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5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3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59" r:id="rId4"/>
    <p:sldId id="260" r:id="rId5"/>
    <p:sldId id="261" r:id="rId6"/>
    <p:sldId id="273" r:id="rId7"/>
    <p:sldId id="264" r:id="rId8"/>
    <p:sldId id="285" r:id="rId9"/>
    <p:sldId id="265" r:id="rId10"/>
    <p:sldId id="286" r:id="rId11"/>
    <p:sldId id="271" r:id="rId12"/>
    <p:sldId id="267" r:id="rId13"/>
    <p:sldId id="272" r:id="rId14"/>
    <p:sldId id="268" r:id="rId15"/>
    <p:sldId id="274" r:id="rId16"/>
    <p:sldId id="275" r:id="rId17"/>
    <p:sldId id="280" r:id="rId18"/>
    <p:sldId id="284" r:id="rId19"/>
    <p:sldId id="278" r:id="rId20"/>
    <p:sldId id="281" r:id="rId21"/>
    <p:sldId id="262" r:id="rId22"/>
    <p:sldId id="263" r:id="rId23"/>
    <p:sldId id="288" r:id="rId24"/>
    <p:sldId id="287" r:id="rId25"/>
    <p:sldId id="28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2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9" autoAdjust="0"/>
    <p:restoredTop sz="53393" autoAdjust="0"/>
  </p:normalViewPr>
  <p:slideViewPr>
    <p:cSldViewPr snapToGrid="0">
      <p:cViewPr>
        <p:scale>
          <a:sx n="82" d="100"/>
          <a:sy n="82" d="100"/>
        </p:scale>
        <p:origin x="832" y="144"/>
      </p:cViewPr>
      <p:guideLst>
        <p:guide orient="horz" pos="912"/>
        <p:guide pos="386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0B3A2F-338E-414D-8FFD-8FCCCA7F862F}" type="doc">
      <dgm:prSet loTypeId="urn:microsoft.com/office/officeart/2005/8/layout/default" loCatId="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B0C6481-85A4-EC4F-87A1-EAEFC5E8C8BF}">
      <dgm:prSet phldrT="[Text]" custT="1"/>
      <dgm:spPr/>
      <dgm:t>
        <a:bodyPr/>
        <a:lstStyle/>
        <a:p>
          <a:r>
            <a:rPr lang="en-US" sz="2800" dirty="0" smtClean="0">
              <a:latin typeface="+mj-lt"/>
            </a:rPr>
            <a:t>Mangled voice attack</a:t>
          </a:r>
        </a:p>
        <a:p>
          <a:r>
            <a:rPr lang="en-US" sz="2000" dirty="0" smtClean="0">
              <a:latin typeface="+mj-lt"/>
            </a:rPr>
            <a:t>[Vaidya </a:t>
          </a:r>
          <a:r>
            <a:rPr lang="en-US" sz="2000" i="1" dirty="0" smtClean="0">
              <a:latin typeface="+mj-lt"/>
            </a:rPr>
            <a:t>et al. </a:t>
          </a:r>
          <a:r>
            <a:rPr lang="en-US" sz="2000" dirty="0" smtClean="0">
              <a:latin typeface="+mj-lt"/>
            </a:rPr>
            <a:t>‘15, </a:t>
          </a:r>
          <a:r>
            <a:rPr lang="en-US" sz="2000" dirty="0" err="1" smtClean="0">
              <a:latin typeface="+mj-lt"/>
            </a:rPr>
            <a:t>Carlini</a:t>
          </a:r>
          <a:r>
            <a:rPr lang="en-US" sz="2000" dirty="0" smtClean="0">
              <a:latin typeface="+mj-lt"/>
            </a:rPr>
            <a:t> </a:t>
          </a:r>
          <a:r>
            <a:rPr lang="en-US" sz="2000" i="1" dirty="0" smtClean="0">
              <a:latin typeface="+mj-lt"/>
            </a:rPr>
            <a:t>et al. </a:t>
          </a:r>
          <a:r>
            <a:rPr lang="en-US" sz="2000" dirty="0" smtClean="0">
              <a:latin typeface="+mj-lt"/>
            </a:rPr>
            <a:t>’16]</a:t>
          </a:r>
          <a:endParaRPr lang="en-US" sz="2000" dirty="0">
            <a:latin typeface="+mj-lt"/>
          </a:endParaRPr>
        </a:p>
      </dgm:t>
    </dgm:pt>
    <dgm:pt modelId="{B9990018-A092-B343-94D2-52F6682462D4}" type="parTrans" cxnId="{970CBE64-B18C-FF4B-9973-1F1CB1217022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90DF2E0F-9248-7D4F-904D-9F7E799D3833}" type="sibTrans" cxnId="{970CBE64-B18C-FF4B-9973-1F1CB1217022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36562DE5-2F4F-A941-9A4D-41B7837B1C97}">
      <dgm:prSet phldrT="[Text]" custT="1"/>
      <dgm:spPr/>
      <dgm:t>
        <a:bodyPr/>
        <a:lstStyle/>
        <a:p>
          <a:r>
            <a:rPr lang="en-US" sz="2800" dirty="0" smtClean="0">
              <a:latin typeface="+mj-lt"/>
            </a:rPr>
            <a:t>Malicious apps issuing voice commands</a:t>
          </a:r>
        </a:p>
        <a:p>
          <a:r>
            <a:rPr lang="en-US" sz="2000" dirty="0" smtClean="0">
              <a:latin typeface="+mj-lt"/>
            </a:rPr>
            <a:t>[ Ben </a:t>
          </a:r>
          <a:r>
            <a:rPr lang="en-US" sz="2000" dirty="0" err="1" smtClean="0">
              <a:latin typeface="+mj-lt"/>
            </a:rPr>
            <a:t>Itzhak</a:t>
          </a:r>
          <a:r>
            <a:rPr lang="en-US" sz="2000" dirty="0" smtClean="0">
              <a:latin typeface="+mj-lt"/>
            </a:rPr>
            <a:t> '14]</a:t>
          </a:r>
          <a:endParaRPr lang="en-US" sz="2000" dirty="0">
            <a:latin typeface="+mj-lt"/>
          </a:endParaRPr>
        </a:p>
      </dgm:t>
    </dgm:pt>
    <dgm:pt modelId="{DBB9EE0A-9529-D24E-83AA-00FE4F1696A4}" type="parTrans" cxnId="{2AAFBF13-3E23-194D-A713-7BC7502515C5}">
      <dgm:prSet/>
      <dgm:spPr/>
      <dgm:t>
        <a:bodyPr/>
        <a:lstStyle/>
        <a:p>
          <a:endParaRPr lang="en-US"/>
        </a:p>
      </dgm:t>
    </dgm:pt>
    <dgm:pt modelId="{13FB50BC-1516-D14B-8E6D-B8A08D16FD92}" type="sibTrans" cxnId="{2AAFBF13-3E23-194D-A713-7BC7502515C5}">
      <dgm:prSet/>
      <dgm:spPr/>
      <dgm:t>
        <a:bodyPr/>
        <a:lstStyle/>
        <a:p>
          <a:endParaRPr lang="en-US"/>
        </a:p>
      </dgm:t>
    </dgm:pt>
    <dgm:pt modelId="{B3D28030-3CEB-6147-B857-A64D13FE6F7C}">
      <dgm:prSet phldrT="[Text]" custT="1"/>
      <dgm:spPr/>
      <dgm:t>
        <a:bodyPr/>
        <a:lstStyle/>
        <a:p>
          <a:r>
            <a:rPr lang="en-US" sz="2800" dirty="0" smtClean="0">
              <a:latin typeface="+mj-lt"/>
            </a:rPr>
            <a:t>Command injection from inaudible signals</a:t>
          </a:r>
        </a:p>
        <a:p>
          <a:r>
            <a:rPr lang="en-US" sz="2000" dirty="0" smtClean="0">
              <a:latin typeface="+mj-lt"/>
            </a:rPr>
            <a:t>[</a:t>
          </a:r>
          <a:r>
            <a:rPr lang="en-US" sz="2000" dirty="0" err="1" smtClean="0">
              <a:latin typeface="+mj-lt"/>
            </a:rPr>
            <a:t>Kasmi</a:t>
          </a:r>
          <a:r>
            <a:rPr lang="en-US" sz="2000" dirty="0" smtClean="0">
              <a:latin typeface="+mj-lt"/>
            </a:rPr>
            <a:t> </a:t>
          </a:r>
          <a:r>
            <a:rPr lang="en-US" sz="2000" i="1" dirty="0" smtClean="0">
              <a:latin typeface="+mj-lt"/>
            </a:rPr>
            <a:t>et al. </a:t>
          </a:r>
          <a:r>
            <a:rPr lang="en-US" sz="2000" dirty="0" smtClean="0">
              <a:latin typeface="+mj-lt"/>
            </a:rPr>
            <a:t>’15, Zhang </a:t>
          </a:r>
          <a:r>
            <a:rPr lang="en-US" sz="2000" i="1" dirty="0" smtClean="0">
              <a:latin typeface="+mj-lt"/>
            </a:rPr>
            <a:t>et al. </a:t>
          </a:r>
          <a:r>
            <a:rPr lang="en-US" sz="2000" dirty="0" smtClean="0">
              <a:latin typeface="+mj-lt"/>
            </a:rPr>
            <a:t>‘17]</a:t>
          </a:r>
          <a:endParaRPr lang="en-US" sz="2000" dirty="0">
            <a:latin typeface="+mj-lt"/>
          </a:endParaRPr>
        </a:p>
      </dgm:t>
    </dgm:pt>
    <dgm:pt modelId="{9BD402A2-7D3F-844D-B2EF-D096431A8164}" type="parTrans" cxnId="{33BFA6CA-6DAB-8C49-AAD4-BD856DE4A7BD}">
      <dgm:prSet/>
      <dgm:spPr/>
      <dgm:t>
        <a:bodyPr/>
        <a:lstStyle/>
        <a:p>
          <a:endParaRPr lang="en-US"/>
        </a:p>
      </dgm:t>
    </dgm:pt>
    <dgm:pt modelId="{4B6E3092-6FED-E74C-8A0F-6E4E011AFFD6}" type="sibTrans" cxnId="{33BFA6CA-6DAB-8C49-AAD4-BD856DE4A7BD}">
      <dgm:prSet/>
      <dgm:spPr/>
      <dgm:t>
        <a:bodyPr/>
        <a:lstStyle/>
        <a:p>
          <a:endParaRPr lang="en-US"/>
        </a:p>
      </dgm:t>
    </dgm:pt>
    <dgm:pt modelId="{89EE8348-08F5-434B-A543-FD213491C90A}" type="pres">
      <dgm:prSet presAssocID="{870B3A2F-338E-414D-8FFD-8FCCCA7F862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A257548-2894-874A-8189-CE567CACD802}" type="pres">
      <dgm:prSet presAssocID="{36562DE5-2F4F-A941-9A4D-41B7837B1C9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6DBFF8-78BD-FE4C-866A-7F127AF26508}" type="pres">
      <dgm:prSet presAssocID="{13FB50BC-1516-D14B-8E6D-B8A08D16FD92}" presName="sibTrans" presStyleCnt="0"/>
      <dgm:spPr/>
    </dgm:pt>
    <dgm:pt modelId="{5D1F8D39-9A26-C94B-B59D-FDDBE89D171E}" type="pres">
      <dgm:prSet presAssocID="{B3D28030-3CEB-6147-B857-A64D13FE6F7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DEEB9B-A56B-5548-AA5C-8E2DCB7D0FC0}" type="pres">
      <dgm:prSet presAssocID="{4B6E3092-6FED-E74C-8A0F-6E4E011AFFD6}" presName="sibTrans" presStyleCnt="0"/>
      <dgm:spPr/>
    </dgm:pt>
    <dgm:pt modelId="{97A425AA-BA03-F346-A4A4-E65227BBC4CD}" type="pres">
      <dgm:prSet presAssocID="{0B0C6481-85A4-EC4F-87A1-EAEFC5E8C8B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FC6E10-9B67-6145-AC4B-B298B7933764}" type="presOf" srcId="{B3D28030-3CEB-6147-B857-A64D13FE6F7C}" destId="{5D1F8D39-9A26-C94B-B59D-FDDBE89D171E}" srcOrd="0" destOrd="0" presId="urn:microsoft.com/office/officeart/2005/8/layout/default"/>
    <dgm:cxn modelId="{33BFA6CA-6DAB-8C49-AAD4-BD856DE4A7BD}" srcId="{870B3A2F-338E-414D-8FFD-8FCCCA7F862F}" destId="{B3D28030-3CEB-6147-B857-A64D13FE6F7C}" srcOrd="1" destOrd="0" parTransId="{9BD402A2-7D3F-844D-B2EF-D096431A8164}" sibTransId="{4B6E3092-6FED-E74C-8A0F-6E4E011AFFD6}"/>
    <dgm:cxn modelId="{970CBE64-B18C-FF4B-9973-1F1CB1217022}" srcId="{870B3A2F-338E-414D-8FFD-8FCCCA7F862F}" destId="{0B0C6481-85A4-EC4F-87A1-EAEFC5E8C8BF}" srcOrd="2" destOrd="0" parTransId="{B9990018-A092-B343-94D2-52F6682462D4}" sibTransId="{90DF2E0F-9248-7D4F-904D-9F7E799D3833}"/>
    <dgm:cxn modelId="{0E01E86D-1256-2D4D-80E7-411D9ACE4BE0}" type="presOf" srcId="{36562DE5-2F4F-A941-9A4D-41B7837B1C97}" destId="{AA257548-2894-874A-8189-CE567CACD802}" srcOrd="0" destOrd="0" presId="urn:microsoft.com/office/officeart/2005/8/layout/default"/>
    <dgm:cxn modelId="{2AAFBF13-3E23-194D-A713-7BC7502515C5}" srcId="{870B3A2F-338E-414D-8FFD-8FCCCA7F862F}" destId="{36562DE5-2F4F-A941-9A4D-41B7837B1C97}" srcOrd="0" destOrd="0" parTransId="{DBB9EE0A-9529-D24E-83AA-00FE4F1696A4}" sibTransId="{13FB50BC-1516-D14B-8E6D-B8A08D16FD92}"/>
    <dgm:cxn modelId="{7918D421-FF1C-4649-BD2E-57289AC4C1F9}" type="presOf" srcId="{0B0C6481-85A4-EC4F-87A1-EAEFC5E8C8BF}" destId="{97A425AA-BA03-F346-A4A4-E65227BBC4CD}" srcOrd="0" destOrd="0" presId="urn:microsoft.com/office/officeart/2005/8/layout/default"/>
    <dgm:cxn modelId="{0D41C058-6FC9-5441-8943-608D5B5E9346}" type="presOf" srcId="{870B3A2F-338E-414D-8FFD-8FCCCA7F862F}" destId="{89EE8348-08F5-434B-A543-FD213491C90A}" srcOrd="0" destOrd="0" presId="urn:microsoft.com/office/officeart/2005/8/layout/default"/>
    <dgm:cxn modelId="{0EB25A45-20AE-504A-A87E-6DA1654839E1}" type="presParOf" srcId="{89EE8348-08F5-434B-A543-FD213491C90A}" destId="{AA257548-2894-874A-8189-CE567CACD802}" srcOrd="0" destOrd="0" presId="urn:microsoft.com/office/officeart/2005/8/layout/default"/>
    <dgm:cxn modelId="{3E4C5291-A28B-824A-9A40-F750666FF59A}" type="presParOf" srcId="{89EE8348-08F5-434B-A543-FD213491C90A}" destId="{E46DBFF8-78BD-FE4C-866A-7F127AF26508}" srcOrd="1" destOrd="0" presId="urn:microsoft.com/office/officeart/2005/8/layout/default"/>
    <dgm:cxn modelId="{5361C33C-A85F-584F-9158-B43EE722E6E4}" type="presParOf" srcId="{89EE8348-08F5-434B-A543-FD213491C90A}" destId="{5D1F8D39-9A26-C94B-B59D-FDDBE89D171E}" srcOrd="2" destOrd="0" presId="urn:microsoft.com/office/officeart/2005/8/layout/default"/>
    <dgm:cxn modelId="{16A48665-CFDB-984A-A7D3-7C2DBED86107}" type="presParOf" srcId="{89EE8348-08F5-434B-A543-FD213491C90A}" destId="{B8DEEB9B-A56B-5548-AA5C-8E2DCB7D0FC0}" srcOrd="3" destOrd="0" presId="urn:microsoft.com/office/officeart/2005/8/layout/default"/>
    <dgm:cxn modelId="{C7989BEC-7C0B-7347-9063-D7C9178FE018}" type="presParOf" srcId="{89EE8348-08F5-434B-A543-FD213491C90A}" destId="{97A425AA-BA03-F346-A4A4-E65227BBC4CD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B93D16-BE23-E741-8DAE-CCC67A970EC7}" type="doc">
      <dgm:prSet loTypeId="urn:microsoft.com/office/officeart/2005/8/layout/list1" loCatId="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6B5B21C-004B-C547-A3EE-4CCA66B5CEE0}">
      <dgm:prSet phldrT="[Text]"/>
      <dgm:spPr/>
      <dgm:t>
        <a:bodyPr/>
        <a:lstStyle/>
        <a:p>
          <a:r>
            <a:rPr lang="en-US" dirty="0" smtClean="0">
              <a:latin typeface="+mj-lt"/>
            </a:rPr>
            <a:t>Identify glottal cycles - periodic patterns in speech</a:t>
          </a:r>
          <a:endParaRPr lang="en-US" dirty="0">
            <a:latin typeface="+mj-lt"/>
          </a:endParaRPr>
        </a:p>
      </dgm:t>
    </dgm:pt>
    <dgm:pt modelId="{04447B56-D4C4-F14F-B4CD-978E51101C0A}" type="parTrans" cxnId="{FE6CF368-96E2-314E-AD77-1C9E1032B818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F079234F-6155-8146-84FC-5EE9FE01667C}" type="sibTrans" cxnId="{FE6CF368-96E2-314E-AD77-1C9E1032B818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730967E3-DE8A-1F4E-ADCF-90F51A185B2B}">
      <dgm:prSet phldrT="[Text]"/>
      <dgm:spPr/>
      <dgm:t>
        <a:bodyPr/>
        <a:lstStyle/>
        <a:p>
          <a:r>
            <a:rPr lang="en-US" dirty="0" smtClean="0">
              <a:latin typeface="+mj-lt"/>
            </a:rPr>
            <a:t>Keep matching segments</a:t>
          </a:r>
          <a:endParaRPr lang="en-US" dirty="0">
            <a:latin typeface="+mj-lt"/>
          </a:endParaRPr>
        </a:p>
      </dgm:t>
    </dgm:pt>
    <dgm:pt modelId="{04F6577F-702F-C847-9C27-23C1285E0CCE}" type="parTrans" cxnId="{8AFE5BC2-6DDF-E34C-A6FD-C1D4CCF180AE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CC3809E8-6FF9-9F43-A286-A1CEDBB69945}" type="sibTrans" cxnId="{8AFE5BC2-6DDF-E34C-A6FD-C1D4CCF180AE}">
      <dgm:prSet/>
      <dgm:spPr/>
      <dgm:t>
        <a:bodyPr/>
        <a:lstStyle/>
        <a:p>
          <a:endParaRPr lang="en-US">
            <a:latin typeface="+mj-lt"/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69206AB8-CF3C-AB48-8EF2-E758C4A29319}">
          <dgm:prSet phldrT="[Text]"/>
          <dgm:spPr/>
          <dgm:t>
            <a:bodyPr/>
            <a:lstStyle/>
            <a:p>
              <a:r>
                <a:rPr lang="en-US" dirty="0" smtClean="0">
                  <a:latin typeface="+mj-lt"/>
                </a:rPr>
                <a:t>Average fundamental frequency</a:t>
              </a:r>
              <a14:m>
                <m:oMath xmlns:m="http://schemas.openxmlformats.org/officeDocument/2006/math">
                  <m:r>
                    <a:rPr lang="en-US" b="0" i="0" smtClean="0">
                      <a:latin typeface="Cambria Math" charset="0"/>
                      <a:ea typeface="Cambria Math" charset="0"/>
                      <a:cs typeface="Cambria Math" charset="0"/>
                    </a:rPr>
                    <m:t> </m:t>
                  </m:r>
                  <m:r>
                    <a:rPr lang="en-US" i="1" smtClean="0">
                      <a:latin typeface="Cambria Math" charset="0"/>
                      <a:ea typeface="Cambria Math" charset="0"/>
                      <a:cs typeface="Cambria Math" charset="0"/>
                    </a:rPr>
                    <m:t>∈</m:t>
                  </m:r>
                  <m:r>
                    <a:rPr lang="en-US" b="0" i="1" smtClean="0">
                      <a:latin typeface="Cambria Math" charset="0"/>
                      <a:ea typeface="Cambria Math" charset="0"/>
                      <a:cs typeface="Cambria Math" charset="0"/>
                    </a:rPr>
                    <m:t>[80</m:t>
                  </m:r>
                  <m:r>
                    <a:rPr lang="en-US" b="0" i="1" smtClean="0">
                      <a:latin typeface="Cambria Math" charset="0"/>
                      <a:ea typeface="Cambria Math" charset="0"/>
                      <a:cs typeface="Cambria Math" charset="0"/>
                    </a:rPr>
                    <m:t>𝐻𝑧</m:t>
                  </m:r>
                  <m:r>
                    <a:rPr lang="en-US" b="0" i="1" smtClean="0">
                      <a:latin typeface="Cambria Math" charset="0"/>
                      <a:ea typeface="Cambria Math" charset="0"/>
                      <a:cs typeface="Cambria Math" charset="0"/>
                    </a:rPr>
                    <m:t>, 333</m:t>
                  </m:r>
                  <m:r>
                    <a:rPr lang="en-US" b="0" i="1" smtClean="0">
                      <a:latin typeface="Cambria Math" charset="0"/>
                      <a:ea typeface="Cambria Math" charset="0"/>
                      <a:cs typeface="Cambria Math" charset="0"/>
                    </a:rPr>
                    <m:t>𝐻𝑧</m:t>
                  </m:r>
                  <m:r>
                    <a:rPr lang="en-US" b="0" i="1" smtClean="0">
                      <a:latin typeface="Cambria Math" charset="0"/>
                      <a:ea typeface="Cambria Math" charset="0"/>
                      <a:cs typeface="Cambria Math" charset="0"/>
                    </a:rPr>
                    <m:t>]</m:t>
                  </m:r>
                </m:oMath>
              </a14:m>
              <a:endParaRPr lang="en-US" dirty="0">
                <a:latin typeface="Cambria Math" charset="0"/>
                <a:ea typeface="Cambria Math" charset="0"/>
                <a:cs typeface="Cambria Math" charset="0"/>
              </a:endParaRPr>
            </a:p>
          </dgm:t>
        </dgm:pt>
      </mc:Choice>
      <mc:Fallback xmlns="">
        <dgm:pt modelId="{69206AB8-CF3C-AB48-8EF2-E758C4A29319}">
          <dgm:prSet phldrT="[Text]"/>
          <dgm:spPr/>
          <dgm:t>
            <a:bodyPr/>
            <a:lstStyle/>
            <a:p>
              <a:r>
                <a:rPr lang="en-US" dirty="0" smtClean="0">
                  <a:latin typeface="+mj-lt"/>
                </a:rPr>
                <a:t>Average fundamental frequency</a:t>
              </a:r>
              <a:r>
                <a:rPr lang="en-US" b="0" i="0" smtClean="0">
                  <a:latin typeface="+mj-lt"/>
                  <a:ea typeface="Cambria Math" charset="0"/>
                  <a:cs typeface="Cambria Math" charset="0"/>
                </a:rPr>
                <a:t> </a:t>
              </a:r>
              <a:r>
                <a:rPr lang="en-US" i="0" smtClean="0">
                  <a:latin typeface="Cambria Math" charset="0"/>
                  <a:ea typeface="Cambria Math" charset="0"/>
                  <a:cs typeface="Cambria Math" charset="0"/>
                </a:rPr>
                <a:t>∈</a:t>
              </a:r>
              <a:r>
                <a:rPr lang="en-US" b="0" i="0" smtClean="0">
                  <a:latin typeface="Cambria Math" charset="0"/>
                  <a:ea typeface="Cambria Math" charset="0"/>
                  <a:cs typeface="Cambria Math" charset="0"/>
                </a:rPr>
                <a:t>[80𝐻𝑧, 333𝐻𝑧]</a:t>
              </a:r>
              <a:endParaRPr lang="en-US" dirty="0">
                <a:latin typeface="Cambria Math" charset="0"/>
                <a:ea typeface="Cambria Math" charset="0"/>
                <a:cs typeface="Cambria Math" charset="0"/>
              </a:endParaRPr>
            </a:p>
          </dgm:t>
        </dgm:pt>
      </mc:Fallback>
    </mc:AlternateContent>
    <dgm:pt modelId="{854C2092-4D51-FF45-955B-121B76FF6464}" type="parTrans" cxnId="{A5BD9576-EFBD-8241-91AF-60EEBD73CF9B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3800869D-DC72-C744-AEA5-35D624F7C789}" type="sibTrans" cxnId="{A5BD9576-EFBD-8241-91AF-60EEBD73CF9B}">
      <dgm:prSet/>
      <dgm:spPr/>
      <dgm:t>
        <a:bodyPr/>
        <a:lstStyle/>
        <a:p>
          <a:endParaRPr lang="en-US">
            <a:latin typeface="+mj-lt"/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F141A61B-75A7-114E-BA56-CD60EBACB55A}">
          <dgm:prSet phldrT="[Text]"/>
          <dgm:spPr/>
          <dgm:t>
            <a:bodyPr/>
            <a:lstStyle/>
            <a:p>
              <a:r>
                <a:rPr lang="en-US" dirty="0" smtClean="0">
                  <a:latin typeface="+mj-lt"/>
                </a:rPr>
                <a:t>Average relative distance </a:t>
              </a:r>
              <a14:m>
                <m:oMath xmlns:m="http://schemas.openxmlformats.org/officeDocument/2006/math">
                  <m:r>
                    <a:rPr lang="mr-IN" i="1" smtClean="0">
                      <a:latin typeface="Cambria Math" charset="0"/>
                      <a:ea typeface="Cambria Math" charset="0"/>
                      <a:cs typeface="Cambria Math" charset="0"/>
                    </a:rPr>
                    <m:t>&lt;</m:t>
                  </m:r>
                  <m:r>
                    <a:rPr lang="en-US" b="0" i="1" smtClean="0">
                      <a:latin typeface="Cambria Math" charset="0"/>
                      <a:ea typeface="Cambria Math" charset="0"/>
                      <a:cs typeface="Cambria Math" charset="0"/>
                    </a:rPr>
                    <m:t>25%</m:t>
                  </m:r>
                </m:oMath>
              </a14:m>
              <a:endParaRPr lang="en-US" dirty="0">
                <a:latin typeface="Cambria Math" charset="0"/>
                <a:ea typeface="Cambria Math" charset="0"/>
                <a:cs typeface="Cambria Math" charset="0"/>
              </a:endParaRPr>
            </a:p>
          </dgm:t>
        </dgm:pt>
      </mc:Choice>
      <mc:Fallback xmlns="">
        <dgm:pt modelId="{F141A61B-75A7-114E-BA56-CD60EBACB55A}">
          <dgm:prSet phldrT="[Text]"/>
          <dgm:spPr/>
          <dgm:t>
            <a:bodyPr/>
            <a:lstStyle/>
            <a:p>
              <a:r>
                <a:rPr lang="en-US" dirty="0" smtClean="0">
                  <a:latin typeface="+mj-lt"/>
                </a:rPr>
                <a:t>Average relative distance </a:t>
              </a:r>
              <a:r>
                <a:rPr lang="mr-IN" i="0" smtClean="0">
                  <a:latin typeface="Cambria Math" charset="0"/>
                  <a:ea typeface="Cambria Math" charset="0"/>
                  <a:cs typeface="Cambria Math" charset="0"/>
                </a:rPr>
                <a:t>&lt;</a:t>
              </a:r>
              <a:r>
                <a:rPr lang="en-US" b="0" i="0" smtClean="0">
                  <a:latin typeface="Cambria Math" charset="0"/>
                  <a:ea typeface="Cambria Math" charset="0"/>
                  <a:cs typeface="Cambria Math" charset="0"/>
                </a:rPr>
                <a:t>25%</a:t>
              </a:r>
              <a:endParaRPr lang="en-US" dirty="0">
                <a:latin typeface="Cambria Math" charset="0"/>
                <a:ea typeface="Cambria Math" charset="0"/>
                <a:cs typeface="Cambria Math" charset="0"/>
              </a:endParaRPr>
            </a:p>
          </dgm:t>
        </dgm:pt>
      </mc:Fallback>
    </mc:AlternateContent>
    <dgm:pt modelId="{1C80F71F-60C5-2940-AA89-348BB308C9CB}" type="parTrans" cxnId="{BDCB0C05-CFD0-D34E-BD7B-69669D438872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7EEC414B-09F9-A444-B918-F85F8489640D}" type="sibTrans" cxnId="{BDCB0C05-CFD0-D34E-BD7B-69669D438872}">
      <dgm:prSet/>
      <dgm:spPr/>
      <dgm:t>
        <a:bodyPr/>
        <a:lstStyle/>
        <a:p>
          <a:endParaRPr lang="en-US">
            <a:latin typeface="+mj-lt"/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274A178A-953D-9244-9C41-6B45988CFB92}">
          <dgm:prSet phldrT="[Text]"/>
          <dgm:spPr/>
          <dgm:t>
            <a:bodyPr/>
            <a:lstStyle/>
            <a:p>
              <a:r>
                <a:rPr lang="en-US" dirty="0" smtClean="0">
                  <a:latin typeface="+mj-lt"/>
                </a:rPr>
                <a:t>Maximum cross correlation </a:t>
              </a:r>
              <a14:m>
                <m:oMath xmlns:m="http://schemas.openxmlformats.org/officeDocument/2006/math">
                  <m:r>
                    <a:rPr lang="en-US" i="1" smtClean="0">
                      <a:latin typeface="Cambria Math" charset="0"/>
                      <a:ea typeface="Cambria Math" charset="0"/>
                      <a:cs typeface="Cambria Math" charset="0"/>
                    </a:rPr>
                    <m:t>∈</m:t>
                  </m:r>
                  <m:r>
                    <a:rPr lang="en-US" b="0" i="1" smtClean="0">
                      <a:latin typeface="Cambria Math" charset="0"/>
                      <a:ea typeface="Cambria Math" charset="0"/>
                      <a:cs typeface="Cambria Math" charset="0"/>
                    </a:rPr>
                    <m:t>[0.25, 1]</m:t>
                  </m:r>
                </m:oMath>
              </a14:m>
              <a:endParaRPr lang="en-US" dirty="0">
                <a:latin typeface="Cambria Math" charset="0"/>
                <a:ea typeface="Cambria Math" charset="0"/>
                <a:cs typeface="Cambria Math" charset="0"/>
              </a:endParaRPr>
            </a:p>
          </dgm:t>
        </dgm:pt>
      </mc:Choice>
      <mc:Fallback xmlns="">
        <dgm:pt modelId="{274A178A-953D-9244-9C41-6B45988CFB92}">
          <dgm:prSet phldrT="[Text]"/>
          <dgm:spPr/>
          <dgm:t>
            <a:bodyPr/>
            <a:lstStyle/>
            <a:p>
              <a:r>
                <a:rPr lang="en-US" dirty="0" smtClean="0">
                  <a:latin typeface="+mj-lt"/>
                </a:rPr>
                <a:t>Maximum cross correlation </a:t>
              </a:r>
              <a:r>
                <a:rPr lang="en-US" i="0" smtClean="0">
                  <a:latin typeface="Cambria Math" charset="0"/>
                  <a:ea typeface="Cambria Math" charset="0"/>
                  <a:cs typeface="Cambria Math" charset="0"/>
                </a:rPr>
                <a:t>∈</a:t>
              </a:r>
              <a:r>
                <a:rPr lang="en-US" b="0" i="0" smtClean="0">
                  <a:latin typeface="Cambria Math" charset="0"/>
                  <a:ea typeface="Cambria Math" charset="0"/>
                  <a:cs typeface="Cambria Math" charset="0"/>
                </a:rPr>
                <a:t>[</a:t>
              </a:r>
              <a:r>
                <a:rPr lang="en-US" b="0" i="0" smtClean="0">
                  <a:latin typeface="Cambria Math" charset="0"/>
                  <a:ea typeface="Cambria Math" charset="0"/>
                  <a:cs typeface="Cambria Math" charset="0"/>
                </a:rPr>
                <a:t>0.25, 1</a:t>
              </a:r>
              <a:r>
                <a:rPr lang="en-US" b="0" i="0" smtClean="0">
                  <a:latin typeface="Cambria Math" charset="0"/>
                  <a:ea typeface="Cambria Math" charset="0"/>
                  <a:cs typeface="Cambria Math" charset="0"/>
                </a:rPr>
                <a:t>]</a:t>
              </a:r>
              <a:endParaRPr lang="en-US" dirty="0">
                <a:latin typeface="Cambria Math" charset="0"/>
                <a:ea typeface="Cambria Math" charset="0"/>
                <a:cs typeface="Cambria Math" charset="0"/>
              </a:endParaRPr>
            </a:p>
          </dgm:t>
        </dgm:pt>
      </mc:Fallback>
    </mc:AlternateContent>
    <dgm:pt modelId="{F7099E45-2858-F442-9089-47572C71F312}" type="parTrans" cxnId="{1E85F7DA-1D07-5E42-9EDC-496C2649326D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A103DBA7-614E-4A44-8188-9A3C3C6B688A}" type="sibTrans" cxnId="{1E85F7DA-1D07-5E42-9EDC-496C2649326D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268511EC-2C63-2B46-907E-2181E36F7C06}">
      <dgm:prSet phldrT="[Text]"/>
      <dgm:spPr/>
      <dgm:t>
        <a:bodyPr/>
        <a:lstStyle/>
        <a:p>
          <a:endParaRPr lang="en-US" dirty="0">
            <a:latin typeface="+mj-lt"/>
          </a:endParaRPr>
        </a:p>
      </dgm:t>
    </dgm:pt>
    <dgm:pt modelId="{D5DF45D4-2FB2-6B47-9E53-D45B7085B686}" type="parTrans" cxnId="{48F93BFE-82A6-4441-AD67-0835B6B02410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D6C4BF6D-FCE3-7D49-ACD7-4438B127192C}" type="sibTrans" cxnId="{48F93BFE-82A6-4441-AD67-0835B6B02410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8932F78F-F74C-924E-A352-DB3099964453}" type="pres">
      <dgm:prSet presAssocID="{48B93D16-BE23-E741-8DAE-CCC67A970EC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ADD9CFD-5464-034C-96C9-F901BB98A1D3}" type="pres">
      <dgm:prSet presAssocID="{26B5B21C-004B-C547-A3EE-4CCA66B5CEE0}" presName="parentLin" presStyleCnt="0"/>
      <dgm:spPr/>
    </dgm:pt>
    <dgm:pt modelId="{0DC26293-96CE-1747-B71B-26FA74E03256}" type="pres">
      <dgm:prSet presAssocID="{26B5B21C-004B-C547-A3EE-4CCA66B5CEE0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BC5702A-6FFA-7649-8517-29EF0FA63D5F}" type="pres">
      <dgm:prSet presAssocID="{26B5B21C-004B-C547-A3EE-4CCA66B5CEE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28F995-3E43-714C-A695-64CE8EF5F0D1}" type="pres">
      <dgm:prSet presAssocID="{26B5B21C-004B-C547-A3EE-4CCA66B5CEE0}" presName="negativeSpace" presStyleCnt="0"/>
      <dgm:spPr/>
    </dgm:pt>
    <dgm:pt modelId="{B813E59B-69B9-B44F-BF1E-091F62B429CF}" type="pres">
      <dgm:prSet presAssocID="{26B5B21C-004B-C547-A3EE-4CCA66B5CEE0}" presName="childText" presStyleLbl="conFgAcc1" presStyleIdx="0" presStyleCnt="2">
        <dgm:presLayoutVars>
          <dgm:bulletEnabled val="1"/>
        </dgm:presLayoutVars>
      </dgm:prSet>
      <dgm:spPr/>
    </dgm:pt>
    <dgm:pt modelId="{19404267-44CC-9D4B-A847-55914DFF09FB}" type="pres">
      <dgm:prSet presAssocID="{F079234F-6155-8146-84FC-5EE9FE01667C}" presName="spaceBetweenRectangles" presStyleCnt="0"/>
      <dgm:spPr/>
    </dgm:pt>
    <dgm:pt modelId="{12DA58B8-E849-5146-8362-D953C3FBD837}" type="pres">
      <dgm:prSet presAssocID="{730967E3-DE8A-1F4E-ADCF-90F51A185B2B}" presName="parentLin" presStyleCnt="0"/>
      <dgm:spPr/>
    </dgm:pt>
    <dgm:pt modelId="{FEDCB489-71EE-A146-B5E2-0533130151A8}" type="pres">
      <dgm:prSet presAssocID="{730967E3-DE8A-1F4E-ADCF-90F51A185B2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3D762984-C71A-3140-BCE4-AEB3304617A4}" type="pres">
      <dgm:prSet presAssocID="{730967E3-DE8A-1F4E-ADCF-90F51A185B2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B9DEED-1555-C742-A55E-371008A7694D}" type="pres">
      <dgm:prSet presAssocID="{730967E3-DE8A-1F4E-ADCF-90F51A185B2B}" presName="negativeSpace" presStyleCnt="0"/>
      <dgm:spPr/>
    </dgm:pt>
    <dgm:pt modelId="{AF57DC45-157A-7844-9097-8163F092818F}" type="pres">
      <dgm:prSet presAssocID="{730967E3-DE8A-1F4E-ADCF-90F51A185B2B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B88B26-AC4F-AF48-9F72-2F6A641EB0D9}" type="presOf" srcId="{730967E3-DE8A-1F4E-ADCF-90F51A185B2B}" destId="{FEDCB489-71EE-A146-B5E2-0533130151A8}" srcOrd="0" destOrd="0" presId="urn:microsoft.com/office/officeart/2005/8/layout/list1"/>
    <dgm:cxn modelId="{A5F6FF22-4BA5-564D-B024-C50E3F306FC2}" type="presOf" srcId="{48B93D16-BE23-E741-8DAE-CCC67A970EC7}" destId="{8932F78F-F74C-924E-A352-DB3099964453}" srcOrd="0" destOrd="0" presId="urn:microsoft.com/office/officeart/2005/8/layout/list1"/>
    <dgm:cxn modelId="{DB14A928-CA08-1644-AF10-B0C964469EF4}" type="presOf" srcId="{F141A61B-75A7-114E-BA56-CD60EBACB55A}" destId="{AF57DC45-157A-7844-9097-8163F092818F}" srcOrd="0" destOrd="1" presId="urn:microsoft.com/office/officeart/2005/8/layout/list1"/>
    <dgm:cxn modelId="{C623B911-1AEE-454B-8A91-4FC5C5E55A47}" type="presOf" srcId="{730967E3-DE8A-1F4E-ADCF-90F51A185B2B}" destId="{3D762984-C71A-3140-BCE4-AEB3304617A4}" srcOrd="1" destOrd="0" presId="urn:microsoft.com/office/officeart/2005/8/layout/list1"/>
    <dgm:cxn modelId="{8AFE5BC2-6DDF-E34C-A6FD-C1D4CCF180AE}" srcId="{48B93D16-BE23-E741-8DAE-CCC67A970EC7}" destId="{730967E3-DE8A-1F4E-ADCF-90F51A185B2B}" srcOrd="1" destOrd="0" parTransId="{04F6577F-702F-C847-9C27-23C1285E0CCE}" sibTransId="{CC3809E8-6FF9-9F43-A286-A1CEDBB69945}"/>
    <dgm:cxn modelId="{89FB3525-F619-2C4F-80B0-0B4C018CC624}" type="presOf" srcId="{26B5B21C-004B-C547-A3EE-4CCA66B5CEE0}" destId="{0DC26293-96CE-1747-B71B-26FA74E03256}" srcOrd="0" destOrd="0" presId="urn:microsoft.com/office/officeart/2005/8/layout/list1"/>
    <dgm:cxn modelId="{BDCB0C05-CFD0-D34E-BD7B-69669D438872}" srcId="{730967E3-DE8A-1F4E-ADCF-90F51A185B2B}" destId="{F141A61B-75A7-114E-BA56-CD60EBACB55A}" srcOrd="1" destOrd="0" parTransId="{1C80F71F-60C5-2940-AA89-348BB308C9CB}" sibTransId="{7EEC414B-09F9-A444-B918-F85F8489640D}"/>
    <dgm:cxn modelId="{1E85F7DA-1D07-5E42-9EDC-496C2649326D}" srcId="{730967E3-DE8A-1F4E-ADCF-90F51A185B2B}" destId="{274A178A-953D-9244-9C41-6B45988CFB92}" srcOrd="2" destOrd="0" parTransId="{F7099E45-2858-F442-9089-47572C71F312}" sibTransId="{A103DBA7-614E-4A44-8188-9A3C3C6B688A}"/>
    <dgm:cxn modelId="{899B8D89-7E4A-F54B-9183-B7030516DF6D}" type="presOf" srcId="{69206AB8-CF3C-AB48-8EF2-E758C4A29319}" destId="{AF57DC45-157A-7844-9097-8163F092818F}" srcOrd="0" destOrd="0" presId="urn:microsoft.com/office/officeart/2005/8/layout/list1"/>
    <dgm:cxn modelId="{A907540D-437A-E749-A7E8-BA3606B643F1}" type="presOf" srcId="{268511EC-2C63-2B46-907E-2181E36F7C06}" destId="{AF57DC45-157A-7844-9097-8163F092818F}" srcOrd="0" destOrd="3" presId="urn:microsoft.com/office/officeart/2005/8/layout/list1"/>
    <dgm:cxn modelId="{A5BD9576-EFBD-8241-91AF-60EEBD73CF9B}" srcId="{730967E3-DE8A-1F4E-ADCF-90F51A185B2B}" destId="{69206AB8-CF3C-AB48-8EF2-E758C4A29319}" srcOrd="0" destOrd="0" parTransId="{854C2092-4D51-FF45-955B-121B76FF6464}" sibTransId="{3800869D-DC72-C744-AEA5-35D624F7C789}"/>
    <dgm:cxn modelId="{84184CEF-B7B5-0843-ABA5-4DA32E937FC5}" type="presOf" srcId="{274A178A-953D-9244-9C41-6B45988CFB92}" destId="{AF57DC45-157A-7844-9097-8163F092818F}" srcOrd="0" destOrd="2" presId="urn:microsoft.com/office/officeart/2005/8/layout/list1"/>
    <dgm:cxn modelId="{59848A40-9BA5-7C42-83DD-7B63845D603E}" type="presOf" srcId="{26B5B21C-004B-C547-A3EE-4CCA66B5CEE0}" destId="{EBC5702A-6FFA-7649-8517-29EF0FA63D5F}" srcOrd="1" destOrd="0" presId="urn:microsoft.com/office/officeart/2005/8/layout/list1"/>
    <dgm:cxn modelId="{FE6CF368-96E2-314E-AD77-1C9E1032B818}" srcId="{48B93D16-BE23-E741-8DAE-CCC67A970EC7}" destId="{26B5B21C-004B-C547-A3EE-4CCA66B5CEE0}" srcOrd="0" destOrd="0" parTransId="{04447B56-D4C4-F14F-B4CD-978E51101C0A}" sibTransId="{F079234F-6155-8146-84FC-5EE9FE01667C}"/>
    <dgm:cxn modelId="{48F93BFE-82A6-4441-AD67-0835B6B02410}" srcId="{730967E3-DE8A-1F4E-ADCF-90F51A185B2B}" destId="{268511EC-2C63-2B46-907E-2181E36F7C06}" srcOrd="3" destOrd="0" parTransId="{D5DF45D4-2FB2-6B47-9E53-D45B7085B686}" sibTransId="{D6C4BF6D-FCE3-7D49-ACD7-4438B127192C}"/>
    <dgm:cxn modelId="{1377F6F3-CED3-B347-A711-12184A2F75AF}" type="presParOf" srcId="{8932F78F-F74C-924E-A352-DB3099964453}" destId="{7ADD9CFD-5464-034C-96C9-F901BB98A1D3}" srcOrd="0" destOrd="0" presId="urn:microsoft.com/office/officeart/2005/8/layout/list1"/>
    <dgm:cxn modelId="{643C42B4-2DB2-E246-A005-D15D52009C6C}" type="presParOf" srcId="{7ADD9CFD-5464-034C-96C9-F901BB98A1D3}" destId="{0DC26293-96CE-1747-B71B-26FA74E03256}" srcOrd="0" destOrd="0" presId="urn:microsoft.com/office/officeart/2005/8/layout/list1"/>
    <dgm:cxn modelId="{2ABBB39E-552E-6A44-A2B4-166E3FD2FDE8}" type="presParOf" srcId="{7ADD9CFD-5464-034C-96C9-F901BB98A1D3}" destId="{EBC5702A-6FFA-7649-8517-29EF0FA63D5F}" srcOrd="1" destOrd="0" presId="urn:microsoft.com/office/officeart/2005/8/layout/list1"/>
    <dgm:cxn modelId="{C091BBC2-AF2C-CA40-808A-6CF2D5CBB45B}" type="presParOf" srcId="{8932F78F-F74C-924E-A352-DB3099964453}" destId="{5028F995-3E43-714C-A695-64CE8EF5F0D1}" srcOrd="1" destOrd="0" presId="urn:microsoft.com/office/officeart/2005/8/layout/list1"/>
    <dgm:cxn modelId="{6D3BF6D2-D5D3-3342-A3DA-CDC9512DCA51}" type="presParOf" srcId="{8932F78F-F74C-924E-A352-DB3099964453}" destId="{B813E59B-69B9-B44F-BF1E-091F62B429CF}" srcOrd="2" destOrd="0" presId="urn:microsoft.com/office/officeart/2005/8/layout/list1"/>
    <dgm:cxn modelId="{098632A3-3ED5-824E-9706-A2DC13B27A5B}" type="presParOf" srcId="{8932F78F-F74C-924E-A352-DB3099964453}" destId="{19404267-44CC-9D4B-A847-55914DFF09FB}" srcOrd="3" destOrd="0" presId="urn:microsoft.com/office/officeart/2005/8/layout/list1"/>
    <dgm:cxn modelId="{1651BFD4-59EF-F241-9BDB-BC2E0BCDBC66}" type="presParOf" srcId="{8932F78F-F74C-924E-A352-DB3099964453}" destId="{12DA58B8-E849-5146-8362-D953C3FBD837}" srcOrd="4" destOrd="0" presId="urn:microsoft.com/office/officeart/2005/8/layout/list1"/>
    <dgm:cxn modelId="{BD6D3239-7B2B-4741-A862-EEDACAEF198F}" type="presParOf" srcId="{12DA58B8-E849-5146-8362-D953C3FBD837}" destId="{FEDCB489-71EE-A146-B5E2-0533130151A8}" srcOrd="0" destOrd="0" presId="urn:microsoft.com/office/officeart/2005/8/layout/list1"/>
    <dgm:cxn modelId="{C7407918-E2F9-D248-9D53-AE8F51AD61E6}" type="presParOf" srcId="{12DA58B8-E849-5146-8362-D953C3FBD837}" destId="{3D762984-C71A-3140-BCE4-AEB3304617A4}" srcOrd="1" destOrd="0" presId="urn:microsoft.com/office/officeart/2005/8/layout/list1"/>
    <dgm:cxn modelId="{BD8C5B0F-EB3F-5945-B4BF-CDB5C3059F73}" type="presParOf" srcId="{8932F78F-F74C-924E-A352-DB3099964453}" destId="{DAB9DEED-1555-C742-A55E-371008A7694D}" srcOrd="5" destOrd="0" presId="urn:microsoft.com/office/officeart/2005/8/layout/list1"/>
    <dgm:cxn modelId="{0EBC613C-5D90-9E4A-9760-781D404F40B1}" type="presParOf" srcId="{8932F78F-F74C-924E-A352-DB3099964453}" destId="{AF57DC45-157A-7844-9097-8163F092818F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8B93D16-BE23-E741-8DAE-CCC67A970EC7}" type="doc">
      <dgm:prSet loTypeId="urn:microsoft.com/office/officeart/2005/8/layout/list1" loCatId="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6B5B21C-004B-C547-A3EE-4CCA66B5CEE0}">
      <dgm:prSet phldrT="[Text]"/>
      <dgm:spPr/>
      <dgm:t>
        <a:bodyPr/>
        <a:lstStyle/>
        <a:p>
          <a:r>
            <a:rPr lang="en-US" dirty="0" smtClean="0">
              <a:latin typeface="+mj-lt"/>
            </a:rPr>
            <a:t>Identify glottal cycles - periodic patterns in speech</a:t>
          </a:r>
          <a:endParaRPr lang="en-US" dirty="0">
            <a:latin typeface="+mj-lt"/>
          </a:endParaRPr>
        </a:p>
      </dgm:t>
    </dgm:pt>
    <dgm:pt modelId="{04447B56-D4C4-F14F-B4CD-978E51101C0A}" type="parTrans" cxnId="{FE6CF368-96E2-314E-AD77-1C9E1032B818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F079234F-6155-8146-84FC-5EE9FE01667C}" type="sibTrans" cxnId="{FE6CF368-96E2-314E-AD77-1C9E1032B818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730967E3-DE8A-1F4E-ADCF-90F51A185B2B}">
      <dgm:prSet phldrT="[Text]"/>
      <dgm:spPr/>
      <dgm:t>
        <a:bodyPr/>
        <a:lstStyle/>
        <a:p>
          <a:r>
            <a:rPr lang="en-US" dirty="0" smtClean="0">
              <a:latin typeface="+mj-lt"/>
            </a:rPr>
            <a:t>Keep matching segments</a:t>
          </a:r>
          <a:endParaRPr lang="en-US" dirty="0">
            <a:latin typeface="+mj-lt"/>
          </a:endParaRPr>
        </a:p>
      </dgm:t>
    </dgm:pt>
    <dgm:pt modelId="{04F6577F-702F-C847-9C27-23C1285E0CCE}" type="parTrans" cxnId="{8AFE5BC2-6DDF-E34C-A6FD-C1D4CCF180AE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CC3809E8-6FF9-9F43-A286-A1CEDBB69945}" type="sibTrans" cxnId="{8AFE5BC2-6DDF-E34C-A6FD-C1D4CCF180AE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69206AB8-CF3C-AB48-8EF2-E758C4A29319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854C2092-4D51-FF45-955B-121B76FF6464}" type="parTrans" cxnId="{A5BD9576-EFBD-8241-91AF-60EEBD73CF9B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3800869D-DC72-C744-AEA5-35D624F7C789}" type="sibTrans" cxnId="{A5BD9576-EFBD-8241-91AF-60EEBD73CF9B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F141A61B-75A7-114E-BA56-CD60EBACB55A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1C80F71F-60C5-2940-AA89-348BB308C9CB}" type="parTrans" cxnId="{BDCB0C05-CFD0-D34E-BD7B-69669D438872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7EEC414B-09F9-A444-B918-F85F8489640D}" type="sibTrans" cxnId="{BDCB0C05-CFD0-D34E-BD7B-69669D438872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274A178A-953D-9244-9C41-6B45988CFB92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F7099E45-2858-F442-9089-47572C71F312}" type="parTrans" cxnId="{1E85F7DA-1D07-5E42-9EDC-496C2649326D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A103DBA7-614E-4A44-8188-9A3C3C6B688A}" type="sibTrans" cxnId="{1E85F7DA-1D07-5E42-9EDC-496C2649326D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268511EC-2C63-2B46-907E-2181E36F7C06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D5DF45D4-2FB2-6B47-9E53-D45B7085B686}" type="parTrans" cxnId="{48F93BFE-82A6-4441-AD67-0835B6B02410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D6C4BF6D-FCE3-7D49-ACD7-4438B127192C}" type="sibTrans" cxnId="{48F93BFE-82A6-4441-AD67-0835B6B02410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8932F78F-F74C-924E-A352-DB3099964453}" type="pres">
      <dgm:prSet presAssocID="{48B93D16-BE23-E741-8DAE-CCC67A970EC7}" presName="linear" presStyleCnt="0">
        <dgm:presLayoutVars>
          <dgm:dir/>
          <dgm:animLvl val="lvl"/>
          <dgm:resizeHandles val="exact"/>
        </dgm:presLayoutVars>
      </dgm:prSet>
      <dgm:spPr/>
    </dgm:pt>
    <dgm:pt modelId="{7ADD9CFD-5464-034C-96C9-F901BB98A1D3}" type="pres">
      <dgm:prSet presAssocID="{26B5B21C-004B-C547-A3EE-4CCA66B5CEE0}" presName="parentLin" presStyleCnt="0"/>
      <dgm:spPr/>
    </dgm:pt>
    <dgm:pt modelId="{0DC26293-96CE-1747-B71B-26FA74E03256}" type="pres">
      <dgm:prSet presAssocID="{26B5B21C-004B-C547-A3EE-4CCA66B5CEE0}" presName="parentLeftMargin" presStyleLbl="node1" presStyleIdx="0" presStyleCnt="2"/>
      <dgm:spPr/>
    </dgm:pt>
    <dgm:pt modelId="{EBC5702A-6FFA-7649-8517-29EF0FA63D5F}" type="pres">
      <dgm:prSet presAssocID="{26B5B21C-004B-C547-A3EE-4CCA66B5CEE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28F995-3E43-714C-A695-64CE8EF5F0D1}" type="pres">
      <dgm:prSet presAssocID="{26B5B21C-004B-C547-A3EE-4CCA66B5CEE0}" presName="negativeSpace" presStyleCnt="0"/>
      <dgm:spPr/>
    </dgm:pt>
    <dgm:pt modelId="{B813E59B-69B9-B44F-BF1E-091F62B429CF}" type="pres">
      <dgm:prSet presAssocID="{26B5B21C-004B-C547-A3EE-4CCA66B5CEE0}" presName="childText" presStyleLbl="conFgAcc1" presStyleIdx="0" presStyleCnt="2">
        <dgm:presLayoutVars>
          <dgm:bulletEnabled val="1"/>
        </dgm:presLayoutVars>
      </dgm:prSet>
      <dgm:spPr/>
    </dgm:pt>
    <dgm:pt modelId="{19404267-44CC-9D4B-A847-55914DFF09FB}" type="pres">
      <dgm:prSet presAssocID="{F079234F-6155-8146-84FC-5EE9FE01667C}" presName="spaceBetweenRectangles" presStyleCnt="0"/>
      <dgm:spPr/>
    </dgm:pt>
    <dgm:pt modelId="{12DA58B8-E849-5146-8362-D953C3FBD837}" type="pres">
      <dgm:prSet presAssocID="{730967E3-DE8A-1F4E-ADCF-90F51A185B2B}" presName="parentLin" presStyleCnt="0"/>
      <dgm:spPr/>
    </dgm:pt>
    <dgm:pt modelId="{FEDCB489-71EE-A146-B5E2-0533130151A8}" type="pres">
      <dgm:prSet presAssocID="{730967E3-DE8A-1F4E-ADCF-90F51A185B2B}" presName="parentLeftMargin" presStyleLbl="node1" presStyleIdx="0" presStyleCnt="2"/>
      <dgm:spPr/>
    </dgm:pt>
    <dgm:pt modelId="{3D762984-C71A-3140-BCE4-AEB3304617A4}" type="pres">
      <dgm:prSet presAssocID="{730967E3-DE8A-1F4E-ADCF-90F51A185B2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B9DEED-1555-C742-A55E-371008A7694D}" type="pres">
      <dgm:prSet presAssocID="{730967E3-DE8A-1F4E-ADCF-90F51A185B2B}" presName="negativeSpace" presStyleCnt="0"/>
      <dgm:spPr/>
    </dgm:pt>
    <dgm:pt modelId="{AF57DC45-157A-7844-9097-8163F092818F}" type="pres">
      <dgm:prSet presAssocID="{730967E3-DE8A-1F4E-ADCF-90F51A185B2B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B88B26-AC4F-AF48-9F72-2F6A641EB0D9}" type="presOf" srcId="{730967E3-DE8A-1F4E-ADCF-90F51A185B2B}" destId="{FEDCB489-71EE-A146-B5E2-0533130151A8}" srcOrd="0" destOrd="0" presId="urn:microsoft.com/office/officeart/2005/8/layout/list1"/>
    <dgm:cxn modelId="{A5F6FF22-4BA5-564D-B024-C50E3F306FC2}" type="presOf" srcId="{48B93D16-BE23-E741-8DAE-CCC67A970EC7}" destId="{8932F78F-F74C-924E-A352-DB3099964453}" srcOrd="0" destOrd="0" presId="urn:microsoft.com/office/officeart/2005/8/layout/list1"/>
    <dgm:cxn modelId="{DB14A928-CA08-1644-AF10-B0C964469EF4}" type="presOf" srcId="{F141A61B-75A7-114E-BA56-CD60EBACB55A}" destId="{AF57DC45-157A-7844-9097-8163F092818F}" srcOrd="0" destOrd="1" presId="urn:microsoft.com/office/officeart/2005/8/layout/list1"/>
    <dgm:cxn modelId="{C623B911-1AEE-454B-8A91-4FC5C5E55A47}" type="presOf" srcId="{730967E3-DE8A-1F4E-ADCF-90F51A185B2B}" destId="{3D762984-C71A-3140-BCE4-AEB3304617A4}" srcOrd="1" destOrd="0" presId="urn:microsoft.com/office/officeart/2005/8/layout/list1"/>
    <dgm:cxn modelId="{8AFE5BC2-6DDF-E34C-A6FD-C1D4CCF180AE}" srcId="{48B93D16-BE23-E741-8DAE-CCC67A970EC7}" destId="{730967E3-DE8A-1F4E-ADCF-90F51A185B2B}" srcOrd="1" destOrd="0" parTransId="{04F6577F-702F-C847-9C27-23C1285E0CCE}" sibTransId="{CC3809E8-6FF9-9F43-A286-A1CEDBB69945}"/>
    <dgm:cxn modelId="{89FB3525-F619-2C4F-80B0-0B4C018CC624}" type="presOf" srcId="{26B5B21C-004B-C547-A3EE-4CCA66B5CEE0}" destId="{0DC26293-96CE-1747-B71B-26FA74E03256}" srcOrd="0" destOrd="0" presId="urn:microsoft.com/office/officeart/2005/8/layout/list1"/>
    <dgm:cxn modelId="{BDCB0C05-CFD0-D34E-BD7B-69669D438872}" srcId="{730967E3-DE8A-1F4E-ADCF-90F51A185B2B}" destId="{F141A61B-75A7-114E-BA56-CD60EBACB55A}" srcOrd="1" destOrd="0" parTransId="{1C80F71F-60C5-2940-AA89-348BB308C9CB}" sibTransId="{7EEC414B-09F9-A444-B918-F85F8489640D}"/>
    <dgm:cxn modelId="{1E85F7DA-1D07-5E42-9EDC-496C2649326D}" srcId="{730967E3-DE8A-1F4E-ADCF-90F51A185B2B}" destId="{274A178A-953D-9244-9C41-6B45988CFB92}" srcOrd="2" destOrd="0" parTransId="{F7099E45-2858-F442-9089-47572C71F312}" sibTransId="{A103DBA7-614E-4A44-8188-9A3C3C6B688A}"/>
    <dgm:cxn modelId="{899B8D89-7E4A-F54B-9183-B7030516DF6D}" type="presOf" srcId="{69206AB8-CF3C-AB48-8EF2-E758C4A29319}" destId="{AF57DC45-157A-7844-9097-8163F092818F}" srcOrd="0" destOrd="0" presId="urn:microsoft.com/office/officeart/2005/8/layout/list1"/>
    <dgm:cxn modelId="{A907540D-437A-E749-A7E8-BA3606B643F1}" type="presOf" srcId="{268511EC-2C63-2B46-907E-2181E36F7C06}" destId="{AF57DC45-157A-7844-9097-8163F092818F}" srcOrd="0" destOrd="3" presId="urn:microsoft.com/office/officeart/2005/8/layout/list1"/>
    <dgm:cxn modelId="{A5BD9576-EFBD-8241-91AF-60EEBD73CF9B}" srcId="{730967E3-DE8A-1F4E-ADCF-90F51A185B2B}" destId="{69206AB8-CF3C-AB48-8EF2-E758C4A29319}" srcOrd="0" destOrd="0" parTransId="{854C2092-4D51-FF45-955B-121B76FF6464}" sibTransId="{3800869D-DC72-C744-AEA5-35D624F7C789}"/>
    <dgm:cxn modelId="{84184CEF-B7B5-0843-ABA5-4DA32E937FC5}" type="presOf" srcId="{274A178A-953D-9244-9C41-6B45988CFB92}" destId="{AF57DC45-157A-7844-9097-8163F092818F}" srcOrd="0" destOrd="2" presId="urn:microsoft.com/office/officeart/2005/8/layout/list1"/>
    <dgm:cxn modelId="{59848A40-9BA5-7C42-83DD-7B63845D603E}" type="presOf" srcId="{26B5B21C-004B-C547-A3EE-4CCA66B5CEE0}" destId="{EBC5702A-6FFA-7649-8517-29EF0FA63D5F}" srcOrd="1" destOrd="0" presId="urn:microsoft.com/office/officeart/2005/8/layout/list1"/>
    <dgm:cxn modelId="{FE6CF368-96E2-314E-AD77-1C9E1032B818}" srcId="{48B93D16-BE23-E741-8DAE-CCC67A970EC7}" destId="{26B5B21C-004B-C547-A3EE-4CCA66B5CEE0}" srcOrd="0" destOrd="0" parTransId="{04447B56-D4C4-F14F-B4CD-978E51101C0A}" sibTransId="{F079234F-6155-8146-84FC-5EE9FE01667C}"/>
    <dgm:cxn modelId="{48F93BFE-82A6-4441-AD67-0835B6B02410}" srcId="{730967E3-DE8A-1F4E-ADCF-90F51A185B2B}" destId="{268511EC-2C63-2B46-907E-2181E36F7C06}" srcOrd="3" destOrd="0" parTransId="{D5DF45D4-2FB2-6B47-9E53-D45B7085B686}" sibTransId="{D6C4BF6D-FCE3-7D49-ACD7-4438B127192C}"/>
    <dgm:cxn modelId="{1377F6F3-CED3-B347-A711-12184A2F75AF}" type="presParOf" srcId="{8932F78F-F74C-924E-A352-DB3099964453}" destId="{7ADD9CFD-5464-034C-96C9-F901BB98A1D3}" srcOrd="0" destOrd="0" presId="urn:microsoft.com/office/officeart/2005/8/layout/list1"/>
    <dgm:cxn modelId="{643C42B4-2DB2-E246-A005-D15D52009C6C}" type="presParOf" srcId="{7ADD9CFD-5464-034C-96C9-F901BB98A1D3}" destId="{0DC26293-96CE-1747-B71B-26FA74E03256}" srcOrd="0" destOrd="0" presId="urn:microsoft.com/office/officeart/2005/8/layout/list1"/>
    <dgm:cxn modelId="{2ABBB39E-552E-6A44-A2B4-166E3FD2FDE8}" type="presParOf" srcId="{7ADD9CFD-5464-034C-96C9-F901BB98A1D3}" destId="{EBC5702A-6FFA-7649-8517-29EF0FA63D5F}" srcOrd="1" destOrd="0" presId="urn:microsoft.com/office/officeart/2005/8/layout/list1"/>
    <dgm:cxn modelId="{C091BBC2-AF2C-CA40-808A-6CF2D5CBB45B}" type="presParOf" srcId="{8932F78F-F74C-924E-A352-DB3099964453}" destId="{5028F995-3E43-714C-A695-64CE8EF5F0D1}" srcOrd="1" destOrd="0" presId="urn:microsoft.com/office/officeart/2005/8/layout/list1"/>
    <dgm:cxn modelId="{6D3BF6D2-D5D3-3342-A3DA-CDC9512DCA51}" type="presParOf" srcId="{8932F78F-F74C-924E-A352-DB3099964453}" destId="{B813E59B-69B9-B44F-BF1E-091F62B429CF}" srcOrd="2" destOrd="0" presId="urn:microsoft.com/office/officeart/2005/8/layout/list1"/>
    <dgm:cxn modelId="{098632A3-3ED5-824E-9706-A2DC13B27A5B}" type="presParOf" srcId="{8932F78F-F74C-924E-A352-DB3099964453}" destId="{19404267-44CC-9D4B-A847-55914DFF09FB}" srcOrd="3" destOrd="0" presId="urn:microsoft.com/office/officeart/2005/8/layout/list1"/>
    <dgm:cxn modelId="{1651BFD4-59EF-F241-9BDB-BC2E0BCDBC66}" type="presParOf" srcId="{8932F78F-F74C-924E-A352-DB3099964453}" destId="{12DA58B8-E849-5146-8362-D953C3FBD837}" srcOrd="4" destOrd="0" presId="urn:microsoft.com/office/officeart/2005/8/layout/list1"/>
    <dgm:cxn modelId="{BD6D3239-7B2B-4741-A862-EEDACAEF198F}" type="presParOf" srcId="{12DA58B8-E849-5146-8362-D953C3FBD837}" destId="{FEDCB489-71EE-A146-B5E2-0533130151A8}" srcOrd="0" destOrd="0" presId="urn:microsoft.com/office/officeart/2005/8/layout/list1"/>
    <dgm:cxn modelId="{C7407918-E2F9-D248-9D53-AE8F51AD61E6}" type="presParOf" srcId="{12DA58B8-E849-5146-8362-D953C3FBD837}" destId="{3D762984-C71A-3140-BCE4-AEB3304617A4}" srcOrd="1" destOrd="0" presId="urn:microsoft.com/office/officeart/2005/8/layout/list1"/>
    <dgm:cxn modelId="{BD8C5B0F-EB3F-5945-B4BF-CDB5C3059F73}" type="presParOf" srcId="{8932F78F-F74C-924E-A352-DB3099964453}" destId="{DAB9DEED-1555-C742-A55E-371008A7694D}" srcOrd="5" destOrd="0" presId="urn:microsoft.com/office/officeart/2005/8/layout/list1"/>
    <dgm:cxn modelId="{0EBC613C-5D90-9E4A-9760-781D404F40B1}" type="presParOf" srcId="{8932F78F-F74C-924E-A352-DB3099964453}" destId="{AF57DC45-157A-7844-9097-8163F092818F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5F78875-78E3-714A-87C6-CB911BE901A7}" type="doc">
      <dgm:prSet loTypeId="urn:microsoft.com/office/officeart/2005/8/layout/process1" loCatId="" qsTypeId="urn:microsoft.com/office/officeart/2005/8/quickstyle/simple4" qsCatId="simple" csTypeId="urn:microsoft.com/office/officeart/2005/8/colors/accent0_3" csCatId="mainScheme" phldr="1"/>
      <dgm:spPr/>
    </dgm:pt>
    <dgm:pt modelId="{00A85E0B-C834-A642-B983-206537FB9FA3}">
      <dgm:prSet phldrT="[Text]" custT="1"/>
      <dgm:spPr/>
      <dgm:t>
        <a:bodyPr/>
        <a:lstStyle/>
        <a:p>
          <a:r>
            <a:rPr lang="en-US" sz="2200" b="1" dirty="0" smtClean="0">
              <a:latin typeface="+mj-lt"/>
            </a:rPr>
            <a:t>Input:</a:t>
          </a:r>
          <a:r>
            <a:rPr lang="en-US" sz="2200" dirty="0" smtClean="0">
              <a:latin typeface="+mj-lt"/>
            </a:rPr>
            <a:t> surviving segments of </a:t>
          </a:r>
          <a:r>
            <a:rPr lang="en-US" sz="2200" i="1" dirty="0" err="1" smtClean="0">
              <a:latin typeface="+mj-lt"/>
            </a:rPr>
            <a:t>acc</a:t>
          </a:r>
          <a:r>
            <a:rPr lang="en-US" sz="2200" dirty="0" smtClean="0">
              <a:latin typeface="+mj-lt"/>
            </a:rPr>
            <a:t> and </a:t>
          </a:r>
          <a:r>
            <a:rPr lang="en-US" sz="2200" i="1" dirty="0" smtClean="0">
              <a:latin typeface="+mj-lt"/>
            </a:rPr>
            <a:t>mic</a:t>
          </a:r>
          <a:r>
            <a:rPr lang="en-US" sz="2200" dirty="0" smtClean="0">
              <a:latin typeface="+mj-lt"/>
            </a:rPr>
            <a:t> signals</a:t>
          </a:r>
          <a:endParaRPr lang="en-US" sz="2200" dirty="0">
            <a:latin typeface="+mj-lt"/>
          </a:endParaRPr>
        </a:p>
      </dgm:t>
    </dgm:pt>
    <dgm:pt modelId="{76459DDF-04BF-8744-A98B-A5A8551ADBB3}" type="parTrans" cxnId="{94E8B444-F665-064C-9C7F-44FE86D5C761}">
      <dgm:prSet/>
      <dgm:spPr/>
      <dgm:t>
        <a:bodyPr/>
        <a:lstStyle/>
        <a:p>
          <a:endParaRPr lang="en-US" sz="2200">
            <a:latin typeface="+mj-lt"/>
          </a:endParaRPr>
        </a:p>
      </dgm:t>
    </dgm:pt>
    <dgm:pt modelId="{E160659E-2F50-9043-BA6D-B9B4AB19B16D}" type="sibTrans" cxnId="{94E8B444-F665-064C-9C7F-44FE86D5C761}">
      <dgm:prSet custT="1"/>
      <dgm:spPr/>
      <dgm:t>
        <a:bodyPr/>
        <a:lstStyle/>
        <a:p>
          <a:endParaRPr lang="en-US" sz="2200">
            <a:latin typeface="+mj-lt"/>
          </a:endParaRPr>
        </a:p>
      </dgm:t>
    </dgm:pt>
    <dgm:pt modelId="{87CD473B-C212-214C-A410-1EFBDC3DF1EB}">
      <dgm:prSet phldrT="[Text]" custT="1"/>
      <dgm:spPr/>
      <dgm:t>
        <a:bodyPr/>
        <a:lstStyle/>
        <a:p>
          <a:r>
            <a:rPr lang="en-US" sz="2200" dirty="0" smtClean="0">
              <a:latin typeface="+mj-lt"/>
            </a:rPr>
            <a:t>SVM-based classifier trained on 44 English Phonemes of one speaker</a:t>
          </a:r>
          <a:endParaRPr lang="en-US" sz="2200" dirty="0">
            <a:latin typeface="+mj-lt"/>
          </a:endParaRPr>
        </a:p>
      </dgm:t>
    </dgm:pt>
    <dgm:pt modelId="{6012CF6C-4E42-8948-BF67-5330FFCBCFAE}" type="parTrans" cxnId="{3660FB1D-F9A6-3443-8530-22BBA5A42F59}">
      <dgm:prSet/>
      <dgm:spPr/>
      <dgm:t>
        <a:bodyPr/>
        <a:lstStyle/>
        <a:p>
          <a:endParaRPr lang="en-US" sz="2200">
            <a:latin typeface="+mj-lt"/>
          </a:endParaRPr>
        </a:p>
      </dgm:t>
    </dgm:pt>
    <dgm:pt modelId="{C78F08C5-6CA1-4942-8ACE-5D2FFB15D02E}" type="sibTrans" cxnId="{3660FB1D-F9A6-3443-8530-22BBA5A42F59}">
      <dgm:prSet custT="1"/>
      <dgm:spPr/>
      <dgm:t>
        <a:bodyPr/>
        <a:lstStyle/>
        <a:p>
          <a:endParaRPr lang="en-US" sz="2200">
            <a:latin typeface="+mj-lt"/>
          </a:endParaRPr>
        </a:p>
      </dgm:t>
    </dgm:pt>
    <dgm:pt modelId="{79B94A66-83A0-814F-9063-DB6043D685CD}">
      <dgm:prSet phldrT="[Text]" custT="1"/>
      <dgm:spPr/>
      <dgm:t>
        <a:bodyPr/>
        <a:lstStyle/>
        <a:p>
          <a:r>
            <a:rPr lang="en-US" sz="2200" b="1" dirty="0" smtClean="0">
              <a:latin typeface="+mj-lt"/>
            </a:rPr>
            <a:t>Output:</a:t>
          </a:r>
          <a:r>
            <a:rPr lang="en-US" sz="2200" dirty="0" smtClean="0">
              <a:latin typeface="+mj-lt"/>
            </a:rPr>
            <a:t> </a:t>
          </a:r>
          <a:r>
            <a:rPr lang="en-US" sz="2200" dirty="0" err="1" smtClean="0">
              <a:latin typeface="+mj-lt"/>
            </a:rPr>
            <a:t>boolean</a:t>
          </a:r>
          <a:r>
            <a:rPr lang="en-US" sz="2200" dirty="0" smtClean="0">
              <a:latin typeface="+mj-lt"/>
            </a:rPr>
            <a:t> decision (matching/non-matching)</a:t>
          </a:r>
          <a:endParaRPr lang="en-US" sz="2200" dirty="0">
            <a:latin typeface="+mj-lt"/>
          </a:endParaRPr>
        </a:p>
      </dgm:t>
    </dgm:pt>
    <dgm:pt modelId="{5A75376B-726B-4043-AD2D-64E1DAE1DDDF}" type="parTrans" cxnId="{560732CA-EBC3-704E-9A3F-EF1DFFE9F6B1}">
      <dgm:prSet/>
      <dgm:spPr/>
      <dgm:t>
        <a:bodyPr/>
        <a:lstStyle/>
        <a:p>
          <a:endParaRPr lang="en-US" sz="2200">
            <a:latin typeface="+mj-lt"/>
          </a:endParaRPr>
        </a:p>
      </dgm:t>
    </dgm:pt>
    <dgm:pt modelId="{BFFDCE47-DA29-D747-87AE-94AB5BA307FD}" type="sibTrans" cxnId="{560732CA-EBC3-704E-9A3F-EF1DFFE9F6B1}">
      <dgm:prSet/>
      <dgm:spPr/>
      <dgm:t>
        <a:bodyPr/>
        <a:lstStyle/>
        <a:p>
          <a:pPr rtl="0"/>
          <a:endParaRPr lang="en-US" sz="2200">
            <a:latin typeface="+mj-lt"/>
          </a:endParaRPr>
        </a:p>
      </dgm:t>
    </dgm:pt>
    <dgm:pt modelId="{F0D484F8-F7BB-C446-8AC4-1A3161E3F545}" type="pres">
      <dgm:prSet presAssocID="{B5F78875-78E3-714A-87C6-CB911BE901A7}" presName="Name0" presStyleCnt="0">
        <dgm:presLayoutVars>
          <dgm:dir/>
          <dgm:resizeHandles val="exact"/>
        </dgm:presLayoutVars>
      </dgm:prSet>
      <dgm:spPr/>
    </dgm:pt>
    <dgm:pt modelId="{13A18D37-3CD3-4F44-BC55-77B81069237B}" type="pres">
      <dgm:prSet presAssocID="{00A85E0B-C834-A642-B983-206537FB9FA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91B714-F7B5-A54E-82CE-8B44DDBBFF59}" type="pres">
      <dgm:prSet presAssocID="{E160659E-2F50-9043-BA6D-B9B4AB19B16D}" presName="sibTrans" presStyleLbl="sibTrans2D1" presStyleIdx="0" presStyleCnt="2"/>
      <dgm:spPr/>
      <dgm:t>
        <a:bodyPr/>
        <a:lstStyle/>
        <a:p>
          <a:endParaRPr lang="en-US"/>
        </a:p>
      </dgm:t>
    </dgm:pt>
    <dgm:pt modelId="{874D62A3-21FB-8948-BCFF-685E3041E52A}" type="pres">
      <dgm:prSet presAssocID="{E160659E-2F50-9043-BA6D-B9B4AB19B16D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34E38DF5-6CD9-2F49-9F94-FB415A3CE9FB}" type="pres">
      <dgm:prSet presAssocID="{87CD473B-C212-214C-A410-1EFBDC3DF1E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7DEE55-D1D6-224B-9F79-AB20E294C091}" type="pres">
      <dgm:prSet presAssocID="{C78F08C5-6CA1-4942-8ACE-5D2FFB15D02E}" presName="sibTrans" presStyleLbl="sibTrans2D1" presStyleIdx="1" presStyleCnt="2"/>
      <dgm:spPr/>
      <dgm:t>
        <a:bodyPr/>
        <a:lstStyle/>
        <a:p>
          <a:endParaRPr lang="en-US"/>
        </a:p>
      </dgm:t>
    </dgm:pt>
    <dgm:pt modelId="{6F7000BA-5CAC-394A-9CDC-58C246A060A1}" type="pres">
      <dgm:prSet presAssocID="{C78F08C5-6CA1-4942-8ACE-5D2FFB15D02E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B14E1F26-BEFF-8E4B-8224-78994C066E89}" type="pres">
      <dgm:prSet presAssocID="{79B94A66-83A0-814F-9063-DB6043D685C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60732CA-EBC3-704E-9A3F-EF1DFFE9F6B1}" srcId="{B5F78875-78E3-714A-87C6-CB911BE901A7}" destId="{79B94A66-83A0-814F-9063-DB6043D685CD}" srcOrd="2" destOrd="0" parTransId="{5A75376B-726B-4043-AD2D-64E1DAE1DDDF}" sibTransId="{BFFDCE47-DA29-D747-87AE-94AB5BA307FD}"/>
    <dgm:cxn modelId="{F50DAE9E-129F-A04C-A636-530446CB71D2}" type="presOf" srcId="{E160659E-2F50-9043-BA6D-B9B4AB19B16D}" destId="{C191B714-F7B5-A54E-82CE-8B44DDBBFF59}" srcOrd="0" destOrd="0" presId="urn:microsoft.com/office/officeart/2005/8/layout/process1"/>
    <dgm:cxn modelId="{94E8B444-F665-064C-9C7F-44FE86D5C761}" srcId="{B5F78875-78E3-714A-87C6-CB911BE901A7}" destId="{00A85E0B-C834-A642-B983-206537FB9FA3}" srcOrd="0" destOrd="0" parTransId="{76459DDF-04BF-8744-A98B-A5A8551ADBB3}" sibTransId="{E160659E-2F50-9043-BA6D-B9B4AB19B16D}"/>
    <dgm:cxn modelId="{8DC5349A-1C65-0444-8B3D-65D73CF0B960}" type="presOf" srcId="{79B94A66-83A0-814F-9063-DB6043D685CD}" destId="{B14E1F26-BEFF-8E4B-8224-78994C066E89}" srcOrd="0" destOrd="0" presId="urn:microsoft.com/office/officeart/2005/8/layout/process1"/>
    <dgm:cxn modelId="{DFE6AC66-6D6B-A740-A7ED-998B195E093F}" type="presOf" srcId="{00A85E0B-C834-A642-B983-206537FB9FA3}" destId="{13A18D37-3CD3-4F44-BC55-77B81069237B}" srcOrd="0" destOrd="0" presId="urn:microsoft.com/office/officeart/2005/8/layout/process1"/>
    <dgm:cxn modelId="{DEC1FEC9-339D-A640-9288-A8A50E8260D7}" type="presOf" srcId="{C78F08C5-6CA1-4942-8ACE-5D2FFB15D02E}" destId="{D67DEE55-D1D6-224B-9F79-AB20E294C091}" srcOrd="0" destOrd="0" presId="urn:microsoft.com/office/officeart/2005/8/layout/process1"/>
    <dgm:cxn modelId="{64B50A7B-D650-5A47-A679-E7B80B8CEBE5}" type="presOf" srcId="{C78F08C5-6CA1-4942-8ACE-5D2FFB15D02E}" destId="{6F7000BA-5CAC-394A-9CDC-58C246A060A1}" srcOrd="1" destOrd="0" presId="urn:microsoft.com/office/officeart/2005/8/layout/process1"/>
    <dgm:cxn modelId="{5CAC0305-1CE4-A846-A682-4DD9E1D415C1}" type="presOf" srcId="{87CD473B-C212-214C-A410-1EFBDC3DF1EB}" destId="{34E38DF5-6CD9-2F49-9F94-FB415A3CE9FB}" srcOrd="0" destOrd="0" presId="urn:microsoft.com/office/officeart/2005/8/layout/process1"/>
    <dgm:cxn modelId="{3660FB1D-F9A6-3443-8530-22BBA5A42F59}" srcId="{B5F78875-78E3-714A-87C6-CB911BE901A7}" destId="{87CD473B-C212-214C-A410-1EFBDC3DF1EB}" srcOrd="1" destOrd="0" parTransId="{6012CF6C-4E42-8948-BF67-5330FFCBCFAE}" sibTransId="{C78F08C5-6CA1-4942-8ACE-5D2FFB15D02E}"/>
    <dgm:cxn modelId="{D9390C97-42D8-BB4D-817D-55832C4EB36B}" type="presOf" srcId="{E160659E-2F50-9043-BA6D-B9B4AB19B16D}" destId="{874D62A3-21FB-8948-BCFF-685E3041E52A}" srcOrd="1" destOrd="0" presId="urn:microsoft.com/office/officeart/2005/8/layout/process1"/>
    <dgm:cxn modelId="{FC2AED80-D96F-8647-9004-EBF30119367A}" type="presOf" srcId="{B5F78875-78E3-714A-87C6-CB911BE901A7}" destId="{F0D484F8-F7BB-C446-8AC4-1A3161E3F545}" srcOrd="0" destOrd="0" presId="urn:microsoft.com/office/officeart/2005/8/layout/process1"/>
    <dgm:cxn modelId="{828FA27F-24DF-4043-8735-D162A8CBBB18}" type="presParOf" srcId="{F0D484F8-F7BB-C446-8AC4-1A3161E3F545}" destId="{13A18D37-3CD3-4F44-BC55-77B81069237B}" srcOrd="0" destOrd="0" presId="urn:microsoft.com/office/officeart/2005/8/layout/process1"/>
    <dgm:cxn modelId="{944B7A0D-237F-AA4B-9194-2FE7B2AF767A}" type="presParOf" srcId="{F0D484F8-F7BB-C446-8AC4-1A3161E3F545}" destId="{C191B714-F7B5-A54E-82CE-8B44DDBBFF59}" srcOrd="1" destOrd="0" presId="urn:microsoft.com/office/officeart/2005/8/layout/process1"/>
    <dgm:cxn modelId="{213B72BE-4203-D146-95B9-4C0252D8EBE8}" type="presParOf" srcId="{C191B714-F7B5-A54E-82CE-8B44DDBBFF59}" destId="{874D62A3-21FB-8948-BCFF-685E3041E52A}" srcOrd="0" destOrd="0" presId="urn:microsoft.com/office/officeart/2005/8/layout/process1"/>
    <dgm:cxn modelId="{08830695-B4F8-BF4B-AEF3-1CF8F84DA78E}" type="presParOf" srcId="{F0D484F8-F7BB-C446-8AC4-1A3161E3F545}" destId="{34E38DF5-6CD9-2F49-9F94-FB415A3CE9FB}" srcOrd="2" destOrd="0" presId="urn:microsoft.com/office/officeart/2005/8/layout/process1"/>
    <dgm:cxn modelId="{2D3FCE86-459A-1E4A-9D4F-D7E4A8AE1361}" type="presParOf" srcId="{F0D484F8-F7BB-C446-8AC4-1A3161E3F545}" destId="{D67DEE55-D1D6-224B-9F79-AB20E294C091}" srcOrd="3" destOrd="0" presId="urn:microsoft.com/office/officeart/2005/8/layout/process1"/>
    <dgm:cxn modelId="{7893DCE8-A9E8-7D47-BD74-2BF066DBC089}" type="presParOf" srcId="{D67DEE55-D1D6-224B-9F79-AB20E294C091}" destId="{6F7000BA-5CAC-394A-9CDC-58C246A060A1}" srcOrd="0" destOrd="0" presId="urn:microsoft.com/office/officeart/2005/8/layout/process1"/>
    <dgm:cxn modelId="{ED37954E-430A-9446-B477-F047BA6DA8B6}" type="presParOf" srcId="{F0D484F8-F7BB-C446-8AC4-1A3161E3F545}" destId="{B14E1F26-BEFF-8E4B-8224-78994C066E8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D5C4C69-507B-2945-BC2E-319983AF31E4}" type="doc">
      <dgm:prSet loTypeId="urn:microsoft.com/office/officeart/2005/8/layout/hierarchy2" loCatId="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FAE008D4-7A68-AE49-A6DC-1B2358EFB5DC}">
      <dgm:prSet phldrT="[Text]" custT="1"/>
      <dgm:spPr/>
      <dgm:t>
        <a:bodyPr/>
        <a:lstStyle/>
        <a:p>
          <a:r>
            <a:rPr lang="en-US" sz="2400" dirty="0" smtClean="0">
              <a:latin typeface="+mj-lt"/>
            </a:rPr>
            <a:t>Decision</a:t>
          </a:r>
          <a:endParaRPr lang="en-US" sz="2400" dirty="0">
            <a:latin typeface="+mj-lt"/>
          </a:endParaRPr>
        </a:p>
      </dgm:t>
    </dgm:pt>
    <dgm:pt modelId="{0E8B822D-B01B-094C-AA62-87B1F398C013}" type="parTrans" cxnId="{2D583211-2BCA-BA49-AC11-762503320309}">
      <dgm:prSet/>
      <dgm:spPr/>
      <dgm:t>
        <a:bodyPr/>
        <a:lstStyle/>
        <a:p>
          <a:endParaRPr lang="en-US" sz="700">
            <a:latin typeface="+mj-lt"/>
          </a:endParaRPr>
        </a:p>
      </dgm:t>
    </dgm:pt>
    <dgm:pt modelId="{51AD23F4-ED46-5A49-BBB6-C118E8B9B72B}" type="sibTrans" cxnId="{2D583211-2BCA-BA49-AC11-762503320309}">
      <dgm:prSet/>
      <dgm:spPr/>
      <dgm:t>
        <a:bodyPr/>
        <a:lstStyle/>
        <a:p>
          <a:endParaRPr lang="en-US" sz="700">
            <a:latin typeface="+mj-lt"/>
          </a:endParaRPr>
        </a:p>
      </dgm:t>
    </dgm:pt>
    <dgm:pt modelId="{F8BB3FA7-23D9-4044-BD3A-F94AD6355CAC}">
      <dgm:prSet phldrT="[Text]" custT="1"/>
      <dgm:spPr/>
      <dgm:t>
        <a:bodyPr/>
        <a:lstStyle/>
        <a:p>
          <a:r>
            <a:rPr lang="en-US" sz="2400" dirty="0" smtClean="0">
              <a:latin typeface="+mj-lt"/>
            </a:rPr>
            <a:t>execute</a:t>
          </a:r>
          <a:endParaRPr lang="en-US" sz="2400" dirty="0">
            <a:latin typeface="+mj-lt"/>
          </a:endParaRPr>
        </a:p>
      </dgm:t>
    </dgm:pt>
    <dgm:pt modelId="{1690EB50-0899-F947-90EE-DB1371574D64}" type="parTrans" cxnId="{4026784C-040E-A940-9C14-9BDD0907E580}">
      <dgm:prSet custT="1"/>
      <dgm:spPr/>
      <dgm:t>
        <a:bodyPr/>
        <a:lstStyle/>
        <a:p>
          <a:endParaRPr lang="en-US" sz="100">
            <a:latin typeface="+mj-lt"/>
          </a:endParaRPr>
        </a:p>
      </dgm:t>
    </dgm:pt>
    <dgm:pt modelId="{5D966F5B-97FB-1D4C-91C1-A212EDEAA7DE}" type="sibTrans" cxnId="{4026784C-040E-A940-9C14-9BDD0907E580}">
      <dgm:prSet/>
      <dgm:spPr/>
      <dgm:t>
        <a:bodyPr/>
        <a:lstStyle/>
        <a:p>
          <a:endParaRPr lang="en-US" sz="700">
            <a:latin typeface="+mj-lt"/>
          </a:endParaRPr>
        </a:p>
      </dgm:t>
    </dgm:pt>
    <dgm:pt modelId="{00650C06-B712-D843-8B9C-44D5FB474395}">
      <dgm:prSet phldrT="[Text]" custT="1"/>
      <dgm:spPr/>
      <dgm:t>
        <a:bodyPr/>
        <a:lstStyle/>
        <a:p>
          <a:r>
            <a:rPr lang="en-US" sz="2400" dirty="0" smtClean="0">
              <a:latin typeface="+mj-lt"/>
            </a:rPr>
            <a:t>block</a:t>
          </a:r>
          <a:endParaRPr lang="en-US" sz="2400" dirty="0">
            <a:latin typeface="+mj-lt"/>
          </a:endParaRPr>
        </a:p>
      </dgm:t>
    </dgm:pt>
    <dgm:pt modelId="{D225827B-6DCB-8E4F-A24F-3A087FFF1239}" type="parTrans" cxnId="{8B7851C4-6F0E-A947-9824-1B4C64D66E1C}">
      <dgm:prSet custT="1"/>
      <dgm:spPr/>
      <dgm:t>
        <a:bodyPr/>
        <a:lstStyle/>
        <a:p>
          <a:endParaRPr lang="en-US" sz="100">
            <a:latin typeface="+mj-lt"/>
          </a:endParaRPr>
        </a:p>
      </dgm:t>
    </dgm:pt>
    <dgm:pt modelId="{6D1B7336-FE9E-C544-8626-FF71AE0A923D}" type="sibTrans" cxnId="{8B7851C4-6F0E-A947-9824-1B4C64D66E1C}">
      <dgm:prSet/>
      <dgm:spPr/>
      <dgm:t>
        <a:bodyPr/>
        <a:lstStyle/>
        <a:p>
          <a:endParaRPr lang="en-US" sz="700">
            <a:latin typeface="+mj-lt"/>
          </a:endParaRPr>
        </a:p>
      </dgm:t>
    </dgm:pt>
    <dgm:pt modelId="{198E2199-5EC6-D24E-A632-594EEDB2E59E}" type="pres">
      <dgm:prSet presAssocID="{9D5C4C69-507B-2945-BC2E-319983AF31E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31B95A7-B229-BD45-BB95-A78DB923B7F3}" type="pres">
      <dgm:prSet presAssocID="{FAE008D4-7A68-AE49-A6DC-1B2358EFB5DC}" presName="root1" presStyleCnt="0"/>
      <dgm:spPr/>
    </dgm:pt>
    <dgm:pt modelId="{4E9ADB84-A68B-9B4D-BCFC-9ED8EF72B960}" type="pres">
      <dgm:prSet presAssocID="{FAE008D4-7A68-AE49-A6DC-1B2358EFB5DC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F7E8559-9E0D-B346-8AB8-1640E95BFAE1}" type="pres">
      <dgm:prSet presAssocID="{FAE008D4-7A68-AE49-A6DC-1B2358EFB5DC}" presName="level2hierChild" presStyleCnt="0"/>
      <dgm:spPr/>
    </dgm:pt>
    <dgm:pt modelId="{B5C14765-8404-F941-B35A-287E2A06B97D}" type="pres">
      <dgm:prSet presAssocID="{1690EB50-0899-F947-90EE-DB1371574D64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E80F8716-7E53-8D41-9662-728FFFFBF52F}" type="pres">
      <dgm:prSet presAssocID="{1690EB50-0899-F947-90EE-DB1371574D64}" presName="connTx" presStyleLbl="parChTrans1D2" presStyleIdx="0" presStyleCnt="2"/>
      <dgm:spPr/>
      <dgm:t>
        <a:bodyPr/>
        <a:lstStyle/>
        <a:p>
          <a:endParaRPr lang="en-US"/>
        </a:p>
      </dgm:t>
    </dgm:pt>
    <dgm:pt modelId="{FC4C9564-0160-D947-BFEA-BFF6B7D4BE3A}" type="pres">
      <dgm:prSet presAssocID="{F8BB3FA7-23D9-4044-BD3A-F94AD6355CAC}" presName="root2" presStyleCnt="0"/>
      <dgm:spPr/>
    </dgm:pt>
    <dgm:pt modelId="{25BEF6F7-16BC-5440-9A5F-83BE8F3C5662}" type="pres">
      <dgm:prSet presAssocID="{F8BB3FA7-23D9-4044-BD3A-F94AD6355CAC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8B5A60-A16F-A84C-B61C-00D174F713FD}" type="pres">
      <dgm:prSet presAssocID="{F8BB3FA7-23D9-4044-BD3A-F94AD6355CAC}" presName="level3hierChild" presStyleCnt="0"/>
      <dgm:spPr/>
    </dgm:pt>
    <dgm:pt modelId="{DE4C891B-718F-CD4A-9502-60E5631D93D3}" type="pres">
      <dgm:prSet presAssocID="{D225827B-6DCB-8E4F-A24F-3A087FFF1239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C9FD276E-FB2D-5B46-92DF-38F2858B9AA1}" type="pres">
      <dgm:prSet presAssocID="{D225827B-6DCB-8E4F-A24F-3A087FFF1239}" presName="connTx" presStyleLbl="parChTrans1D2" presStyleIdx="1" presStyleCnt="2"/>
      <dgm:spPr/>
      <dgm:t>
        <a:bodyPr/>
        <a:lstStyle/>
        <a:p>
          <a:endParaRPr lang="en-US"/>
        </a:p>
      </dgm:t>
    </dgm:pt>
    <dgm:pt modelId="{D86713AE-3068-6D47-99FF-1D246CB50476}" type="pres">
      <dgm:prSet presAssocID="{00650C06-B712-D843-8B9C-44D5FB474395}" presName="root2" presStyleCnt="0"/>
      <dgm:spPr/>
    </dgm:pt>
    <dgm:pt modelId="{2855A9B1-BC8C-9640-8988-71DFB06686C6}" type="pres">
      <dgm:prSet presAssocID="{00650C06-B712-D843-8B9C-44D5FB474395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10FB8C-1E66-C349-9080-FCF10B795B40}" type="pres">
      <dgm:prSet presAssocID="{00650C06-B712-D843-8B9C-44D5FB474395}" presName="level3hierChild" presStyleCnt="0"/>
      <dgm:spPr/>
    </dgm:pt>
  </dgm:ptLst>
  <dgm:cxnLst>
    <dgm:cxn modelId="{C20139F6-C053-2140-AC12-FBD966D1E2ED}" type="presOf" srcId="{9D5C4C69-507B-2945-BC2E-319983AF31E4}" destId="{198E2199-5EC6-D24E-A632-594EEDB2E59E}" srcOrd="0" destOrd="0" presId="urn:microsoft.com/office/officeart/2005/8/layout/hierarchy2"/>
    <dgm:cxn modelId="{EC12F6CC-0DB4-3E4B-90D5-A6D362832D7D}" type="presOf" srcId="{00650C06-B712-D843-8B9C-44D5FB474395}" destId="{2855A9B1-BC8C-9640-8988-71DFB06686C6}" srcOrd="0" destOrd="0" presId="urn:microsoft.com/office/officeart/2005/8/layout/hierarchy2"/>
    <dgm:cxn modelId="{8B7851C4-6F0E-A947-9824-1B4C64D66E1C}" srcId="{FAE008D4-7A68-AE49-A6DC-1B2358EFB5DC}" destId="{00650C06-B712-D843-8B9C-44D5FB474395}" srcOrd="1" destOrd="0" parTransId="{D225827B-6DCB-8E4F-A24F-3A087FFF1239}" sibTransId="{6D1B7336-FE9E-C544-8626-FF71AE0A923D}"/>
    <dgm:cxn modelId="{310AD8EB-F340-C245-9B82-9654A1E66042}" type="presOf" srcId="{F8BB3FA7-23D9-4044-BD3A-F94AD6355CAC}" destId="{25BEF6F7-16BC-5440-9A5F-83BE8F3C5662}" srcOrd="0" destOrd="0" presId="urn:microsoft.com/office/officeart/2005/8/layout/hierarchy2"/>
    <dgm:cxn modelId="{C99901C4-C76D-4F4B-AC22-5BB32FB56EA1}" type="presOf" srcId="{1690EB50-0899-F947-90EE-DB1371574D64}" destId="{B5C14765-8404-F941-B35A-287E2A06B97D}" srcOrd="0" destOrd="0" presId="urn:microsoft.com/office/officeart/2005/8/layout/hierarchy2"/>
    <dgm:cxn modelId="{820D4D58-E8CE-4140-BD70-A5C116F1E4A6}" type="presOf" srcId="{FAE008D4-7A68-AE49-A6DC-1B2358EFB5DC}" destId="{4E9ADB84-A68B-9B4D-BCFC-9ED8EF72B960}" srcOrd="0" destOrd="0" presId="urn:microsoft.com/office/officeart/2005/8/layout/hierarchy2"/>
    <dgm:cxn modelId="{53C7C49B-1C9D-9845-9E2C-EC8C10342B69}" type="presOf" srcId="{D225827B-6DCB-8E4F-A24F-3A087FFF1239}" destId="{DE4C891B-718F-CD4A-9502-60E5631D93D3}" srcOrd="0" destOrd="0" presId="urn:microsoft.com/office/officeart/2005/8/layout/hierarchy2"/>
    <dgm:cxn modelId="{43FDEEEF-0D92-F149-8DC2-BAFCB8358C5A}" type="presOf" srcId="{D225827B-6DCB-8E4F-A24F-3A087FFF1239}" destId="{C9FD276E-FB2D-5B46-92DF-38F2858B9AA1}" srcOrd="1" destOrd="0" presId="urn:microsoft.com/office/officeart/2005/8/layout/hierarchy2"/>
    <dgm:cxn modelId="{4026784C-040E-A940-9C14-9BDD0907E580}" srcId="{FAE008D4-7A68-AE49-A6DC-1B2358EFB5DC}" destId="{F8BB3FA7-23D9-4044-BD3A-F94AD6355CAC}" srcOrd="0" destOrd="0" parTransId="{1690EB50-0899-F947-90EE-DB1371574D64}" sibTransId="{5D966F5B-97FB-1D4C-91C1-A212EDEAA7DE}"/>
    <dgm:cxn modelId="{2D583211-2BCA-BA49-AC11-762503320309}" srcId="{9D5C4C69-507B-2945-BC2E-319983AF31E4}" destId="{FAE008D4-7A68-AE49-A6DC-1B2358EFB5DC}" srcOrd="0" destOrd="0" parTransId="{0E8B822D-B01B-094C-AA62-87B1F398C013}" sibTransId="{51AD23F4-ED46-5A49-BBB6-C118E8B9B72B}"/>
    <dgm:cxn modelId="{50C1C225-3762-824E-A792-BF83BDE2864A}" type="presOf" srcId="{1690EB50-0899-F947-90EE-DB1371574D64}" destId="{E80F8716-7E53-8D41-9662-728FFFFBF52F}" srcOrd="1" destOrd="0" presId="urn:microsoft.com/office/officeart/2005/8/layout/hierarchy2"/>
    <dgm:cxn modelId="{5F9D64D5-A49B-984C-A896-97C895D54C7F}" type="presParOf" srcId="{198E2199-5EC6-D24E-A632-594EEDB2E59E}" destId="{331B95A7-B229-BD45-BB95-A78DB923B7F3}" srcOrd="0" destOrd="0" presId="urn:microsoft.com/office/officeart/2005/8/layout/hierarchy2"/>
    <dgm:cxn modelId="{9E653CF1-E180-D44B-B28F-0E6D8090B92E}" type="presParOf" srcId="{331B95A7-B229-BD45-BB95-A78DB923B7F3}" destId="{4E9ADB84-A68B-9B4D-BCFC-9ED8EF72B960}" srcOrd="0" destOrd="0" presId="urn:microsoft.com/office/officeart/2005/8/layout/hierarchy2"/>
    <dgm:cxn modelId="{620B9B50-3434-7141-989F-7F2AECBE86CF}" type="presParOf" srcId="{331B95A7-B229-BD45-BB95-A78DB923B7F3}" destId="{3F7E8559-9E0D-B346-8AB8-1640E95BFAE1}" srcOrd="1" destOrd="0" presId="urn:microsoft.com/office/officeart/2005/8/layout/hierarchy2"/>
    <dgm:cxn modelId="{753F6B4F-3730-254F-94C3-F45737C0D3C2}" type="presParOf" srcId="{3F7E8559-9E0D-B346-8AB8-1640E95BFAE1}" destId="{B5C14765-8404-F941-B35A-287E2A06B97D}" srcOrd="0" destOrd="0" presId="urn:microsoft.com/office/officeart/2005/8/layout/hierarchy2"/>
    <dgm:cxn modelId="{794CCD3B-4377-A44B-8580-BF4E8DF724DA}" type="presParOf" srcId="{B5C14765-8404-F941-B35A-287E2A06B97D}" destId="{E80F8716-7E53-8D41-9662-728FFFFBF52F}" srcOrd="0" destOrd="0" presId="urn:microsoft.com/office/officeart/2005/8/layout/hierarchy2"/>
    <dgm:cxn modelId="{00464829-1603-B442-98B7-E76846BC5A2A}" type="presParOf" srcId="{3F7E8559-9E0D-B346-8AB8-1640E95BFAE1}" destId="{FC4C9564-0160-D947-BFEA-BFF6B7D4BE3A}" srcOrd="1" destOrd="0" presId="urn:microsoft.com/office/officeart/2005/8/layout/hierarchy2"/>
    <dgm:cxn modelId="{74C61D26-B7D2-2E49-80DD-C62FDB7C7AEF}" type="presParOf" srcId="{FC4C9564-0160-D947-BFEA-BFF6B7D4BE3A}" destId="{25BEF6F7-16BC-5440-9A5F-83BE8F3C5662}" srcOrd="0" destOrd="0" presId="urn:microsoft.com/office/officeart/2005/8/layout/hierarchy2"/>
    <dgm:cxn modelId="{E0B401CA-446F-F94F-93D1-32B73075E6A0}" type="presParOf" srcId="{FC4C9564-0160-D947-BFEA-BFF6B7D4BE3A}" destId="{1C8B5A60-A16F-A84C-B61C-00D174F713FD}" srcOrd="1" destOrd="0" presId="urn:microsoft.com/office/officeart/2005/8/layout/hierarchy2"/>
    <dgm:cxn modelId="{076C73FC-C0E1-F647-A91B-E56ACB713F79}" type="presParOf" srcId="{3F7E8559-9E0D-B346-8AB8-1640E95BFAE1}" destId="{DE4C891B-718F-CD4A-9502-60E5631D93D3}" srcOrd="2" destOrd="0" presId="urn:microsoft.com/office/officeart/2005/8/layout/hierarchy2"/>
    <dgm:cxn modelId="{0E44CD92-ADD3-AA42-8789-D38799251A3C}" type="presParOf" srcId="{DE4C891B-718F-CD4A-9502-60E5631D93D3}" destId="{C9FD276E-FB2D-5B46-92DF-38F2858B9AA1}" srcOrd="0" destOrd="0" presId="urn:microsoft.com/office/officeart/2005/8/layout/hierarchy2"/>
    <dgm:cxn modelId="{68BFD06A-27AD-6B4F-AB3F-64064943657D}" type="presParOf" srcId="{3F7E8559-9E0D-B346-8AB8-1640E95BFAE1}" destId="{D86713AE-3068-6D47-99FF-1D246CB50476}" srcOrd="3" destOrd="0" presId="urn:microsoft.com/office/officeart/2005/8/layout/hierarchy2"/>
    <dgm:cxn modelId="{351C6B05-1338-A244-AFDC-325394168413}" type="presParOf" srcId="{D86713AE-3068-6D47-99FF-1D246CB50476}" destId="{2855A9B1-BC8C-9640-8988-71DFB06686C6}" srcOrd="0" destOrd="0" presId="urn:microsoft.com/office/officeart/2005/8/layout/hierarchy2"/>
    <dgm:cxn modelId="{CC599A44-CFEB-9D43-97DA-CEF46B9E4B67}" type="presParOf" srcId="{D86713AE-3068-6D47-99FF-1D246CB50476}" destId="{AF10FB8C-1E66-C349-9080-FCF10B795B4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257548-2894-874A-8189-CE567CACD802}">
      <dsp:nvSpPr>
        <dsp:cNvPr id="0" name=""/>
        <dsp:cNvSpPr/>
      </dsp:nvSpPr>
      <dsp:spPr>
        <a:xfrm>
          <a:off x="0" y="728010"/>
          <a:ext cx="3763482" cy="225808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+mj-lt"/>
            </a:rPr>
            <a:t>Malicious apps issuing voice commands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+mj-lt"/>
            </a:rPr>
            <a:t>[ Ben </a:t>
          </a:r>
          <a:r>
            <a:rPr lang="en-US" sz="2000" kern="1200" dirty="0" err="1" smtClean="0">
              <a:latin typeface="+mj-lt"/>
            </a:rPr>
            <a:t>Itzhak</a:t>
          </a:r>
          <a:r>
            <a:rPr lang="en-US" sz="2000" kern="1200" dirty="0" smtClean="0">
              <a:latin typeface="+mj-lt"/>
            </a:rPr>
            <a:t> '14]</a:t>
          </a:r>
          <a:endParaRPr lang="en-US" sz="2000" kern="1200" dirty="0">
            <a:latin typeface="+mj-lt"/>
          </a:endParaRPr>
        </a:p>
      </dsp:txBody>
      <dsp:txXfrm>
        <a:off x="0" y="728010"/>
        <a:ext cx="3763482" cy="2258089"/>
      </dsp:txXfrm>
    </dsp:sp>
    <dsp:sp modelId="{5D1F8D39-9A26-C94B-B59D-FDDBE89D171E}">
      <dsp:nvSpPr>
        <dsp:cNvPr id="0" name=""/>
        <dsp:cNvSpPr/>
      </dsp:nvSpPr>
      <dsp:spPr>
        <a:xfrm>
          <a:off x="4139830" y="728010"/>
          <a:ext cx="3763482" cy="225808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+mj-lt"/>
            </a:rPr>
            <a:t>Command injection from inaudible signals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+mj-lt"/>
            </a:rPr>
            <a:t>[</a:t>
          </a:r>
          <a:r>
            <a:rPr lang="en-US" sz="2000" kern="1200" dirty="0" err="1" smtClean="0">
              <a:latin typeface="+mj-lt"/>
            </a:rPr>
            <a:t>Kasmi</a:t>
          </a:r>
          <a:r>
            <a:rPr lang="en-US" sz="2000" kern="1200" dirty="0" smtClean="0">
              <a:latin typeface="+mj-lt"/>
            </a:rPr>
            <a:t> </a:t>
          </a:r>
          <a:r>
            <a:rPr lang="en-US" sz="2000" i="1" kern="1200" dirty="0" smtClean="0">
              <a:latin typeface="+mj-lt"/>
            </a:rPr>
            <a:t>et al. </a:t>
          </a:r>
          <a:r>
            <a:rPr lang="en-US" sz="2000" kern="1200" dirty="0" smtClean="0">
              <a:latin typeface="+mj-lt"/>
            </a:rPr>
            <a:t>’15, Zhang </a:t>
          </a:r>
          <a:r>
            <a:rPr lang="en-US" sz="2000" i="1" kern="1200" dirty="0" smtClean="0">
              <a:latin typeface="+mj-lt"/>
            </a:rPr>
            <a:t>et al. </a:t>
          </a:r>
          <a:r>
            <a:rPr lang="en-US" sz="2000" kern="1200" dirty="0" smtClean="0">
              <a:latin typeface="+mj-lt"/>
            </a:rPr>
            <a:t>‘17]</a:t>
          </a:r>
          <a:endParaRPr lang="en-US" sz="2000" kern="1200" dirty="0">
            <a:latin typeface="+mj-lt"/>
          </a:endParaRPr>
        </a:p>
      </dsp:txBody>
      <dsp:txXfrm>
        <a:off x="4139830" y="728010"/>
        <a:ext cx="3763482" cy="2258089"/>
      </dsp:txXfrm>
    </dsp:sp>
    <dsp:sp modelId="{97A425AA-BA03-F346-A4A4-E65227BBC4CD}">
      <dsp:nvSpPr>
        <dsp:cNvPr id="0" name=""/>
        <dsp:cNvSpPr/>
      </dsp:nvSpPr>
      <dsp:spPr>
        <a:xfrm>
          <a:off x="8279660" y="728010"/>
          <a:ext cx="3763482" cy="225808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+mj-lt"/>
            </a:rPr>
            <a:t>Mangled voice attack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+mj-lt"/>
            </a:rPr>
            <a:t>[Vaidya </a:t>
          </a:r>
          <a:r>
            <a:rPr lang="en-US" sz="2000" i="1" kern="1200" dirty="0" smtClean="0">
              <a:latin typeface="+mj-lt"/>
            </a:rPr>
            <a:t>et al. </a:t>
          </a:r>
          <a:r>
            <a:rPr lang="en-US" sz="2000" kern="1200" dirty="0" smtClean="0">
              <a:latin typeface="+mj-lt"/>
            </a:rPr>
            <a:t>‘15, </a:t>
          </a:r>
          <a:r>
            <a:rPr lang="en-US" sz="2000" kern="1200" dirty="0" err="1" smtClean="0">
              <a:latin typeface="+mj-lt"/>
            </a:rPr>
            <a:t>Carlini</a:t>
          </a:r>
          <a:r>
            <a:rPr lang="en-US" sz="2000" kern="1200" dirty="0" smtClean="0">
              <a:latin typeface="+mj-lt"/>
            </a:rPr>
            <a:t> </a:t>
          </a:r>
          <a:r>
            <a:rPr lang="en-US" sz="2000" i="1" kern="1200" dirty="0" smtClean="0">
              <a:latin typeface="+mj-lt"/>
            </a:rPr>
            <a:t>et al. </a:t>
          </a:r>
          <a:r>
            <a:rPr lang="en-US" sz="2000" kern="1200" dirty="0" smtClean="0">
              <a:latin typeface="+mj-lt"/>
            </a:rPr>
            <a:t>’16]</a:t>
          </a:r>
          <a:endParaRPr lang="en-US" sz="2000" kern="1200" dirty="0">
            <a:latin typeface="+mj-lt"/>
          </a:endParaRPr>
        </a:p>
      </dsp:txBody>
      <dsp:txXfrm>
        <a:off x="8279660" y="728010"/>
        <a:ext cx="3763482" cy="22580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13E59B-69B9-B44F-BF1E-091F62B429CF}">
      <dsp:nvSpPr>
        <dsp:cNvPr id="0" name=""/>
        <dsp:cNvSpPr/>
      </dsp:nvSpPr>
      <dsp:spPr>
        <a:xfrm>
          <a:off x="0" y="903327"/>
          <a:ext cx="10844784" cy="6804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C5702A-6FFA-7649-8517-29EF0FA63D5F}">
      <dsp:nvSpPr>
        <dsp:cNvPr id="0" name=""/>
        <dsp:cNvSpPr/>
      </dsp:nvSpPr>
      <dsp:spPr>
        <a:xfrm>
          <a:off x="542239" y="504806"/>
          <a:ext cx="7591348" cy="79704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6935" tIns="0" rIns="286935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latin typeface="+mj-lt"/>
            </a:rPr>
            <a:t>Identify glottal cycles - periodic patterns in speech</a:t>
          </a:r>
          <a:endParaRPr lang="en-US" sz="2700" kern="1200" dirty="0">
            <a:latin typeface="+mj-lt"/>
          </a:endParaRPr>
        </a:p>
      </dsp:txBody>
      <dsp:txXfrm>
        <a:off x="581147" y="543714"/>
        <a:ext cx="7513532" cy="719224"/>
      </dsp:txXfrm>
    </dsp:sp>
    <dsp:sp modelId="{AF57DC45-157A-7844-9097-8163F092818F}">
      <dsp:nvSpPr>
        <dsp:cNvPr id="0" name=""/>
        <dsp:cNvSpPr/>
      </dsp:nvSpPr>
      <dsp:spPr>
        <a:xfrm>
          <a:off x="0" y="2128047"/>
          <a:ext cx="10844784" cy="246645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1676" tIns="562356" rIns="841676" bIns="192024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 smtClean="0">
              <a:latin typeface="+mj-lt"/>
            </a:rPr>
            <a:t>Average fundamental frequency</a:t>
          </a:r>
          <a14:m xmlns:a14="http://schemas.microsoft.com/office/drawing/2010/main">
            <m:oMath xmlns:m="http://schemas.openxmlformats.org/officeDocument/2006/math">
              <m:r>
                <a:rPr lang="en-US" sz="2700" b="0" i="0" kern="1200" smtClean="0">
                  <a:latin typeface="Cambria Math" charset="0"/>
                  <a:ea typeface="Cambria Math" charset="0"/>
                  <a:cs typeface="Cambria Math" charset="0"/>
                </a:rPr>
                <m:t> </m:t>
              </m:r>
              <m:r>
                <a:rPr lang="en-US" sz="2700" i="1" kern="1200" smtClean="0">
                  <a:latin typeface="Cambria Math" charset="0"/>
                  <a:ea typeface="Cambria Math" charset="0"/>
                  <a:cs typeface="Cambria Math" charset="0"/>
                </a:rPr>
                <m:t>∈</m:t>
              </m:r>
              <m:r>
                <a:rPr lang="en-US" sz="2700" b="0" i="1" kern="1200" smtClean="0">
                  <a:latin typeface="Cambria Math" charset="0"/>
                  <a:ea typeface="Cambria Math" charset="0"/>
                  <a:cs typeface="Cambria Math" charset="0"/>
                </a:rPr>
                <m:t>[80</m:t>
              </m:r>
              <m:r>
                <a:rPr lang="en-US" sz="2700" b="0" i="1" kern="1200" smtClean="0">
                  <a:latin typeface="Cambria Math" charset="0"/>
                  <a:ea typeface="Cambria Math" charset="0"/>
                  <a:cs typeface="Cambria Math" charset="0"/>
                </a:rPr>
                <m:t>𝐻𝑧</m:t>
              </m:r>
              <m:r>
                <a:rPr lang="en-US" sz="2700" b="0" i="1" kern="1200" smtClean="0">
                  <a:latin typeface="Cambria Math" charset="0"/>
                  <a:ea typeface="Cambria Math" charset="0"/>
                  <a:cs typeface="Cambria Math" charset="0"/>
                </a:rPr>
                <m:t>, 333</m:t>
              </m:r>
              <m:r>
                <a:rPr lang="en-US" sz="2700" b="0" i="1" kern="1200" smtClean="0">
                  <a:latin typeface="Cambria Math" charset="0"/>
                  <a:ea typeface="Cambria Math" charset="0"/>
                  <a:cs typeface="Cambria Math" charset="0"/>
                </a:rPr>
                <m:t>𝐻𝑧</m:t>
              </m:r>
              <m:r>
                <a:rPr lang="en-US" sz="2700" b="0" i="1" kern="1200" smtClean="0">
                  <a:latin typeface="Cambria Math" charset="0"/>
                  <a:ea typeface="Cambria Math" charset="0"/>
                  <a:cs typeface="Cambria Math" charset="0"/>
                </a:rPr>
                <m:t>]</m:t>
              </m:r>
            </m:oMath>
          </a14:m>
          <a:endParaRPr lang="en-US" sz="2700" kern="1200" dirty="0">
            <a:latin typeface="Cambria Math" charset="0"/>
            <a:ea typeface="Cambria Math" charset="0"/>
            <a:cs typeface="Cambria Math" charset="0"/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 smtClean="0">
              <a:latin typeface="+mj-lt"/>
            </a:rPr>
            <a:t>Average relative distance </a:t>
          </a:r>
          <a14:m xmlns:a14="http://schemas.microsoft.com/office/drawing/2010/main">
            <m:oMath xmlns:m="http://schemas.openxmlformats.org/officeDocument/2006/math">
              <m:r>
                <a:rPr lang="mr-IN" sz="2700" i="1" kern="1200" smtClean="0">
                  <a:latin typeface="Cambria Math" charset="0"/>
                  <a:ea typeface="Cambria Math" charset="0"/>
                  <a:cs typeface="Cambria Math" charset="0"/>
                </a:rPr>
                <m:t>&lt;</m:t>
              </m:r>
              <m:r>
                <a:rPr lang="en-US" sz="2700" b="0" i="1" kern="1200" smtClean="0">
                  <a:latin typeface="Cambria Math" charset="0"/>
                  <a:ea typeface="Cambria Math" charset="0"/>
                  <a:cs typeface="Cambria Math" charset="0"/>
                </a:rPr>
                <m:t>25%</m:t>
              </m:r>
            </m:oMath>
          </a14:m>
          <a:endParaRPr lang="en-US" sz="2700" kern="1200" dirty="0">
            <a:latin typeface="Cambria Math" charset="0"/>
            <a:ea typeface="Cambria Math" charset="0"/>
            <a:cs typeface="Cambria Math" charset="0"/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 smtClean="0">
              <a:latin typeface="+mj-lt"/>
            </a:rPr>
            <a:t>Maximum cross correlation </a:t>
          </a:r>
          <a14:m xmlns:a14="http://schemas.microsoft.com/office/drawing/2010/main">
            <m:oMath xmlns:m="http://schemas.openxmlformats.org/officeDocument/2006/math">
              <m:r>
                <a:rPr lang="en-US" sz="2700" i="1" kern="1200" smtClean="0">
                  <a:latin typeface="Cambria Math" charset="0"/>
                  <a:ea typeface="Cambria Math" charset="0"/>
                  <a:cs typeface="Cambria Math" charset="0"/>
                </a:rPr>
                <m:t>∈</m:t>
              </m:r>
              <m:r>
                <a:rPr lang="en-US" sz="2700" b="0" i="1" kern="1200" smtClean="0">
                  <a:latin typeface="Cambria Math" charset="0"/>
                  <a:ea typeface="Cambria Math" charset="0"/>
                  <a:cs typeface="Cambria Math" charset="0"/>
                </a:rPr>
                <m:t>[0.25, 1]</m:t>
              </m:r>
            </m:oMath>
          </a14:m>
          <a:endParaRPr lang="en-US" sz="2700" kern="1200" dirty="0">
            <a:latin typeface="Cambria Math" charset="0"/>
            <a:ea typeface="Cambria Math" charset="0"/>
            <a:cs typeface="Cambria Math" charset="0"/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700" kern="1200" dirty="0">
            <a:latin typeface="+mj-lt"/>
          </a:endParaRPr>
        </a:p>
      </dsp:txBody>
      <dsp:txXfrm>
        <a:off x="0" y="2128047"/>
        <a:ext cx="10844784" cy="2466450"/>
      </dsp:txXfrm>
    </dsp:sp>
    <dsp:sp modelId="{3D762984-C71A-3140-BCE4-AEB3304617A4}">
      <dsp:nvSpPr>
        <dsp:cNvPr id="0" name=""/>
        <dsp:cNvSpPr/>
      </dsp:nvSpPr>
      <dsp:spPr>
        <a:xfrm>
          <a:off x="542239" y="1729527"/>
          <a:ext cx="7591348" cy="79704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6935" tIns="0" rIns="286935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latin typeface="+mj-lt"/>
            </a:rPr>
            <a:t>Keep matching segments</a:t>
          </a:r>
          <a:endParaRPr lang="en-US" sz="2700" kern="1200" dirty="0">
            <a:latin typeface="+mj-lt"/>
          </a:endParaRPr>
        </a:p>
      </dsp:txBody>
      <dsp:txXfrm>
        <a:off x="581147" y="1768435"/>
        <a:ext cx="7513532" cy="7192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A18D37-3CD3-4F44-BC55-77B81069237B}">
      <dsp:nvSpPr>
        <dsp:cNvPr id="0" name=""/>
        <dsp:cNvSpPr/>
      </dsp:nvSpPr>
      <dsp:spPr>
        <a:xfrm>
          <a:off x="9242" y="314179"/>
          <a:ext cx="2762398" cy="16574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latin typeface="+mj-lt"/>
            </a:rPr>
            <a:t>Input:</a:t>
          </a:r>
          <a:r>
            <a:rPr lang="en-US" sz="2200" kern="1200" dirty="0" smtClean="0">
              <a:latin typeface="+mj-lt"/>
            </a:rPr>
            <a:t> surviving segments of </a:t>
          </a:r>
          <a:r>
            <a:rPr lang="en-US" sz="2200" i="1" kern="1200" dirty="0" err="1" smtClean="0">
              <a:latin typeface="+mj-lt"/>
            </a:rPr>
            <a:t>acc</a:t>
          </a:r>
          <a:r>
            <a:rPr lang="en-US" sz="2200" kern="1200" dirty="0" smtClean="0">
              <a:latin typeface="+mj-lt"/>
            </a:rPr>
            <a:t> and </a:t>
          </a:r>
          <a:r>
            <a:rPr lang="en-US" sz="2200" i="1" kern="1200" dirty="0" smtClean="0">
              <a:latin typeface="+mj-lt"/>
            </a:rPr>
            <a:t>mic</a:t>
          </a:r>
          <a:r>
            <a:rPr lang="en-US" sz="2200" kern="1200" dirty="0" smtClean="0">
              <a:latin typeface="+mj-lt"/>
            </a:rPr>
            <a:t> signals</a:t>
          </a:r>
          <a:endParaRPr lang="en-US" sz="2200" kern="1200" dirty="0">
            <a:latin typeface="+mj-lt"/>
          </a:endParaRPr>
        </a:p>
      </dsp:txBody>
      <dsp:txXfrm>
        <a:off x="57787" y="362724"/>
        <a:ext cx="2665308" cy="1560349"/>
      </dsp:txXfrm>
    </dsp:sp>
    <dsp:sp modelId="{C191B714-F7B5-A54E-82CE-8B44DDBBFF59}">
      <dsp:nvSpPr>
        <dsp:cNvPr id="0" name=""/>
        <dsp:cNvSpPr/>
      </dsp:nvSpPr>
      <dsp:spPr>
        <a:xfrm>
          <a:off x="3047880" y="800361"/>
          <a:ext cx="585628" cy="6850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>
            <a:latin typeface="+mj-lt"/>
          </a:endParaRPr>
        </a:p>
      </dsp:txBody>
      <dsp:txXfrm>
        <a:off x="3047880" y="937376"/>
        <a:ext cx="409940" cy="411044"/>
      </dsp:txXfrm>
    </dsp:sp>
    <dsp:sp modelId="{34E38DF5-6CD9-2F49-9F94-FB415A3CE9FB}">
      <dsp:nvSpPr>
        <dsp:cNvPr id="0" name=""/>
        <dsp:cNvSpPr/>
      </dsp:nvSpPr>
      <dsp:spPr>
        <a:xfrm>
          <a:off x="3876600" y="314179"/>
          <a:ext cx="2762398" cy="16574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latin typeface="+mj-lt"/>
            </a:rPr>
            <a:t>SVM-based classifier trained on 44 English Phonemes of one speaker</a:t>
          </a:r>
          <a:endParaRPr lang="en-US" sz="2200" kern="1200" dirty="0">
            <a:latin typeface="+mj-lt"/>
          </a:endParaRPr>
        </a:p>
      </dsp:txBody>
      <dsp:txXfrm>
        <a:off x="3925145" y="362724"/>
        <a:ext cx="2665308" cy="1560349"/>
      </dsp:txXfrm>
    </dsp:sp>
    <dsp:sp modelId="{D67DEE55-D1D6-224B-9F79-AB20E294C091}">
      <dsp:nvSpPr>
        <dsp:cNvPr id="0" name=""/>
        <dsp:cNvSpPr/>
      </dsp:nvSpPr>
      <dsp:spPr>
        <a:xfrm>
          <a:off x="6915238" y="800361"/>
          <a:ext cx="585628" cy="6850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>
            <a:latin typeface="+mj-lt"/>
          </a:endParaRPr>
        </a:p>
      </dsp:txBody>
      <dsp:txXfrm>
        <a:off x="6915238" y="937376"/>
        <a:ext cx="409940" cy="411044"/>
      </dsp:txXfrm>
    </dsp:sp>
    <dsp:sp modelId="{B14E1F26-BEFF-8E4B-8224-78994C066E89}">
      <dsp:nvSpPr>
        <dsp:cNvPr id="0" name=""/>
        <dsp:cNvSpPr/>
      </dsp:nvSpPr>
      <dsp:spPr>
        <a:xfrm>
          <a:off x="7743958" y="314179"/>
          <a:ext cx="2762398" cy="16574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latin typeface="+mj-lt"/>
            </a:rPr>
            <a:t>Output:</a:t>
          </a:r>
          <a:r>
            <a:rPr lang="en-US" sz="2200" kern="1200" dirty="0" smtClean="0">
              <a:latin typeface="+mj-lt"/>
            </a:rPr>
            <a:t> </a:t>
          </a:r>
          <a:r>
            <a:rPr lang="en-US" sz="2200" kern="1200" dirty="0" err="1" smtClean="0">
              <a:latin typeface="+mj-lt"/>
            </a:rPr>
            <a:t>boolean</a:t>
          </a:r>
          <a:r>
            <a:rPr lang="en-US" sz="2200" kern="1200" dirty="0" smtClean="0">
              <a:latin typeface="+mj-lt"/>
            </a:rPr>
            <a:t> decision (matching/non-matching)</a:t>
          </a:r>
          <a:endParaRPr lang="en-US" sz="2200" kern="1200" dirty="0">
            <a:latin typeface="+mj-lt"/>
          </a:endParaRPr>
        </a:p>
      </dsp:txBody>
      <dsp:txXfrm>
        <a:off x="7792503" y="362724"/>
        <a:ext cx="2665308" cy="15603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9ADB84-A68B-9B4D-BCFC-9ED8EF72B960}">
      <dsp:nvSpPr>
        <dsp:cNvPr id="0" name=""/>
        <dsp:cNvSpPr/>
      </dsp:nvSpPr>
      <dsp:spPr>
        <a:xfrm>
          <a:off x="1969" y="1431818"/>
          <a:ext cx="1170377" cy="5851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+mj-lt"/>
            </a:rPr>
            <a:t>Decision</a:t>
          </a:r>
          <a:endParaRPr lang="en-US" sz="2400" kern="1200" dirty="0">
            <a:latin typeface="+mj-lt"/>
          </a:endParaRPr>
        </a:p>
      </dsp:txBody>
      <dsp:txXfrm>
        <a:off x="19109" y="1448958"/>
        <a:ext cx="1136097" cy="550908"/>
      </dsp:txXfrm>
    </dsp:sp>
    <dsp:sp modelId="{B5C14765-8404-F941-B35A-287E2A06B97D}">
      <dsp:nvSpPr>
        <dsp:cNvPr id="0" name=""/>
        <dsp:cNvSpPr/>
      </dsp:nvSpPr>
      <dsp:spPr>
        <a:xfrm rot="19457599">
          <a:off x="1118157" y="1540899"/>
          <a:ext cx="576529" cy="30541"/>
        </a:xfrm>
        <a:custGeom>
          <a:avLst/>
          <a:gdLst/>
          <a:ahLst/>
          <a:cxnLst/>
          <a:rect l="0" t="0" r="0" b="0"/>
          <a:pathLst>
            <a:path>
              <a:moveTo>
                <a:pt x="0" y="15270"/>
              </a:moveTo>
              <a:lnTo>
                <a:pt x="576529" y="15270"/>
              </a:lnTo>
            </a:path>
          </a:pathLst>
        </a:custGeom>
        <a:noFill/>
        <a:ln w="635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" kern="1200">
            <a:latin typeface="+mj-lt"/>
          </a:endParaRPr>
        </a:p>
      </dsp:txBody>
      <dsp:txXfrm>
        <a:off x="1392009" y="1541757"/>
        <a:ext cx="28826" cy="28826"/>
      </dsp:txXfrm>
    </dsp:sp>
    <dsp:sp modelId="{25BEF6F7-16BC-5440-9A5F-83BE8F3C5662}">
      <dsp:nvSpPr>
        <dsp:cNvPr id="0" name=""/>
        <dsp:cNvSpPr/>
      </dsp:nvSpPr>
      <dsp:spPr>
        <a:xfrm>
          <a:off x="1640498" y="1095334"/>
          <a:ext cx="1170377" cy="5851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+mj-lt"/>
            </a:rPr>
            <a:t>execute</a:t>
          </a:r>
          <a:endParaRPr lang="en-US" sz="2400" kern="1200" dirty="0">
            <a:latin typeface="+mj-lt"/>
          </a:endParaRPr>
        </a:p>
      </dsp:txBody>
      <dsp:txXfrm>
        <a:off x="1657638" y="1112474"/>
        <a:ext cx="1136097" cy="550908"/>
      </dsp:txXfrm>
    </dsp:sp>
    <dsp:sp modelId="{DE4C891B-718F-CD4A-9502-60E5631D93D3}">
      <dsp:nvSpPr>
        <dsp:cNvPr id="0" name=""/>
        <dsp:cNvSpPr/>
      </dsp:nvSpPr>
      <dsp:spPr>
        <a:xfrm rot="2142401">
          <a:off x="1118157" y="1877383"/>
          <a:ext cx="576529" cy="30541"/>
        </a:xfrm>
        <a:custGeom>
          <a:avLst/>
          <a:gdLst/>
          <a:ahLst/>
          <a:cxnLst/>
          <a:rect l="0" t="0" r="0" b="0"/>
          <a:pathLst>
            <a:path>
              <a:moveTo>
                <a:pt x="0" y="15270"/>
              </a:moveTo>
              <a:lnTo>
                <a:pt x="576529" y="15270"/>
              </a:lnTo>
            </a:path>
          </a:pathLst>
        </a:custGeom>
        <a:noFill/>
        <a:ln w="635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" kern="1200">
            <a:latin typeface="+mj-lt"/>
          </a:endParaRPr>
        </a:p>
      </dsp:txBody>
      <dsp:txXfrm>
        <a:off x="1392009" y="1878241"/>
        <a:ext cx="28826" cy="28826"/>
      </dsp:txXfrm>
    </dsp:sp>
    <dsp:sp modelId="{2855A9B1-BC8C-9640-8988-71DFB06686C6}">
      <dsp:nvSpPr>
        <dsp:cNvPr id="0" name=""/>
        <dsp:cNvSpPr/>
      </dsp:nvSpPr>
      <dsp:spPr>
        <a:xfrm>
          <a:off x="1640498" y="1768301"/>
          <a:ext cx="1170377" cy="5851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+mj-lt"/>
            </a:rPr>
            <a:t>block</a:t>
          </a:r>
          <a:endParaRPr lang="en-US" sz="2400" kern="1200" dirty="0">
            <a:latin typeface="+mj-lt"/>
          </a:endParaRPr>
        </a:p>
      </dsp:txBody>
      <dsp:txXfrm>
        <a:off x="1657638" y="1785441"/>
        <a:ext cx="1136097" cy="5509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5AD276-365D-419B-8B19-16A5F0997F78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8EF09-8851-4DEE-9A3B-7377C81C1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53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558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51421-D805-46AA-A6D2-2CE3FDD953F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27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Acoustic Injection Attack (high-power sound)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8EF09-8851-4DEE-9A3B-7377C81C11A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6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8EF09-8851-4DEE-9A3B-7377C81C11A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1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230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71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51421-D805-46AA-A6D2-2CE3FDD953F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0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51421-D805-46AA-A6D2-2CE3FDD953F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21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9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words, male speaker, cup, luck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51421-D805-46AA-A6D2-2CE3FDD953F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400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51421-D805-46AA-A6D2-2CE3FDD953F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32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51421-D805-46AA-A6D2-2CE3FDD953F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89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7F5B2-3958-8847-800B-81F9F3235B72}" type="datetime1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2F1B-7C4D-45D9-BBA0-B097EC716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920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EB955-B289-3D44-9A26-F66196D4AC09}" type="datetime1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2F1B-7C4D-45D9-BBA0-B097EC716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208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776E6-ABAD-1544-883C-30A50B2008D2}" type="datetime1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2F1B-7C4D-45D9-BBA0-B097EC716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450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F5E67-7549-874D-89A6-31EEBF18BA7C}" type="datetime1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133856"/>
            <a:ext cx="10972801" cy="27432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1"/>
            <a:ext cx="10972801" cy="4419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33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C9099-3D2F-2749-8475-54541546A422}" type="datetime1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2F1B-7C4D-45D9-BBA0-B097EC716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5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A14CE-4116-BD4F-B430-66CCCB2ADB13}" type="datetime1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2F1B-7C4D-45D9-BBA0-B097EC716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815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4D7F8-DF49-7C40-9970-818A66F9E64F}" type="datetime1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2F1B-7C4D-45D9-BBA0-B097EC716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47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5BC8-3C79-7D41-9F36-08DD95DA3608}" type="datetime1">
              <a:rPr lang="en-US" smtClean="0"/>
              <a:t>10/19/17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2F1B-7C4D-45D9-BBA0-B097EC7160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941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B3396-25E4-C344-9550-98FE776A894A}" type="datetime1">
              <a:rPr lang="en-US" smtClean="0"/>
              <a:t>10/19/17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2F1B-7C4D-45D9-BBA0-B097EC71605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2722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6F39C-6F28-B440-896B-E3FB4E5FFEF8}" type="datetime1">
              <a:rPr lang="en-US" smtClean="0"/>
              <a:t>10/19/17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2F1B-7C4D-45D9-BBA0-B097EC716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938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21491-1F89-1B4F-BD54-3435D34819F7}" type="datetime1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2F1B-7C4D-45D9-BBA0-B097EC716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73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371C-B6D2-1148-9B0E-768921556668}" type="datetime1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2F1B-7C4D-45D9-BBA0-B097EC716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7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EF8B740-F94F-EB40-83A5-E57B0E196D27}" type="datetime1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22F1B-7C4D-45D9-BBA0-B097EC716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82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diagramData" Target="../diagrams/data3.xml"/><Relationship Id="rId9" Type="http://schemas.openxmlformats.org/officeDocument/2006/relationships/diagramLayout" Target="../diagrams/layout2.xml"/><Relationship Id="rId10" Type="http://schemas.openxmlformats.org/officeDocument/2006/relationships/diagramQuickStyle" Target="../diagrams/quickStyle2.xml"/><Relationship Id="rId11" Type="http://schemas.openxmlformats.org/officeDocument/2006/relationships/diagramColors" Target="../diagrams/colors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diagramQuickStyle" Target="../diagrams/quickStyle4.xml"/><Relationship Id="rId12" Type="http://schemas.openxmlformats.org/officeDocument/2006/relationships/diagramColors" Target="../diagrams/colors4.xml"/><Relationship Id="rId13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Relationship Id="rId4" Type="http://schemas.openxmlformats.org/officeDocument/2006/relationships/diagramData" Target="../diagrams/data4.xml"/><Relationship Id="rId5" Type="http://schemas.openxmlformats.org/officeDocument/2006/relationships/diagramLayout" Target="../diagrams/layout3.xml"/><Relationship Id="rId6" Type="http://schemas.openxmlformats.org/officeDocument/2006/relationships/diagramQuickStyle" Target="../diagrams/quickStyle3.xml"/><Relationship Id="rId7" Type="http://schemas.openxmlformats.org/officeDocument/2006/relationships/diagramColors" Target="../diagrams/colors3.xml"/><Relationship Id="rId8" Type="http://schemas.microsoft.com/office/2007/relationships/diagramDrawing" Target="../diagrams/drawing3.xml"/><Relationship Id="rId9" Type="http://schemas.openxmlformats.org/officeDocument/2006/relationships/diagramData" Target="../diagrams/data5.xml"/><Relationship Id="rId10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tiff"/><Relationship Id="rId5" Type="http://schemas.openxmlformats.org/officeDocument/2006/relationships/image" Target="../media/image3.tiff"/><Relationship Id="rId6" Type="http://schemas.openxmlformats.org/officeDocument/2006/relationships/image" Target="../media/image4.tiff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tiff"/><Relationship Id="rId6" Type="http://schemas.openxmlformats.org/officeDocument/2006/relationships/image" Target="../media/image13.tiff"/><Relationship Id="rId7" Type="http://schemas.openxmlformats.org/officeDocument/2006/relationships/image" Target="../media/image14.tiff"/><Relationship Id="rId8" Type="http://schemas.openxmlformats.org/officeDocument/2006/relationships/image" Target="../media/image15.tiff"/><Relationship Id="rId9" Type="http://schemas.openxmlformats.org/officeDocument/2006/relationships/image" Target="../media/image16.tiff"/><Relationship Id="rId10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5" Type="http://schemas.openxmlformats.org/officeDocument/2006/relationships/image" Target="../media/image2.tiff"/><Relationship Id="rId6" Type="http://schemas.openxmlformats.org/officeDocument/2006/relationships/image" Target="../media/image22.tiff"/><Relationship Id="rId7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Continuous Authentication for Voice </a:t>
            </a:r>
            <a:r>
              <a:rPr lang="en-US" dirty="0" smtClean="0"/>
              <a:t>Assistants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72683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 err="1" smtClean="0">
                <a:latin typeface="+mj-lt"/>
              </a:rPr>
              <a:t>Huan</a:t>
            </a:r>
            <a:r>
              <a:rPr lang="en-US" dirty="0" smtClean="0">
                <a:latin typeface="+mj-lt"/>
              </a:rPr>
              <a:t> Feng</a:t>
            </a:r>
            <a:r>
              <a:rPr lang="en-US" baseline="30000" dirty="0" smtClean="0">
                <a:latin typeface="+mj-lt"/>
              </a:rPr>
              <a:t>1</a:t>
            </a:r>
            <a:r>
              <a:rPr lang="en-US" dirty="0" smtClean="0">
                <a:latin typeface="+mj-lt"/>
              </a:rPr>
              <a:t>, </a:t>
            </a:r>
            <a:r>
              <a:rPr lang="en-US" b="1" dirty="0" smtClean="0">
                <a:latin typeface="+mj-lt"/>
              </a:rPr>
              <a:t>Kassem Fawaz</a:t>
            </a:r>
            <a:r>
              <a:rPr lang="en-US" b="1" baseline="30000" dirty="0" smtClean="0">
                <a:latin typeface="+mj-lt"/>
              </a:rPr>
              <a:t>2</a:t>
            </a:r>
            <a:r>
              <a:rPr lang="en-US" dirty="0" smtClean="0">
                <a:latin typeface="+mj-lt"/>
              </a:rPr>
              <a:t>, </a:t>
            </a:r>
            <a:r>
              <a:rPr lang="en-US" dirty="0">
                <a:latin typeface="+mj-lt"/>
              </a:rPr>
              <a:t>Kang G. </a:t>
            </a:r>
            <a:r>
              <a:rPr lang="en-US" dirty="0" smtClean="0">
                <a:latin typeface="+mj-lt"/>
              </a:rPr>
              <a:t>Shin</a:t>
            </a:r>
            <a:r>
              <a:rPr lang="en-US" baseline="30000" dirty="0" smtClean="0">
                <a:latin typeface="+mj-lt"/>
              </a:rPr>
              <a:t>3</a:t>
            </a:r>
            <a:endParaRPr lang="en-US" dirty="0">
              <a:latin typeface="+mj-lt"/>
            </a:endParaRPr>
          </a:p>
          <a:p>
            <a:r>
              <a:rPr lang="en-US" baseline="30000" dirty="0" smtClean="0">
                <a:latin typeface="+mj-lt"/>
              </a:rPr>
              <a:t>1 </a:t>
            </a:r>
            <a:r>
              <a:rPr lang="en-US" dirty="0" smtClean="0">
                <a:latin typeface="+mj-lt"/>
              </a:rPr>
              <a:t>Facebook Inc.</a:t>
            </a:r>
          </a:p>
          <a:p>
            <a:r>
              <a:rPr lang="en-US" b="1" baseline="30000" dirty="0" smtClean="0">
                <a:latin typeface="+mj-lt"/>
              </a:rPr>
              <a:t>2 </a:t>
            </a:r>
            <a:r>
              <a:rPr lang="en-US" b="1" dirty="0" smtClean="0">
                <a:latin typeface="+mj-lt"/>
              </a:rPr>
              <a:t>University of Wisconsin</a:t>
            </a:r>
          </a:p>
          <a:p>
            <a:r>
              <a:rPr lang="en-US" baseline="30000" dirty="0" smtClean="0">
                <a:latin typeface="+mj-lt"/>
              </a:rPr>
              <a:t>3 </a:t>
            </a:r>
            <a:r>
              <a:rPr lang="en-US" dirty="0" smtClean="0">
                <a:latin typeface="+mj-lt"/>
              </a:rPr>
              <a:t>University of Michigan</a:t>
            </a: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603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3791"/>
    </mc:Choice>
    <mc:Fallback xmlns="">
      <p:transition advTm="2379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Matching Algorithm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 the accelerometer and microphone signals match?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2F1B-7C4D-45D9-BBA0-B097EC71605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59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Matching Algorithm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2F1B-7C4D-45D9-BBA0-B097EC716052}" type="slidenum">
              <a:rPr lang="en-US" smtClean="0"/>
              <a:t>11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79960" y="2148725"/>
            <a:ext cx="11689229" cy="3247529"/>
            <a:chOff x="481128" y="2148725"/>
            <a:chExt cx="11689229" cy="3247529"/>
          </a:xfrm>
        </p:grpSpPr>
        <p:sp>
          <p:nvSpPr>
            <p:cNvPr id="7" name="Freeform 6"/>
            <p:cNvSpPr/>
            <p:nvPr/>
          </p:nvSpPr>
          <p:spPr>
            <a:xfrm>
              <a:off x="481128" y="2148725"/>
              <a:ext cx="2564131" cy="2289599"/>
            </a:xfrm>
            <a:custGeom>
              <a:avLst/>
              <a:gdLst>
                <a:gd name="connsiteX0" fmla="*/ 0 w 2564131"/>
                <a:gd name="connsiteY0" fmla="*/ 228960 h 2289599"/>
                <a:gd name="connsiteX1" fmla="*/ 228960 w 2564131"/>
                <a:gd name="connsiteY1" fmla="*/ 0 h 2289599"/>
                <a:gd name="connsiteX2" fmla="*/ 2335171 w 2564131"/>
                <a:gd name="connsiteY2" fmla="*/ 0 h 2289599"/>
                <a:gd name="connsiteX3" fmla="*/ 2564131 w 2564131"/>
                <a:gd name="connsiteY3" fmla="*/ 228960 h 2289599"/>
                <a:gd name="connsiteX4" fmla="*/ 2564131 w 2564131"/>
                <a:gd name="connsiteY4" fmla="*/ 2060639 h 2289599"/>
                <a:gd name="connsiteX5" fmla="*/ 2335171 w 2564131"/>
                <a:gd name="connsiteY5" fmla="*/ 2289599 h 2289599"/>
                <a:gd name="connsiteX6" fmla="*/ 228960 w 2564131"/>
                <a:gd name="connsiteY6" fmla="*/ 2289599 h 2289599"/>
                <a:gd name="connsiteX7" fmla="*/ 0 w 2564131"/>
                <a:gd name="connsiteY7" fmla="*/ 2060639 h 2289599"/>
                <a:gd name="connsiteX8" fmla="*/ 0 w 2564131"/>
                <a:gd name="connsiteY8" fmla="*/ 228960 h 2289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4131" h="2289599">
                  <a:moveTo>
                    <a:pt x="0" y="228960"/>
                  </a:moveTo>
                  <a:cubicBezTo>
                    <a:pt x="0" y="102509"/>
                    <a:pt x="102509" y="0"/>
                    <a:pt x="228960" y="0"/>
                  </a:cubicBezTo>
                  <a:lnTo>
                    <a:pt x="2335171" y="0"/>
                  </a:lnTo>
                  <a:cubicBezTo>
                    <a:pt x="2461622" y="0"/>
                    <a:pt x="2564131" y="102509"/>
                    <a:pt x="2564131" y="228960"/>
                  </a:cubicBezTo>
                  <a:lnTo>
                    <a:pt x="2564131" y="2060639"/>
                  </a:lnTo>
                  <a:cubicBezTo>
                    <a:pt x="2564131" y="2187090"/>
                    <a:pt x="2461622" y="2289599"/>
                    <a:pt x="2335171" y="2289599"/>
                  </a:cubicBezTo>
                  <a:lnTo>
                    <a:pt x="228960" y="2289599"/>
                  </a:lnTo>
                  <a:cubicBezTo>
                    <a:pt x="102509" y="2289599"/>
                    <a:pt x="0" y="2187090"/>
                    <a:pt x="0" y="2060639"/>
                  </a:cubicBezTo>
                  <a:lnTo>
                    <a:pt x="0" y="228960"/>
                  </a:lnTo>
                  <a:close/>
                </a:path>
              </a:pathLst>
            </a:cu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9136" tIns="199136" rIns="199136" bIns="1370627" numCol="1" spcCol="1270" anchor="t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latin typeface="+mj-lt"/>
                </a:rPr>
                <a:t>Segment Identification</a:t>
              </a:r>
              <a:endParaRPr lang="en-US" sz="2800" kern="1200" dirty="0">
                <a:latin typeface="+mj-lt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1006310" y="3201694"/>
              <a:ext cx="2926080" cy="2194560"/>
            </a:xfrm>
            <a:custGeom>
              <a:avLst/>
              <a:gdLst>
                <a:gd name="connsiteX0" fmla="*/ 0 w 2564131"/>
                <a:gd name="connsiteY0" fmla="*/ 256413 h 3052800"/>
                <a:gd name="connsiteX1" fmla="*/ 256413 w 2564131"/>
                <a:gd name="connsiteY1" fmla="*/ 0 h 3052800"/>
                <a:gd name="connsiteX2" fmla="*/ 2307718 w 2564131"/>
                <a:gd name="connsiteY2" fmla="*/ 0 h 3052800"/>
                <a:gd name="connsiteX3" fmla="*/ 2564131 w 2564131"/>
                <a:gd name="connsiteY3" fmla="*/ 256413 h 3052800"/>
                <a:gd name="connsiteX4" fmla="*/ 2564131 w 2564131"/>
                <a:gd name="connsiteY4" fmla="*/ 2796387 h 3052800"/>
                <a:gd name="connsiteX5" fmla="*/ 2307718 w 2564131"/>
                <a:gd name="connsiteY5" fmla="*/ 3052800 h 3052800"/>
                <a:gd name="connsiteX6" fmla="*/ 256413 w 2564131"/>
                <a:gd name="connsiteY6" fmla="*/ 3052800 h 3052800"/>
                <a:gd name="connsiteX7" fmla="*/ 0 w 2564131"/>
                <a:gd name="connsiteY7" fmla="*/ 2796387 h 3052800"/>
                <a:gd name="connsiteX8" fmla="*/ 0 w 2564131"/>
                <a:gd name="connsiteY8" fmla="*/ 256413 h 305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4131" h="3052800">
                  <a:moveTo>
                    <a:pt x="0" y="256413"/>
                  </a:moveTo>
                  <a:cubicBezTo>
                    <a:pt x="0" y="114800"/>
                    <a:pt x="114800" y="0"/>
                    <a:pt x="256413" y="0"/>
                  </a:cubicBezTo>
                  <a:lnTo>
                    <a:pt x="2307718" y="0"/>
                  </a:lnTo>
                  <a:cubicBezTo>
                    <a:pt x="2449331" y="0"/>
                    <a:pt x="2564131" y="114800"/>
                    <a:pt x="2564131" y="256413"/>
                  </a:cubicBezTo>
                  <a:lnTo>
                    <a:pt x="2564131" y="2796387"/>
                  </a:lnTo>
                  <a:cubicBezTo>
                    <a:pt x="2564131" y="2938000"/>
                    <a:pt x="2449331" y="3052800"/>
                    <a:pt x="2307718" y="3052800"/>
                  </a:cubicBezTo>
                  <a:lnTo>
                    <a:pt x="256413" y="3052800"/>
                  </a:lnTo>
                  <a:cubicBezTo>
                    <a:pt x="114800" y="3052800"/>
                    <a:pt x="0" y="2938000"/>
                    <a:pt x="0" y="2796387"/>
                  </a:cubicBezTo>
                  <a:lnTo>
                    <a:pt x="0" y="256413"/>
                  </a:lnTo>
                  <a:close/>
                </a:path>
              </a:pathLst>
            </a:custGeom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4237" tIns="274237" rIns="274237" bIns="274237" numCol="1" spcCol="1270" anchor="t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kern="1200" dirty="0" smtClean="0">
                  <a:latin typeface="+mj-lt"/>
                </a:rPr>
                <a:t>Detect energy bumps in accelerometer signal</a:t>
              </a:r>
              <a:endParaRPr lang="en-US" sz="2800" kern="1200" dirty="0">
                <a:latin typeface="+mj-lt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3433972" y="2342354"/>
              <a:ext cx="824071" cy="638394"/>
            </a:xfrm>
            <a:custGeom>
              <a:avLst/>
              <a:gdLst>
                <a:gd name="connsiteX0" fmla="*/ 0 w 824071"/>
                <a:gd name="connsiteY0" fmla="*/ 127679 h 638394"/>
                <a:gd name="connsiteX1" fmla="*/ 504874 w 824071"/>
                <a:gd name="connsiteY1" fmla="*/ 127679 h 638394"/>
                <a:gd name="connsiteX2" fmla="*/ 504874 w 824071"/>
                <a:gd name="connsiteY2" fmla="*/ 0 h 638394"/>
                <a:gd name="connsiteX3" fmla="*/ 824071 w 824071"/>
                <a:gd name="connsiteY3" fmla="*/ 319197 h 638394"/>
                <a:gd name="connsiteX4" fmla="*/ 504874 w 824071"/>
                <a:gd name="connsiteY4" fmla="*/ 638394 h 638394"/>
                <a:gd name="connsiteX5" fmla="*/ 504874 w 824071"/>
                <a:gd name="connsiteY5" fmla="*/ 510715 h 638394"/>
                <a:gd name="connsiteX6" fmla="*/ 0 w 824071"/>
                <a:gd name="connsiteY6" fmla="*/ 510715 h 638394"/>
                <a:gd name="connsiteX7" fmla="*/ 0 w 824071"/>
                <a:gd name="connsiteY7" fmla="*/ 127679 h 638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4071" h="638394">
                  <a:moveTo>
                    <a:pt x="0" y="127679"/>
                  </a:moveTo>
                  <a:lnTo>
                    <a:pt x="504874" y="127679"/>
                  </a:lnTo>
                  <a:lnTo>
                    <a:pt x="504874" y="0"/>
                  </a:lnTo>
                  <a:lnTo>
                    <a:pt x="824071" y="319197"/>
                  </a:lnTo>
                  <a:lnTo>
                    <a:pt x="504874" y="638394"/>
                  </a:lnTo>
                  <a:lnTo>
                    <a:pt x="504874" y="510715"/>
                  </a:lnTo>
                  <a:lnTo>
                    <a:pt x="0" y="510715"/>
                  </a:lnTo>
                  <a:lnTo>
                    <a:pt x="0" y="127679"/>
                  </a:lnTo>
                  <a:close/>
                </a:path>
              </a:pathLst>
            </a:custGeom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27679" rIns="191518" bIns="127679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>
                <a:latin typeface="+mj-lt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4600111" y="2148725"/>
              <a:ext cx="2564131" cy="2289599"/>
            </a:xfrm>
            <a:custGeom>
              <a:avLst/>
              <a:gdLst>
                <a:gd name="connsiteX0" fmla="*/ 0 w 2564131"/>
                <a:gd name="connsiteY0" fmla="*/ 228960 h 2289599"/>
                <a:gd name="connsiteX1" fmla="*/ 228960 w 2564131"/>
                <a:gd name="connsiteY1" fmla="*/ 0 h 2289599"/>
                <a:gd name="connsiteX2" fmla="*/ 2335171 w 2564131"/>
                <a:gd name="connsiteY2" fmla="*/ 0 h 2289599"/>
                <a:gd name="connsiteX3" fmla="*/ 2564131 w 2564131"/>
                <a:gd name="connsiteY3" fmla="*/ 228960 h 2289599"/>
                <a:gd name="connsiteX4" fmla="*/ 2564131 w 2564131"/>
                <a:gd name="connsiteY4" fmla="*/ 2060639 h 2289599"/>
                <a:gd name="connsiteX5" fmla="*/ 2335171 w 2564131"/>
                <a:gd name="connsiteY5" fmla="*/ 2289599 h 2289599"/>
                <a:gd name="connsiteX6" fmla="*/ 228960 w 2564131"/>
                <a:gd name="connsiteY6" fmla="*/ 2289599 h 2289599"/>
                <a:gd name="connsiteX7" fmla="*/ 0 w 2564131"/>
                <a:gd name="connsiteY7" fmla="*/ 2060639 h 2289599"/>
                <a:gd name="connsiteX8" fmla="*/ 0 w 2564131"/>
                <a:gd name="connsiteY8" fmla="*/ 228960 h 2289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4131" h="2289599">
                  <a:moveTo>
                    <a:pt x="0" y="228960"/>
                  </a:moveTo>
                  <a:cubicBezTo>
                    <a:pt x="0" y="102509"/>
                    <a:pt x="102509" y="0"/>
                    <a:pt x="228960" y="0"/>
                  </a:cubicBezTo>
                  <a:lnTo>
                    <a:pt x="2335171" y="0"/>
                  </a:lnTo>
                  <a:cubicBezTo>
                    <a:pt x="2461622" y="0"/>
                    <a:pt x="2564131" y="102509"/>
                    <a:pt x="2564131" y="228960"/>
                  </a:cubicBezTo>
                  <a:lnTo>
                    <a:pt x="2564131" y="2060639"/>
                  </a:lnTo>
                  <a:cubicBezTo>
                    <a:pt x="2564131" y="2187090"/>
                    <a:pt x="2461622" y="2289599"/>
                    <a:pt x="2335171" y="2289599"/>
                  </a:cubicBezTo>
                  <a:lnTo>
                    <a:pt x="228960" y="2289599"/>
                  </a:lnTo>
                  <a:cubicBezTo>
                    <a:pt x="102509" y="2289599"/>
                    <a:pt x="0" y="2187090"/>
                    <a:pt x="0" y="2060639"/>
                  </a:cubicBezTo>
                  <a:lnTo>
                    <a:pt x="0" y="228960"/>
                  </a:lnTo>
                  <a:close/>
                </a:path>
              </a:pathLst>
            </a:cu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9136" tIns="199136" rIns="199136" bIns="1370627" numCol="1" spcCol="1270" anchor="t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latin typeface="+mj-lt"/>
                </a:rPr>
                <a:t>Per-Segment Analysis</a:t>
              </a:r>
              <a:endParaRPr lang="en-US" sz="2800" kern="1200" dirty="0">
                <a:latin typeface="+mj-lt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5125294" y="3201694"/>
              <a:ext cx="2926080" cy="2194560"/>
            </a:xfrm>
            <a:custGeom>
              <a:avLst/>
              <a:gdLst>
                <a:gd name="connsiteX0" fmla="*/ 0 w 2564131"/>
                <a:gd name="connsiteY0" fmla="*/ 256413 h 3052800"/>
                <a:gd name="connsiteX1" fmla="*/ 256413 w 2564131"/>
                <a:gd name="connsiteY1" fmla="*/ 0 h 3052800"/>
                <a:gd name="connsiteX2" fmla="*/ 2307718 w 2564131"/>
                <a:gd name="connsiteY2" fmla="*/ 0 h 3052800"/>
                <a:gd name="connsiteX3" fmla="*/ 2564131 w 2564131"/>
                <a:gd name="connsiteY3" fmla="*/ 256413 h 3052800"/>
                <a:gd name="connsiteX4" fmla="*/ 2564131 w 2564131"/>
                <a:gd name="connsiteY4" fmla="*/ 2796387 h 3052800"/>
                <a:gd name="connsiteX5" fmla="*/ 2307718 w 2564131"/>
                <a:gd name="connsiteY5" fmla="*/ 3052800 h 3052800"/>
                <a:gd name="connsiteX6" fmla="*/ 256413 w 2564131"/>
                <a:gd name="connsiteY6" fmla="*/ 3052800 h 3052800"/>
                <a:gd name="connsiteX7" fmla="*/ 0 w 2564131"/>
                <a:gd name="connsiteY7" fmla="*/ 2796387 h 3052800"/>
                <a:gd name="connsiteX8" fmla="*/ 0 w 2564131"/>
                <a:gd name="connsiteY8" fmla="*/ 256413 h 305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4131" h="3052800">
                  <a:moveTo>
                    <a:pt x="0" y="256413"/>
                  </a:moveTo>
                  <a:cubicBezTo>
                    <a:pt x="0" y="114800"/>
                    <a:pt x="114800" y="0"/>
                    <a:pt x="256413" y="0"/>
                  </a:cubicBezTo>
                  <a:lnTo>
                    <a:pt x="2307718" y="0"/>
                  </a:lnTo>
                  <a:cubicBezTo>
                    <a:pt x="2449331" y="0"/>
                    <a:pt x="2564131" y="114800"/>
                    <a:pt x="2564131" y="256413"/>
                  </a:cubicBezTo>
                  <a:lnTo>
                    <a:pt x="2564131" y="2796387"/>
                  </a:lnTo>
                  <a:cubicBezTo>
                    <a:pt x="2564131" y="2938000"/>
                    <a:pt x="2449331" y="3052800"/>
                    <a:pt x="2307718" y="3052800"/>
                  </a:cubicBezTo>
                  <a:lnTo>
                    <a:pt x="256413" y="3052800"/>
                  </a:lnTo>
                  <a:cubicBezTo>
                    <a:pt x="114800" y="3052800"/>
                    <a:pt x="0" y="2938000"/>
                    <a:pt x="0" y="2796387"/>
                  </a:cubicBezTo>
                  <a:lnTo>
                    <a:pt x="0" y="256413"/>
                  </a:lnTo>
                  <a:close/>
                </a:path>
              </a:pathLst>
            </a:custGeom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4237" tIns="274237" rIns="274237" bIns="274237" numCol="1" spcCol="1270" anchor="t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kern="1200" dirty="0" smtClean="0">
                  <a:latin typeface="+mj-lt"/>
                </a:rPr>
                <a:t>Compare glottal pattern for each segment</a:t>
              </a:r>
              <a:endParaRPr lang="en-US" sz="2800" kern="1200" dirty="0">
                <a:latin typeface="+mj-lt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7552955" y="2342354"/>
              <a:ext cx="824071" cy="638394"/>
            </a:xfrm>
            <a:custGeom>
              <a:avLst/>
              <a:gdLst>
                <a:gd name="connsiteX0" fmla="*/ 0 w 824071"/>
                <a:gd name="connsiteY0" fmla="*/ 127679 h 638394"/>
                <a:gd name="connsiteX1" fmla="*/ 504874 w 824071"/>
                <a:gd name="connsiteY1" fmla="*/ 127679 h 638394"/>
                <a:gd name="connsiteX2" fmla="*/ 504874 w 824071"/>
                <a:gd name="connsiteY2" fmla="*/ 0 h 638394"/>
                <a:gd name="connsiteX3" fmla="*/ 824071 w 824071"/>
                <a:gd name="connsiteY3" fmla="*/ 319197 h 638394"/>
                <a:gd name="connsiteX4" fmla="*/ 504874 w 824071"/>
                <a:gd name="connsiteY4" fmla="*/ 638394 h 638394"/>
                <a:gd name="connsiteX5" fmla="*/ 504874 w 824071"/>
                <a:gd name="connsiteY5" fmla="*/ 510715 h 638394"/>
                <a:gd name="connsiteX6" fmla="*/ 0 w 824071"/>
                <a:gd name="connsiteY6" fmla="*/ 510715 h 638394"/>
                <a:gd name="connsiteX7" fmla="*/ 0 w 824071"/>
                <a:gd name="connsiteY7" fmla="*/ 127679 h 638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4071" h="638394">
                  <a:moveTo>
                    <a:pt x="0" y="127679"/>
                  </a:moveTo>
                  <a:lnTo>
                    <a:pt x="504874" y="127679"/>
                  </a:lnTo>
                  <a:lnTo>
                    <a:pt x="504874" y="0"/>
                  </a:lnTo>
                  <a:lnTo>
                    <a:pt x="824071" y="319197"/>
                  </a:lnTo>
                  <a:lnTo>
                    <a:pt x="504874" y="638394"/>
                  </a:lnTo>
                  <a:lnTo>
                    <a:pt x="504874" y="510715"/>
                  </a:lnTo>
                  <a:lnTo>
                    <a:pt x="0" y="510715"/>
                  </a:lnTo>
                  <a:lnTo>
                    <a:pt x="0" y="127679"/>
                  </a:lnTo>
                  <a:close/>
                </a:path>
              </a:pathLst>
            </a:custGeom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27679" rIns="191518" bIns="127679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>
                <a:latin typeface="+mj-lt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8719094" y="2148725"/>
              <a:ext cx="2564131" cy="2289599"/>
            </a:xfrm>
            <a:custGeom>
              <a:avLst/>
              <a:gdLst>
                <a:gd name="connsiteX0" fmla="*/ 0 w 2564131"/>
                <a:gd name="connsiteY0" fmla="*/ 228960 h 2289599"/>
                <a:gd name="connsiteX1" fmla="*/ 228960 w 2564131"/>
                <a:gd name="connsiteY1" fmla="*/ 0 h 2289599"/>
                <a:gd name="connsiteX2" fmla="*/ 2335171 w 2564131"/>
                <a:gd name="connsiteY2" fmla="*/ 0 h 2289599"/>
                <a:gd name="connsiteX3" fmla="*/ 2564131 w 2564131"/>
                <a:gd name="connsiteY3" fmla="*/ 228960 h 2289599"/>
                <a:gd name="connsiteX4" fmla="*/ 2564131 w 2564131"/>
                <a:gd name="connsiteY4" fmla="*/ 2060639 h 2289599"/>
                <a:gd name="connsiteX5" fmla="*/ 2335171 w 2564131"/>
                <a:gd name="connsiteY5" fmla="*/ 2289599 h 2289599"/>
                <a:gd name="connsiteX6" fmla="*/ 228960 w 2564131"/>
                <a:gd name="connsiteY6" fmla="*/ 2289599 h 2289599"/>
                <a:gd name="connsiteX7" fmla="*/ 0 w 2564131"/>
                <a:gd name="connsiteY7" fmla="*/ 2060639 h 2289599"/>
                <a:gd name="connsiteX8" fmla="*/ 0 w 2564131"/>
                <a:gd name="connsiteY8" fmla="*/ 228960 h 2289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4131" h="2289599">
                  <a:moveTo>
                    <a:pt x="0" y="228960"/>
                  </a:moveTo>
                  <a:cubicBezTo>
                    <a:pt x="0" y="102509"/>
                    <a:pt x="102509" y="0"/>
                    <a:pt x="228960" y="0"/>
                  </a:cubicBezTo>
                  <a:lnTo>
                    <a:pt x="2335171" y="0"/>
                  </a:lnTo>
                  <a:cubicBezTo>
                    <a:pt x="2461622" y="0"/>
                    <a:pt x="2564131" y="102509"/>
                    <a:pt x="2564131" y="228960"/>
                  </a:cubicBezTo>
                  <a:lnTo>
                    <a:pt x="2564131" y="2060639"/>
                  </a:lnTo>
                  <a:cubicBezTo>
                    <a:pt x="2564131" y="2187090"/>
                    <a:pt x="2461622" y="2289599"/>
                    <a:pt x="2335171" y="2289599"/>
                  </a:cubicBezTo>
                  <a:lnTo>
                    <a:pt x="228960" y="2289599"/>
                  </a:lnTo>
                  <a:cubicBezTo>
                    <a:pt x="102509" y="2289599"/>
                    <a:pt x="0" y="2187090"/>
                    <a:pt x="0" y="2060639"/>
                  </a:cubicBezTo>
                  <a:lnTo>
                    <a:pt x="0" y="228960"/>
                  </a:lnTo>
                  <a:close/>
                </a:path>
              </a:pathLst>
            </a:cu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9136" tIns="199136" rIns="199136" bIns="1370627" numCol="1" spcCol="1270" anchor="t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latin typeface="+mj-lt"/>
                </a:rPr>
                <a:t>Matching Decision</a:t>
              </a:r>
              <a:endParaRPr lang="en-US" sz="2800" kern="1200" dirty="0">
                <a:latin typeface="+mj-lt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9244277" y="3201694"/>
              <a:ext cx="2926080" cy="2194560"/>
            </a:xfrm>
            <a:custGeom>
              <a:avLst/>
              <a:gdLst>
                <a:gd name="connsiteX0" fmla="*/ 0 w 2564131"/>
                <a:gd name="connsiteY0" fmla="*/ 256413 h 3052800"/>
                <a:gd name="connsiteX1" fmla="*/ 256413 w 2564131"/>
                <a:gd name="connsiteY1" fmla="*/ 0 h 3052800"/>
                <a:gd name="connsiteX2" fmla="*/ 2307718 w 2564131"/>
                <a:gd name="connsiteY2" fmla="*/ 0 h 3052800"/>
                <a:gd name="connsiteX3" fmla="*/ 2564131 w 2564131"/>
                <a:gd name="connsiteY3" fmla="*/ 256413 h 3052800"/>
                <a:gd name="connsiteX4" fmla="*/ 2564131 w 2564131"/>
                <a:gd name="connsiteY4" fmla="*/ 2796387 h 3052800"/>
                <a:gd name="connsiteX5" fmla="*/ 2307718 w 2564131"/>
                <a:gd name="connsiteY5" fmla="*/ 3052800 h 3052800"/>
                <a:gd name="connsiteX6" fmla="*/ 256413 w 2564131"/>
                <a:gd name="connsiteY6" fmla="*/ 3052800 h 3052800"/>
                <a:gd name="connsiteX7" fmla="*/ 0 w 2564131"/>
                <a:gd name="connsiteY7" fmla="*/ 2796387 h 3052800"/>
                <a:gd name="connsiteX8" fmla="*/ 0 w 2564131"/>
                <a:gd name="connsiteY8" fmla="*/ 256413 h 305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4131" h="3052800">
                  <a:moveTo>
                    <a:pt x="0" y="256413"/>
                  </a:moveTo>
                  <a:cubicBezTo>
                    <a:pt x="0" y="114800"/>
                    <a:pt x="114800" y="0"/>
                    <a:pt x="256413" y="0"/>
                  </a:cubicBezTo>
                  <a:lnTo>
                    <a:pt x="2307718" y="0"/>
                  </a:lnTo>
                  <a:cubicBezTo>
                    <a:pt x="2449331" y="0"/>
                    <a:pt x="2564131" y="114800"/>
                    <a:pt x="2564131" y="256413"/>
                  </a:cubicBezTo>
                  <a:lnTo>
                    <a:pt x="2564131" y="2796387"/>
                  </a:lnTo>
                  <a:cubicBezTo>
                    <a:pt x="2564131" y="2938000"/>
                    <a:pt x="2449331" y="3052800"/>
                    <a:pt x="2307718" y="3052800"/>
                  </a:cubicBezTo>
                  <a:lnTo>
                    <a:pt x="256413" y="3052800"/>
                  </a:lnTo>
                  <a:cubicBezTo>
                    <a:pt x="114800" y="3052800"/>
                    <a:pt x="0" y="2938000"/>
                    <a:pt x="0" y="2796387"/>
                  </a:cubicBezTo>
                  <a:lnTo>
                    <a:pt x="0" y="256413"/>
                  </a:lnTo>
                  <a:close/>
                </a:path>
              </a:pathLst>
            </a:custGeom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4237" tIns="274237" rIns="274237" bIns="274237" numCol="1" spcCol="1270" anchor="t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800" kern="1200" dirty="0" smtClean="0">
                  <a:latin typeface="+mj-lt"/>
                </a:rPr>
                <a:t> Decide whether the two signals match</a:t>
              </a:r>
              <a:endParaRPr lang="en-US" sz="2800" kern="12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3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264" r="50041"/>
          <a:stretch/>
        </p:blipFill>
        <p:spPr>
          <a:xfrm>
            <a:off x="856283" y="1840998"/>
            <a:ext cx="4627078" cy="4880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2880"/>
          <a:stretch/>
        </p:blipFill>
        <p:spPr>
          <a:xfrm>
            <a:off x="6803349" y="1912366"/>
            <a:ext cx="4771439" cy="48804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 Identification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BAB6-B2D6-4F67-93FE-C0826FF65A29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-615623" y="3712076"/>
            <a:ext cx="2372859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1. Raw signals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048256" y="1912366"/>
            <a:ext cx="862745" cy="692011"/>
          </a:xfrm>
          <a:prstGeom prst="straightConnector1">
            <a:avLst/>
          </a:prstGeom>
          <a:ln w="25400">
            <a:solidFill>
              <a:schemeClr val="tx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70806" y="1436015"/>
            <a:ext cx="4604697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2. Reduce abrupt movement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894064" y="1095956"/>
            <a:ext cx="249936" cy="1647244"/>
          </a:xfrm>
          <a:prstGeom prst="straightConnector1">
            <a:avLst/>
          </a:prstGeom>
          <a:ln w="25400">
            <a:solidFill>
              <a:schemeClr val="tx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288599" y="619605"/>
            <a:ext cx="346474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4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. Rise in energy levels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5354418" y="3747760"/>
            <a:ext cx="2301491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3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. Align 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s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ignals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9394718" y="3759964"/>
            <a:ext cx="2121104" cy="592640"/>
          </a:xfrm>
          <a:prstGeom prst="straightConnector1">
            <a:avLst/>
          </a:prstGeom>
          <a:ln w="25400">
            <a:solidFill>
              <a:schemeClr val="tx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6200000">
            <a:off x="9687868" y="3793593"/>
            <a:ext cx="4252278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5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Acc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energy envelope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9394717" y="2604378"/>
            <a:ext cx="2074335" cy="1134833"/>
          </a:xfrm>
          <a:prstGeom prst="straightConnector1">
            <a:avLst/>
          </a:prstGeom>
          <a:ln w="25400">
            <a:solidFill>
              <a:schemeClr val="tx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9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Per-segment Analysis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Diagram 4"/>
              <p:cNvGraphicFramePr/>
              <p:nvPr>
                <p:extLst>
                  <p:ext uri="{D42A27DB-BD31-4B8C-83A1-F6EECF244321}">
                    <p14:modId xmlns:p14="http://schemas.microsoft.com/office/powerpoint/2010/main" val="941082558"/>
                  </p:ext>
                </p:extLst>
              </p:nvPr>
            </p:nvGraphicFramePr>
            <p:xfrm>
              <a:off x="676656" y="1447800"/>
              <a:ext cx="10844784" cy="509930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5" name="Diagram 4"/>
              <p:cNvGraphicFramePr/>
              <p:nvPr>
                <p:extLst>
                  <p:ext uri="{D42A27DB-BD31-4B8C-83A1-F6EECF244321}">
                    <p14:modId xmlns:p14="http://schemas.microsoft.com/office/powerpoint/2010/main" val="941082558"/>
                  </p:ext>
                </p:extLst>
              </p:nvPr>
            </p:nvGraphicFramePr>
            <p:xfrm>
              <a:off x="676656" y="1447800"/>
              <a:ext cx="10844784" cy="509930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2F1B-7C4D-45D9-BBA0-B097EC71605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8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400800" y="1656016"/>
            <a:ext cx="5106263" cy="4882896"/>
            <a:chOff x="6400800" y="1656016"/>
            <a:chExt cx="5106263" cy="488289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53690"/>
            <a:stretch/>
          </p:blipFill>
          <p:spPr>
            <a:xfrm>
              <a:off x="6711696" y="1656016"/>
              <a:ext cx="4795367" cy="4882896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 rot="16200000">
              <a:off x="6291072" y="2302398"/>
              <a:ext cx="841248" cy="6217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16200000">
              <a:off x="6291072" y="4475519"/>
              <a:ext cx="841248" cy="6217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Per-segment Analysis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BAB6-B2D6-4F67-93FE-C0826FF65A29}" type="slidenum">
              <a:rPr lang="en-US" smtClean="0"/>
              <a:t>14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34231" y="1656016"/>
            <a:ext cx="5043609" cy="4882896"/>
            <a:chOff x="534231" y="1656016"/>
            <a:chExt cx="5043609" cy="488289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r="54295"/>
            <a:stretch/>
          </p:blipFill>
          <p:spPr>
            <a:xfrm>
              <a:off x="845127" y="1656016"/>
              <a:ext cx="4732713" cy="488289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 rot="16200000">
              <a:off x="424503" y="2432304"/>
              <a:ext cx="841248" cy="6217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rot="16200000">
              <a:off x="424503" y="4486242"/>
              <a:ext cx="841248" cy="6217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 rot="16200000">
            <a:off x="-1377716" y="3482698"/>
            <a:ext cx="410597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Non</a:t>
            </a:r>
            <a:r>
              <a:rPr lang="mr-IN" sz="28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–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matching segment s3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4558439" y="3482696"/>
            <a:ext cx="4105975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Matching segment 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s4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3175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 </a:t>
            </a:r>
            <a:r>
              <a:rPr lang="en-US" dirty="0" smtClean="0"/>
              <a:t>Decision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BAB6-B2D6-4F67-93FE-C0826FF65A29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52342"/>
          <a:stretch/>
        </p:blipFill>
        <p:spPr>
          <a:xfrm>
            <a:off x="622050" y="3780855"/>
            <a:ext cx="3270589" cy="3077145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26030248"/>
              </p:ext>
            </p:extLst>
          </p:nvPr>
        </p:nvGraphicFramePr>
        <p:xfrm>
          <a:off x="845127" y="1471867"/>
          <a:ext cx="10515599" cy="2285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2076" b="49406"/>
          <a:stretch/>
        </p:blipFill>
        <p:spPr>
          <a:xfrm>
            <a:off x="4143826" y="4194385"/>
            <a:ext cx="4222513" cy="199880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582704" y="3272650"/>
            <a:ext cx="2812845" cy="3448825"/>
            <a:chOff x="8582704" y="3272650"/>
            <a:chExt cx="2812845" cy="3448825"/>
          </a:xfrm>
        </p:grpSpPr>
        <p:graphicFrame>
          <p:nvGraphicFramePr>
            <p:cNvPr id="9" name="Diagram 8"/>
            <p:cNvGraphicFramePr/>
            <p:nvPr>
              <p:extLst>
                <p:ext uri="{D42A27DB-BD31-4B8C-83A1-F6EECF244321}">
                  <p14:modId xmlns:p14="http://schemas.microsoft.com/office/powerpoint/2010/main" val="1754691459"/>
                </p:ext>
              </p:extLst>
            </p:nvPr>
          </p:nvGraphicFramePr>
          <p:xfrm>
            <a:off x="8582704" y="3272650"/>
            <a:ext cx="2812845" cy="344882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8942833" y="4289241"/>
              <a:ext cx="12984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M</a:t>
              </a:r>
              <a:r>
                <a:rPr lang="en-US" sz="2000" b="1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atching</a:t>
              </a:r>
              <a:endParaRPr lang="en-US" sz="2000" b="1" dirty="0">
                <a:solidFill>
                  <a:schemeClr val="tx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125713" y="5211743"/>
              <a:ext cx="1298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Not matching</a:t>
              </a:r>
              <a:endParaRPr lang="en-US" sz="2000" b="1" dirty="0">
                <a:solidFill>
                  <a:schemeClr val="tx2">
                    <a:lumMod val="75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378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3A18D37-3CD3-4F44-BC55-77B8106923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191B714-F7B5-A54E-82CE-8B44DDBBFF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4E38DF5-6CD9-2F49-9F94-FB415A3CE9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67DEE55-D1D6-224B-9F79-AB20E294C0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14E1F26-BEFF-8E4B-8224-78994C066E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2F1B-7C4D-45D9-BBA0-B097EC71605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24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Matching Accuracy (True Positives) &amp; False Positives</a:t>
            </a:r>
            <a:endParaRPr lang="en-US" i="1" dirty="0">
              <a:latin typeface="+mj-lt"/>
            </a:endParaRPr>
          </a:p>
          <a:p>
            <a:endParaRPr lang="en-US" i="1" dirty="0">
              <a:latin typeface="+mj-lt"/>
            </a:endParaRPr>
          </a:p>
          <a:p>
            <a:r>
              <a:rPr lang="en-US" i="1" dirty="0">
                <a:solidFill>
                  <a:srgbClr val="FF0000"/>
                </a:solidFill>
                <a:latin typeface="+mj-lt"/>
              </a:rPr>
              <a:t>18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dirty="0">
                <a:latin typeface="+mj-lt"/>
              </a:rPr>
              <a:t>users </a:t>
            </a:r>
            <a:r>
              <a:rPr lang="en-US" dirty="0" smtClean="0">
                <a:latin typeface="+mj-lt"/>
              </a:rPr>
              <a:t>issuing </a:t>
            </a:r>
            <a:r>
              <a:rPr lang="en-US" i="1" dirty="0" smtClean="0">
                <a:solidFill>
                  <a:srgbClr val="FF0000"/>
                </a:solidFill>
                <a:latin typeface="+mj-lt"/>
              </a:rPr>
              <a:t>30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dirty="0">
                <a:latin typeface="+mj-lt"/>
              </a:rPr>
              <a:t>commands under </a:t>
            </a:r>
            <a:r>
              <a:rPr lang="en-US" i="1" dirty="0">
                <a:solidFill>
                  <a:srgbClr val="FF0000"/>
                </a:solidFill>
                <a:latin typeface="+mj-lt"/>
              </a:rPr>
              <a:t>6</a:t>
            </a:r>
            <a:r>
              <a:rPr lang="en-US" dirty="0">
                <a:latin typeface="+mj-lt"/>
              </a:rPr>
              <a:t> scenarios</a:t>
            </a:r>
          </a:p>
          <a:p>
            <a:pPr lvl="1"/>
            <a:r>
              <a:rPr lang="en-US" dirty="0">
                <a:latin typeface="+mj-lt"/>
              </a:rPr>
              <a:t>Three positions (eyeglasses, earbuds, necklace)</a:t>
            </a:r>
          </a:p>
          <a:p>
            <a:pPr lvl="1"/>
            <a:r>
              <a:rPr lang="en-US" dirty="0">
                <a:latin typeface="+mj-lt"/>
              </a:rPr>
              <a:t>Two mobility patterns (still and jogging</a:t>
            </a:r>
            <a:r>
              <a:rPr lang="en-US" dirty="0" smtClean="0">
                <a:latin typeface="+mj-lt"/>
              </a:rPr>
              <a:t>)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Tested with five different languages</a:t>
            </a:r>
          </a:p>
          <a:p>
            <a:pPr lvl="1"/>
            <a:r>
              <a:rPr lang="en-US" dirty="0" smtClean="0">
                <a:latin typeface="+mj-lt"/>
              </a:rPr>
              <a:t>English (18 users), Arabic, Korean, Persian, Chinese (1 user each)</a:t>
            </a:r>
            <a:endParaRPr lang="en-US" dirty="0">
              <a:latin typeface="+mj-lt"/>
            </a:endParaRPr>
          </a:p>
          <a:p>
            <a:pPr lvl="2"/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BAB6-B2D6-4F67-93FE-C0826FF65A2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5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b="0" dirty="0" smtClean="0">
                <a:latin typeface="+mj-lt"/>
              </a:rPr>
              <a:t>English Commands</a:t>
            </a:r>
            <a:endParaRPr lang="en-US" sz="2800" b="0" dirty="0">
              <a:latin typeface="+mj-lt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09055929"/>
              </p:ext>
            </p:extLst>
          </p:nvPr>
        </p:nvGraphicFramePr>
        <p:xfrm>
          <a:off x="1148819" y="2672141"/>
          <a:ext cx="9908216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7054"/>
                <a:gridCol w="2477054"/>
                <a:gridCol w="2477054"/>
                <a:gridCol w="247705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Scenario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Movement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TP(%) </a:t>
                      </a:r>
                      <a:r>
                        <a:rPr lang="mr-IN" sz="2400" dirty="0" smtClean="0"/>
                        <a:t>–</a:t>
                      </a:r>
                      <a:r>
                        <a:rPr lang="en-US" sz="2400" dirty="0" smtClean="0"/>
                        <a:t> 10</a:t>
                      </a:r>
                      <a:r>
                        <a:rPr lang="en-US" sz="2400" baseline="30000" dirty="0" smtClean="0"/>
                        <a:t>th</a:t>
                      </a:r>
                      <a:r>
                        <a:rPr lang="en-US" sz="2400" dirty="0" smtClean="0"/>
                        <a:t> percentile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FP(%) 90</a:t>
                      </a:r>
                      <a:r>
                        <a:rPr lang="en-US" sz="2400" baseline="30000" dirty="0" smtClean="0"/>
                        <a:t>th</a:t>
                      </a:r>
                      <a:r>
                        <a:rPr lang="en-US" sz="2400" dirty="0" smtClean="0"/>
                        <a:t> percentile</a:t>
                      </a:r>
                      <a:endParaRPr lang="en-US" sz="2400" dirty="0"/>
                    </a:p>
                  </a:txBody>
                  <a:tcPr anchor="ctr"/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sz="2400" dirty="0" smtClean="0"/>
                        <a:t>Earbud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Still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0.26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jogging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91.33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0.33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sz="2400" dirty="0" smtClean="0"/>
                        <a:t>Eyeglasses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Still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96.66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0.26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jogging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96.66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0.34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sz="2400" dirty="0" smtClean="0"/>
                        <a:t>Necklace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Still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81.66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0.15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jogging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93.33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0.15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2F1B-7C4D-45D9-BBA0-B097EC716052}" type="slidenum">
              <a:rPr lang="en-US" smtClean="0"/>
              <a:t>18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Study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43527" y="2672141"/>
            <a:ext cx="10515600" cy="3693062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35399" y="3547280"/>
            <a:ext cx="10735056" cy="18158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lvl="1">
              <a:defRPr/>
            </a:pPr>
            <a:r>
              <a:rPr lang="en-US" sz="2800" b="1" dirty="0" smtClean="0">
                <a:latin typeface="+mj-lt"/>
              </a:rPr>
              <a:t>Takeaways:</a:t>
            </a:r>
          </a:p>
          <a:p>
            <a:pPr marL="742950" lvl="1" indent="-742950">
              <a:buAutoNum type="arabicPeriod"/>
              <a:defRPr/>
            </a:pPr>
            <a:r>
              <a:rPr lang="en-US" sz="2800" dirty="0" smtClean="0">
                <a:latin typeface="+mj-lt"/>
              </a:rPr>
              <a:t>False positive cases resulted in non-intelligible commands</a:t>
            </a:r>
          </a:p>
          <a:p>
            <a:pPr marL="742950" lvl="1" indent="-742950">
              <a:buAutoNum type="arabicPeriod"/>
              <a:defRPr/>
            </a:pPr>
            <a:r>
              <a:rPr lang="en-US" sz="2800" dirty="0" smtClean="0">
                <a:latin typeface="+mj-lt"/>
              </a:rPr>
              <a:t>Low energy signals contributed to low TP rate in one case</a:t>
            </a:r>
          </a:p>
          <a:p>
            <a:pPr marL="742950" lvl="1" indent="-742950">
              <a:buAutoNum type="arabicPeriod"/>
              <a:defRPr/>
            </a:pPr>
            <a:r>
              <a:rPr lang="en-US" sz="2800" dirty="0" smtClean="0">
                <a:latin typeface="+mj-lt"/>
              </a:rPr>
              <a:t>Results are consistent across the four other languages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066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Acoustic Injection Attack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+mj-lt"/>
              </a:rPr>
              <a:t>Cut-off distance beyond which </a:t>
            </a:r>
            <a:r>
              <a:rPr lang="en-US" i="1" dirty="0" err="1" smtClean="0">
                <a:latin typeface="+mj-lt"/>
              </a:rPr>
              <a:t>acc</a:t>
            </a:r>
            <a:r>
              <a:rPr lang="en-US" i="1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does not pick up signals over the air</a:t>
            </a:r>
            <a:endParaRPr lang="en-US" i="1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BAB6-B2D6-4F67-93FE-C0826FF65A29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0251"/>
          <a:stretch/>
        </p:blipFill>
        <p:spPr>
          <a:xfrm>
            <a:off x="2055482" y="2592743"/>
            <a:ext cx="8156724" cy="358739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3756504" y="4357182"/>
            <a:ext cx="14984" cy="1380894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999233" y="3919111"/>
            <a:ext cx="3134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Cut-off Distance 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of 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30 cm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78205" y="6259810"/>
            <a:ext cx="315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latin typeface="+mj-lt"/>
              </a:rPr>
              <a:t>Exposed Accelerometer</a:t>
            </a:r>
            <a:endParaRPr lang="en-US" sz="240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55608" y="6263284"/>
            <a:ext cx="315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Covered Accelerometer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117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Voice – An Emerging </a:t>
            </a:r>
            <a:r>
              <a:rPr lang="en-US" dirty="0" smtClean="0"/>
              <a:t>Interaction Surface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+mj-lt"/>
              </a:rPr>
              <a:t>While driving, cooking, </a:t>
            </a:r>
            <a:r>
              <a:rPr lang="en-US" sz="3200" dirty="0" smtClean="0">
                <a:latin typeface="+mj-lt"/>
              </a:rPr>
              <a:t>exercising </a:t>
            </a:r>
            <a:r>
              <a:rPr lang="mr-IN" sz="3200" dirty="0" smtClean="0">
                <a:latin typeface="+mj-lt"/>
              </a:rPr>
              <a:t>…</a:t>
            </a:r>
            <a:endParaRPr lang="en-US" sz="3200" dirty="0">
              <a:latin typeface="+mj-lt"/>
            </a:endParaRPr>
          </a:p>
          <a:p>
            <a:pPr marL="0" indent="0">
              <a:buNone/>
            </a:pPr>
            <a:r>
              <a:rPr lang="en-US" sz="3200" dirty="0" smtClean="0">
                <a:latin typeface="+mj-lt"/>
              </a:rPr>
              <a:t>Voice assistants and voice-activated devices</a:t>
            </a:r>
            <a:endParaRPr lang="en-US" sz="32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BAB6-B2D6-4F67-93FE-C0826FF65A29}" type="slidenum">
              <a:rPr lang="en-US" smtClean="0"/>
              <a:t>2</a:t>
            </a:fld>
            <a:endParaRPr lang="en-US"/>
          </a:p>
        </p:txBody>
      </p:sp>
      <p:pic>
        <p:nvPicPr>
          <p:cNvPr id="2050" name="Picture 2" descr="http://www.mytechbits.com/wp-content/uploads/2015/07/Google-now-upda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339" y="3787861"/>
            <a:ext cx="2223655" cy="147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2878" r="33538"/>
          <a:stretch/>
        </p:blipFill>
        <p:spPr>
          <a:xfrm>
            <a:off x="3654584" y="3728842"/>
            <a:ext cx="734568" cy="15358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4567" r="12927" b="11602"/>
          <a:stretch/>
        </p:blipFill>
        <p:spPr>
          <a:xfrm>
            <a:off x="4848045" y="3580588"/>
            <a:ext cx="1888665" cy="1893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26686" t="27917" r="27234" b="18640"/>
          <a:stretch/>
        </p:blipFill>
        <p:spPr>
          <a:xfrm>
            <a:off x="7148773" y="3927820"/>
            <a:ext cx="1864816" cy="1198810"/>
          </a:xfrm>
          <a:prstGeom prst="rect">
            <a:avLst/>
          </a:prstGeom>
        </p:spPr>
      </p:pic>
      <p:pic>
        <p:nvPicPr>
          <p:cNvPr id="11" name="Picture 24" descr="http://media3.popsugar-assets.com/files/thumbor/BxKr3NsMGasUL0_xwJOR_nhNvtI=/fit-in/2048xorig/2012/11/47/3/192/1922507/5c0acf8affd33e1c_lg/i/Google-TV-LG-Smart-TV-G2-Series.png"/>
          <p:cNvPicPr>
            <a:picLocks noChangeAspect="1" noChangeArrowheads="1"/>
          </p:cNvPicPr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2014" y="3597686"/>
            <a:ext cx="3019985" cy="205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43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Delay &amp;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+mj-lt"/>
              </a:rPr>
              <a:t>Tested on real wireless prototype</a:t>
            </a:r>
          </a:p>
          <a:p>
            <a:r>
              <a:rPr lang="en-US" sz="3200" b="1" dirty="0">
                <a:solidFill>
                  <a:srgbClr val="002060"/>
                </a:solidFill>
                <a:latin typeface="+mj-lt"/>
              </a:rPr>
              <a:t>Delay </a:t>
            </a:r>
            <a:endParaRPr lang="en-US" b="1" dirty="0">
              <a:solidFill>
                <a:srgbClr val="002060"/>
              </a:solidFill>
              <a:latin typeface="+mj-lt"/>
            </a:endParaRPr>
          </a:p>
          <a:p>
            <a:pPr lvl="1"/>
            <a:r>
              <a:rPr lang="en-US" dirty="0">
                <a:latin typeface="+mj-lt"/>
              </a:rPr>
              <a:t>Match: </a:t>
            </a:r>
            <a:r>
              <a:rPr lang="en-US" dirty="0" smtClean="0">
                <a:latin typeface="+mj-lt"/>
              </a:rPr>
              <a:t>300ms </a:t>
            </a:r>
            <a:r>
              <a:rPr lang="en-US" dirty="0">
                <a:latin typeface="+mj-lt"/>
              </a:rPr>
              <a:t>– 830ms, average: </a:t>
            </a:r>
            <a:r>
              <a:rPr lang="en-US" dirty="0" smtClean="0">
                <a:latin typeface="+mj-lt"/>
              </a:rPr>
              <a:t>364ms</a:t>
            </a:r>
            <a:endParaRPr lang="en-US" dirty="0">
              <a:latin typeface="+mj-lt"/>
            </a:endParaRPr>
          </a:p>
          <a:p>
            <a:pPr lvl="1"/>
            <a:r>
              <a:rPr lang="en-US" dirty="0">
                <a:latin typeface="+mj-lt"/>
              </a:rPr>
              <a:t>Mismatch: </a:t>
            </a:r>
            <a:r>
              <a:rPr lang="en-US" dirty="0" smtClean="0">
                <a:latin typeface="+mj-lt"/>
              </a:rPr>
              <a:t>230ms </a:t>
            </a:r>
            <a:r>
              <a:rPr lang="en-US" dirty="0">
                <a:latin typeface="+mj-lt"/>
              </a:rPr>
              <a:t>– 760ms, average </a:t>
            </a:r>
            <a:r>
              <a:rPr lang="en-US" dirty="0" smtClean="0">
                <a:latin typeface="+mj-lt"/>
              </a:rPr>
              <a:t>319ms</a:t>
            </a:r>
            <a:endParaRPr lang="en-US" dirty="0">
              <a:latin typeface="+mj-lt"/>
            </a:endParaRPr>
          </a:p>
          <a:p>
            <a:pPr lvl="1"/>
            <a:r>
              <a:rPr lang="en-US" dirty="0">
                <a:latin typeface="+mj-lt"/>
              </a:rPr>
              <a:t>Long commands </a:t>
            </a:r>
            <a:r>
              <a:rPr lang="en-US" dirty="0" smtClean="0">
                <a:latin typeface="+mj-lt"/>
              </a:rPr>
              <a:t>~</a:t>
            </a:r>
            <a:r>
              <a:rPr lang="en-US" dirty="0">
                <a:latin typeface="+mj-lt"/>
              </a:rPr>
              <a:t>30 </a:t>
            </a:r>
            <a:r>
              <a:rPr lang="en-US" dirty="0" smtClean="0">
                <a:latin typeface="+mj-lt"/>
              </a:rPr>
              <a:t>words: less </a:t>
            </a:r>
            <a:r>
              <a:rPr lang="en-US" dirty="0">
                <a:latin typeface="+mj-lt"/>
              </a:rPr>
              <a:t>than 1 </a:t>
            </a:r>
            <a:r>
              <a:rPr lang="en-US" dirty="0" smtClean="0">
                <a:latin typeface="+mj-lt"/>
              </a:rPr>
              <a:t>second</a:t>
            </a:r>
            <a:endParaRPr lang="en-US" dirty="0">
              <a:latin typeface="+mj-lt"/>
            </a:endParaRP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+mj-lt"/>
              </a:rPr>
              <a:t>Energy</a:t>
            </a:r>
          </a:p>
          <a:p>
            <a:pPr lvl="1"/>
            <a:r>
              <a:rPr lang="en-US" dirty="0">
                <a:latin typeface="+mj-lt"/>
              </a:rPr>
              <a:t>Idle (6mA), Active (31mA) -&gt; most on BT transmission</a:t>
            </a:r>
          </a:p>
          <a:p>
            <a:pPr lvl="1"/>
            <a:r>
              <a:rPr lang="en-US" dirty="0">
                <a:latin typeface="+mj-lt"/>
              </a:rPr>
              <a:t>Standalone wearable (500mAh, 1 week</a:t>
            </a:r>
            <a:r>
              <a:rPr lang="en-US" dirty="0" smtClean="0">
                <a:latin typeface="+mj-lt"/>
              </a:rPr>
              <a:t>)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2F1B-7C4D-45D9-BBA0-B097EC71605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1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5127" y="1828800"/>
            <a:ext cx="10515600" cy="4261104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</a:rPr>
              <a:t>Voice is an </a:t>
            </a:r>
            <a:r>
              <a:rPr lang="en-US" sz="3200" b="1" i="1" dirty="0">
                <a:solidFill>
                  <a:schemeClr val="accent6"/>
                </a:solidFill>
                <a:latin typeface="+mj-lt"/>
              </a:rPr>
              <a:t>open</a:t>
            </a:r>
            <a:r>
              <a:rPr lang="en-US" sz="3200" b="1" i="1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channel</a:t>
            </a:r>
            <a:br>
              <a:rPr lang="en-US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Unauthorized </a:t>
            </a:r>
            <a:r>
              <a:rPr lang="en-US" sz="2400" dirty="0">
                <a:latin typeface="+mj-lt"/>
              </a:rPr>
              <a:t>access to voice-activated devices</a:t>
            </a:r>
          </a:p>
          <a:p>
            <a:endParaRPr lang="en-US" sz="2400" dirty="0">
              <a:latin typeface="+mj-lt"/>
            </a:endParaRPr>
          </a:p>
          <a:p>
            <a:r>
              <a:rPr lang="en-US" sz="3200" b="1" dirty="0">
                <a:solidFill>
                  <a:srgbClr val="C00000"/>
                </a:solidFill>
                <a:latin typeface="+mj-lt"/>
              </a:rPr>
              <a:t>Challenge</a:t>
            </a:r>
            <a:r>
              <a:rPr lang="en-US" b="1" dirty="0">
                <a:solidFill>
                  <a:srgbClr val="C00000"/>
                </a:solidFill>
                <a:latin typeface="+mj-lt"/>
              </a:rPr>
              <a:t>: </a:t>
            </a:r>
            <a:r>
              <a:rPr lang="en-US" b="1" dirty="0" smtClean="0">
                <a:solidFill>
                  <a:srgbClr val="C00000"/>
                </a:solidFill>
                <a:latin typeface="+mj-lt"/>
              </a:rPr>
              <a:t/>
            </a:r>
            <a:br>
              <a:rPr lang="en-US" b="1" dirty="0" smtClean="0">
                <a:solidFill>
                  <a:srgbClr val="C00000"/>
                </a:solidFill>
                <a:latin typeface="+mj-lt"/>
              </a:rPr>
            </a:br>
            <a:r>
              <a:rPr lang="en-US" sz="2400" dirty="0" smtClean="0">
                <a:latin typeface="+mj-lt"/>
              </a:rPr>
              <a:t>Continuous </a:t>
            </a:r>
            <a:r>
              <a:rPr lang="en-US" sz="2400" dirty="0">
                <a:latin typeface="+mj-lt"/>
              </a:rPr>
              <a:t>authentication mechanism for voice that does not rely on signature</a:t>
            </a:r>
          </a:p>
          <a:p>
            <a:endParaRPr lang="en-US" sz="2400" dirty="0">
              <a:latin typeface="+mj-lt"/>
            </a:endParaRPr>
          </a:p>
          <a:p>
            <a:r>
              <a:rPr lang="en-US" dirty="0">
                <a:latin typeface="+mj-lt"/>
              </a:rPr>
              <a:t>Solution: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VAuth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/>
            </a:r>
            <a:br>
              <a:rPr lang="en-US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</a:br>
            <a:r>
              <a:rPr lang="en-US" sz="2400" dirty="0" smtClean="0">
                <a:latin typeface="+mj-lt"/>
              </a:rPr>
              <a:t>Couple </a:t>
            </a:r>
            <a:r>
              <a:rPr lang="en-US" sz="2400" dirty="0">
                <a:latin typeface="+mj-lt"/>
              </a:rPr>
              <a:t>the voice channel with physical </a:t>
            </a:r>
            <a:r>
              <a:rPr lang="en-US" sz="2400" dirty="0" smtClean="0">
                <a:latin typeface="+mj-lt"/>
              </a:rPr>
              <a:t>assurance </a:t>
            </a:r>
            <a:r>
              <a:rPr lang="en-US" sz="2400" dirty="0">
                <a:latin typeface="+mj-lt"/>
              </a:rPr>
              <a:t>from on-body </a:t>
            </a:r>
            <a:r>
              <a:rPr lang="en-US" sz="2400" dirty="0" smtClean="0">
                <a:latin typeface="+mj-lt"/>
              </a:rPr>
              <a:t>vibrations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Average: accuracy =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97%</a:t>
            </a:r>
            <a:r>
              <a:rPr lang="en-US" sz="2400" dirty="0" smtClean="0">
                <a:latin typeface="+mj-lt"/>
              </a:rPr>
              <a:t>, false positive rate =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0.1%</a:t>
            </a:r>
            <a:r>
              <a:rPr lang="en-US" sz="2400" dirty="0" smtClean="0">
                <a:latin typeface="+mj-lt"/>
              </a:rPr>
              <a:t> , matching delay </a:t>
            </a:r>
            <a:r>
              <a:rPr lang="en-US" sz="2400" dirty="0">
                <a:latin typeface="+mj-lt"/>
              </a:rPr>
              <a:t>&lt;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1 sec</a:t>
            </a:r>
            <a:r>
              <a:rPr lang="en-US" sz="2400" dirty="0">
                <a:latin typeface="+mj-lt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2F1B-7C4D-45D9-BBA0-B097EC71605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4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5127" y="1828800"/>
            <a:ext cx="5683689" cy="3401567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+mj-lt"/>
              </a:rPr>
              <a:t>Voice is an </a:t>
            </a:r>
            <a:r>
              <a:rPr lang="en-US" sz="3200" b="1" i="1" dirty="0">
                <a:solidFill>
                  <a:schemeClr val="accent6"/>
                </a:solidFill>
                <a:latin typeface="+mj-lt"/>
              </a:rPr>
              <a:t>open</a:t>
            </a:r>
            <a:r>
              <a:rPr lang="en-US" sz="3200" b="1" i="1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channel</a:t>
            </a:r>
          </a:p>
          <a:p>
            <a:pPr lvl="1"/>
            <a:r>
              <a:rPr lang="en-US" sz="2000" dirty="0" smtClean="0">
                <a:latin typeface="+mj-lt"/>
              </a:rPr>
              <a:t>Unauthorized </a:t>
            </a:r>
            <a:r>
              <a:rPr lang="en-US" sz="2000" dirty="0">
                <a:latin typeface="+mj-lt"/>
              </a:rPr>
              <a:t>access to voice-activated </a:t>
            </a:r>
            <a:r>
              <a:rPr lang="en-US" sz="2000" dirty="0" smtClean="0">
                <a:latin typeface="+mj-lt"/>
              </a:rPr>
              <a:t>devices</a:t>
            </a:r>
            <a:endParaRPr lang="en-US" sz="1000" dirty="0">
              <a:latin typeface="+mj-lt"/>
            </a:endParaRPr>
          </a:p>
          <a:p>
            <a:r>
              <a:rPr lang="en-US" sz="3200" b="1" dirty="0">
                <a:solidFill>
                  <a:srgbClr val="C00000"/>
                </a:solidFill>
                <a:latin typeface="+mj-lt"/>
              </a:rPr>
              <a:t>Challenge</a:t>
            </a:r>
            <a:r>
              <a:rPr lang="en-US" b="1" dirty="0">
                <a:solidFill>
                  <a:srgbClr val="C00000"/>
                </a:solidFill>
                <a:latin typeface="+mj-lt"/>
              </a:rPr>
              <a:t>: </a:t>
            </a:r>
          </a:p>
          <a:p>
            <a:pPr lvl="1"/>
            <a:r>
              <a:rPr lang="en-US" sz="2000" dirty="0" smtClean="0">
                <a:latin typeface="+mj-lt"/>
              </a:rPr>
              <a:t>Continuous </a:t>
            </a:r>
            <a:r>
              <a:rPr lang="en-US" sz="2000" dirty="0">
                <a:latin typeface="+mj-lt"/>
              </a:rPr>
              <a:t>authentication mechanism for voice that does not rely on </a:t>
            </a:r>
            <a:r>
              <a:rPr lang="en-US" sz="2000" dirty="0" smtClean="0">
                <a:latin typeface="+mj-lt"/>
              </a:rPr>
              <a:t>signature</a:t>
            </a:r>
            <a:endParaRPr lang="en-US" sz="1000" dirty="0">
              <a:latin typeface="+mj-lt"/>
            </a:endParaRPr>
          </a:p>
          <a:p>
            <a:r>
              <a:rPr lang="en-US" dirty="0">
                <a:latin typeface="+mj-lt"/>
              </a:rPr>
              <a:t>Solution: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VAuth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lvl="1"/>
            <a:r>
              <a:rPr lang="en-US" sz="2000" dirty="0" smtClean="0">
                <a:latin typeface="+mj-lt"/>
              </a:rPr>
              <a:t>Couple </a:t>
            </a:r>
            <a:r>
              <a:rPr lang="en-US" sz="2000" dirty="0">
                <a:latin typeface="+mj-lt"/>
              </a:rPr>
              <a:t>the voice channel with physical </a:t>
            </a:r>
            <a:r>
              <a:rPr lang="en-US" sz="2000" dirty="0" smtClean="0">
                <a:latin typeface="+mj-lt"/>
              </a:rPr>
              <a:t>assurance </a:t>
            </a:r>
            <a:r>
              <a:rPr lang="en-US" sz="2000" dirty="0">
                <a:latin typeface="+mj-lt"/>
              </a:rPr>
              <a:t>from on-body </a:t>
            </a:r>
            <a:r>
              <a:rPr lang="en-US" sz="2000" dirty="0" smtClean="0">
                <a:latin typeface="+mj-lt"/>
              </a:rPr>
              <a:t>vibrations</a:t>
            </a:r>
          </a:p>
          <a:p>
            <a:pPr lvl="1"/>
            <a:r>
              <a:rPr lang="en-US" sz="2000" dirty="0" smtClean="0">
                <a:latin typeface="+mj-lt"/>
              </a:rPr>
              <a:t>Average accuracy = </a:t>
            </a:r>
            <a:r>
              <a:rPr lang="en-US" sz="2000" dirty="0">
                <a:latin typeface="+mj-lt"/>
              </a:rPr>
              <a:t>97%</a:t>
            </a:r>
            <a:r>
              <a:rPr lang="en-US" sz="2000" dirty="0" smtClean="0">
                <a:latin typeface="+mj-lt"/>
              </a:rPr>
              <a:t>, false positive rate = 0.1% , matching delay </a:t>
            </a:r>
            <a:r>
              <a:rPr lang="en-US" sz="2000" dirty="0">
                <a:latin typeface="+mj-lt"/>
              </a:rPr>
              <a:t>&lt; 1 sec.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2F1B-7C4D-45D9-BBA0-B097EC716052}" type="slidenum">
              <a:rPr lang="en-US" smtClean="0"/>
              <a:t>22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45127" y="5522976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Kassem Fawaz, kfawaz@wisc.edu, </a:t>
            </a:r>
            <a:r>
              <a:rPr lang="en-US" sz="3600" b="1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kassemfawaz.com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696" y="1878365"/>
            <a:ext cx="5266944" cy="351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7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2F1B-7C4D-45D9-BBA0-B097EC71605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Usability Survey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5127" y="1828800"/>
            <a:ext cx="5848281" cy="4351337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+mj-lt"/>
              </a:rPr>
              <a:t>Amazon Mechanical Turk Survey</a:t>
            </a:r>
          </a:p>
          <a:p>
            <a:r>
              <a:rPr lang="en-US" sz="3200" dirty="0" smtClean="0">
                <a:latin typeface="+mj-lt"/>
              </a:rPr>
              <a:t>952 US respondents</a:t>
            </a:r>
          </a:p>
          <a:p>
            <a:r>
              <a:rPr lang="en-US" sz="3200" dirty="0" smtClean="0">
                <a:latin typeface="+mj-lt"/>
              </a:rPr>
              <a:t>Two-level Survey: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 smtClean="0">
                <a:latin typeface="+mj-lt"/>
              </a:rPr>
              <a:t>Are voice assistants secure?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 smtClean="0">
                <a:latin typeface="+mj-lt"/>
              </a:rPr>
              <a:t>Would you use </a:t>
            </a:r>
            <a:r>
              <a:rPr lang="en-US" sz="2800" dirty="0" err="1" smtClean="0">
                <a:latin typeface="+mj-lt"/>
              </a:rPr>
              <a:t>VAuth</a:t>
            </a:r>
            <a:r>
              <a:rPr lang="en-US" sz="2800" dirty="0" smtClean="0">
                <a:latin typeface="+mj-lt"/>
              </a:rPr>
              <a:t>?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 smtClean="0">
                <a:latin typeface="+mj-lt"/>
              </a:rPr>
              <a:t>In eyeglasses?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 smtClean="0">
                <a:latin typeface="+mj-lt"/>
              </a:rPr>
              <a:t>In necklace?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 smtClean="0">
                <a:latin typeface="+mj-lt"/>
              </a:rPr>
              <a:t>In earbud?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 smtClean="0">
                <a:latin typeface="+mj-lt"/>
              </a:rPr>
              <a:t>Other scenario?</a:t>
            </a:r>
            <a:endParaRPr lang="en-US" sz="24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2F1B-7C4D-45D9-BBA0-B097EC716052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312" y="615918"/>
            <a:ext cx="10930128" cy="614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28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Phoneme-level </a:t>
            </a:r>
            <a:r>
              <a:rPr lang="en-US" dirty="0"/>
              <a:t>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+mj-lt"/>
              </a:rPr>
              <a:t>The basic unit of </a:t>
            </a:r>
            <a:r>
              <a:rPr lang="en-US" dirty="0" smtClean="0">
                <a:latin typeface="+mj-lt"/>
              </a:rPr>
              <a:t>English speech</a:t>
            </a:r>
            <a:endParaRPr lang="en-US" dirty="0">
              <a:latin typeface="+mj-lt"/>
            </a:endParaRPr>
          </a:p>
          <a:p>
            <a:pPr marL="457200" lvl="1" indent="0">
              <a:buNone/>
            </a:pPr>
            <a:r>
              <a:rPr lang="en-US" dirty="0">
                <a:latin typeface="+mj-lt"/>
              </a:rPr>
              <a:t>44 phonemes (20 vowels and 24 </a:t>
            </a:r>
            <a:r>
              <a:rPr lang="en-US" dirty="0" smtClean="0">
                <a:latin typeface="+mj-lt"/>
              </a:rPr>
              <a:t>consonants)</a:t>
            </a:r>
            <a:br>
              <a:rPr lang="en-US" dirty="0" smtClean="0">
                <a:latin typeface="+mj-lt"/>
              </a:rPr>
            </a:br>
            <a:r>
              <a:rPr lang="en-US" dirty="0" smtClean="0">
                <a:latin typeface="+mj-lt"/>
              </a:rPr>
              <a:t>Two </a:t>
            </a:r>
            <a:r>
              <a:rPr lang="en-US" dirty="0">
                <a:latin typeface="+mj-lt"/>
              </a:rPr>
              <a:t>speakers (one male and one female</a:t>
            </a:r>
            <a:r>
              <a:rPr lang="en-US" dirty="0" smtClean="0">
                <a:latin typeface="+mj-lt"/>
              </a:rPr>
              <a:t>)</a:t>
            </a:r>
            <a:br>
              <a:rPr lang="en-US" dirty="0" smtClean="0">
                <a:latin typeface="+mj-lt"/>
              </a:rPr>
            </a:br>
            <a:r>
              <a:rPr lang="en-US" dirty="0" smtClean="0">
                <a:latin typeface="+mj-lt"/>
              </a:rPr>
              <a:t>Match each </a:t>
            </a:r>
            <a:r>
              <a:rPr lang="en-US" i="1" dirty="0" err="1" smtClean="0">
                <a:latin typeface="+mj-lt"/>
              </a:rPr>
              <a:t>acc</a:t>
            </a:r>
            <a:r>
              <a:rPr lang="en-US" dirty="0" smtClean="0">
                <a:latin typeface="+mj-lt"/>
              </a:rPr>
              <a:t> sample against all </a:t>
            </a:r>
            <a:r>
              <a:rPr lang="en-US" i="1" dirty="0" smtClean="0">
                <a:latin typeface="+mj-lt"/>
              </a:rPr>
              <a:t>mic</a:t>
            </a:r>
            <a:r>
              <a:rPr lang="en-US" dirty="0" smtClean="0">
                <a:latin typeface="+mj-lt"/>
              </a:rPr>
              <a:t> samples</a:t>
            </a:r>
            <a:endParaRPr lang="en-US" dirty="0">
              <a:latin typeface="+mj-lt"/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BAB6-B2D6-4F67-93FE-C0826FF65A29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038927" y="3716229"/>
          <a:ext cx="8128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Microphone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Accelerometer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True Positive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False</a:t>
                      </a:r>
                      <a:r>
                        <a:rPr lang="en-US" baseline="0" dirty="0" smtClean="0"/>
                        <a:t> Positive (%)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consonants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consonants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consonants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vowels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vowels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consonants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vowels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vowels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1.7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smtClean="0"/>
                        <a:t>all</a:t>
                      </a:r>
                      <a:endParaRPr lang="en-US" b="1" i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smtClean="0"/>
                        <a:t>all</a:t>
                      </a:r>
                      <a:endParaRPr lang="en-US" b="1" i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smtClean="0"/>
                        <a:t>94</a:t>
                      </a:r>
                      <a:endParaRPr lang="en-US" b="1" i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smtClean="0"/>
                        <a:t>0.7</a:t>
                      </a:r>
                      <a:endParaRPr lang="en-US" b="1" i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082871" y="3262947"/>
            <a:ext cx="10515600" cy="3275965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90263" y="4474806"/>
            <a:ext cx="10735056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lvl="1" algn="ctr">
              <a:defRPr/>
            </a:pPr>
            <a:r>
              <a:rPr lang="en-US" sz="4000" dirty="0">
                <a:latin typeface="+mj-lt"/>
              </a:rPr>
              <a:t>A </a:t>
            </a:r>
            <a:r>
              <a:rPr lang="en-US" sz="4000" i="1" dirty="0">
                <a:solidFill>
                  <a:srgbClr val="FF0000"/>
                </a:solidFill>
                <a:latin typeface="+mj-lt"/>
              </a:rPr>
              <a:t>lower-bound</a:t>
            </a:r>
            <a:r>
              <a:rPr lang="en-US" sz="4000" dirty="0">
                <a:latin typeface="+mj-lt"/>
              </a:rPr>
              <a:t> of whole-command matching</a:t>
            </a:r>
          </a:p>
        </p:txBody>
      </p:sp>
    </p:spTree>
    <p:extLst>
      <p:ext uri="{BB962C8B-B14F-4D97-AF65-F5344CB8AC3E}">
        <p14:creationId xmlns:p14="http://schemas.microsoft.com/office/powerpoint/2010/main" val="198431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Voice-enabled Devices Listen </a:t>
            </a:r>
            <a:r>
              <a:rPr lang="en-US" dirty="0"/>
              <a:t>to </a:t>
            </a:r>
            <a:r>
              <a:rPr lang="en-US" dirty="0" smtClean="0"/>
              <a:t>Everything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BAB6-B2D6-4F67-93FE-C0826FF65A29}" type="slidenum">
              <a:rPr lang="en-US" smtClean="0"/>
              <a:t>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49"/>
          <a:stretch/>
        </p:blipFill>
        <p:spPr>
          <a:xfrm rot="-300000">
            <a:off x="4240983" y="1769621"/>
            <a:ext cx="7961302" cy="5772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38" t="8309" b="44593"/>
          <a:stretch/>
        </p:blipFill>
        <p:spPr>
          <a:xfrm rot="420000">
            <a:off x="-17740" y="2273403"/>
            <a:ext cx="7742633" cy="3229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19"/>
          <a:stretch/>
        </p:blipFill>
        <p:spPr>
          <a:xfrm rot="-420000">
            <a:off x="3833783" y="2709234"/>
            <a:ext cx="8775700" cy="5674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25" t="17706"/>
          <a:stretch/>
        </p:blipFill>
        <p:spPr>
          <a:xfrm rot="600000">
            <a:off x="-367808" y="3646227"/>
            <a:ext cx="7403057" cy="5643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249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Voice Is </a:t>
            </a:r>
            <a:r>
              <a:rPr lang="en-US" dirty="0"/>
              <a:t>a</a:t>
            </a:r>
            <a:r>
              <a:rPr lang="en-US" dirty="0" smtClean="0"/>
              <a:t>n </a:t>
            </a:r>
            <a:r>
              <a:rPr lang="en-US" dirty="0"/>
              <a:t>O</a:t>
            </a:r>
            <a:r>
              <a:rPr lang="en-US" dirty="0" smtClean="0"/>
              <a:t>pen Channel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60513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3600" dirty="0">
              <a:latin typeface="+mj-lt"/>
            </a:endParaRPr>
          </a:p>
          <a:p>
            <a:pPr marL="0" indent="0">
              <a:buNone/>
            </a:pPr>
            <a:r>
              <a:rPr lang="en-US" sz="3600" dirty="0">
                <a:latin typeface="+mj-lt"/>
              </a:rPr>
              <a:t>w</a:t>
            </a:r>
            <a:r>
              <a:rPr lang="en-US" sz="3600" dirty="0" smtClean="0">
                <a:latin typeface="+mj-lt"/>
              </a:rPr>
              <a:t>ith </a:t>
            </a:r>
            <a:r>
              <a:rPr lang="en-US" sz="4800" dirty="0" smtClean="0">
                <a:solidFill>
                  <a:srgbClr val="FF0000"/>
                </a:solidFill>
                <a:latin typeface="+mj-lt"/>
              </a:rPr>
              <a:t>repercussions</a:t>
            </a:r>
            <a:r>
              <a:rPr lang="en-US" sz="4800" dirty="0" smtClean="0">
                <a:latin typeface="+mj-lt"/>
              </a:rPr>
              <a:t> </a:t>
            </a:r>
            <a:r>
              <a:rPr lang="mr-IN" sz="3600" dirty="0" smtClean="0">
                <a:latin typeface="+mj-lt"/>
              </a:rPr>
              <a:t>…</a:t>
            </a:r>
            <a:endParaRPr lang="en-US" sz="3600" dirty="0"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BAB6-B2D6-4F67-93FE-C0826FF65A29}" type="slidenum">
              <a:rPr lang="en-US" smtClean="0"/>
              <a:t>4</a:t>
            </a:fld>
            <a:endParaRPr lang="en-US"/>
          </a:p>
        </p:txBody>
      </p:sp>
      <p:sp>
        <p:nvSpPr>
          <p:cNvPr id="4" name="AutoShape 10" descr="https://lh5.googleusercontent.com/JkB3i0jiiB8reWNqsFcKtaAiNNS71CErcBpnH01i9Y6d31UKs8EHEVLs34Ty8eTejdwi3NpbsQYNLQp4xfRCVvS5xFZ7lDhjDUwD0xP8pfqXIavqT-JR_5e6LuQsUIvlJ53nqL8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https://mediashower.com/img/3F1548B4-334E-11E5-A30A-C9395910E613/bigstock-Mobil-Phones--Many-Hands-4693607.jpg"/>
          <p:cNvSpPr>
            <a:spLocks noChangeAspect="1" noChangeArrowheads="1"/>
          </p:cNvSpPr>
          <p:nvPr/>
        </p:nvSpPr>
        <p:spPr bwMode="auto">
          <a:xfrm>
            <a:off x="1831975" y="794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755494334"/>
              </p:ext>
            </p:extLst>
          </p:nvPr>
        </p:nvGraphicFramePr>
        <p:xfrm>
          <a:off x="106325" y="3079987"/>
          <a:ext cx="12043143" cy="3714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473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</a:t>
            </a:r>
            <a:r>
              <a:rPr lang="en-US" sz="5400" b="1" dirty="0" smtClean="0">
                <a:solidFill>
                  <a:srgbClr val="FF0000"/>
                </a:solidFill>
              </a:rPr>
              <a:t>Not</a:t>
            </a:r>
            <a:r>
              <a:rPr lang="en-US" sz="5400" dirty="0" smtClean="0"/>
              <a:t> </a:t>
            </a:r>
            <a:r>
              <a:rPr lang="en-US" dirty="0" smtClean="0"/>
              <a:t>Voice </a:t>
            </a:r>
            <a:r>
              <a:rPr lang="en-US" dirty="0"/>
              <a:t>B</a:t>
            </a:r>
            <a:r>
              <a:rPr lang="en-US" dirty="0" smtClean="0"/>
              <a:t>iometrics?</a:t>
            </a:r>
            <a:endParaRPr lang="en-US" dirty="0"/>
          </a:p>
        </p:txBody>
      </p:sp>
      <p:sp>
        <p:nvSpPr>
          <p:cNvPr id="4" name="AutoShape 10" descr="https://lh5.googleusercontent.com/JkB3i0jiiB8reWNqsFcKtaAiNNS71CErcBpnH01i9Y6d31UKs8EHEVLs34Ty8eTejdwi3NpbsQYNLQp4xfRCVvS5xFZ7lDhjDUwD0xP8pfqXIavqT-JR_5e6LuQsUIvlJ53nqL8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https://mediashower.com/img/3F1548B4-334E-11E5-A30A-C9395910E613/bigstock-Mobil-Phones--Many-Hands-4693607.jpg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BAB6-B2D6-4F67-93FE-C0826FF65A29}" type="slidenum">
              <a:rPr lang="en-US" smtClean="0"/>
              <a:t>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309" y="1438083"/>
            <a:ext cx="6797444" cy="12989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3447" y="2449642"/>
            <a:ext cx="6571166" cy="14838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75" y="1743838"/>
            <a:ext cx="2743200" cy="734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775" y="5105075"/>
            <a:ext cx="2743200" cy="5304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-336" t="22636" r="336" b="29601"/>
          <a:stretch/>
        </p:blipFill>
        <p:spPr>
          <a:xfrm>
            <a:off x="384175" y="2875358"/>
            <a:ext cx="3200400" cy="7643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756" y="4036279"/>
            <a:ext cx="2743200" cy="6721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775" y="6032186"/>
            <a:ext cx="2743200" cy="5585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205" y="3254675"/>
            <a:ext cx="6313651" cy="178501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131" b="39150"/>
          <a:stretch/>
        </p:blipFill>
        <p:spPr>
          <a:xfrm>
            <a:off x="8353172" y="4783429"/>
            <a:ext cx="3440184" cy="15729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832" y="4783428"/>
            <a:ext cx="3625103" cy="15353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518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solve the problem?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 err="1" smtClean="0">
                <a:latin typeface="+mj-lt"/>
              </a:rPr>
              <a:t>VAuth</a:t>
            </a:r>
            <a:r>
              <a:rPr lang="en-US" sz="3600" dirty="0" smtClean="0">
                <a:latin typeface="+mj-lt"/>
              </a:rPr>
              <a:t>: </a:t>
            </a:r>
            <a:r>
              <a:rPr lang="en-US" sz="3600" b="1" dirty="0" smtClean="0">
                <a:latin typeface="+mj-lt"/>
              </a:rPr>
              <a:t>Continuous</a:t>
            </a:r>
            <a:r>
              <a:rPr lang="en-US" sz="3600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Voice Authentication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2F1B-7C4D-45D9-BBA0-B097EC71605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7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r="31865"/>
          <a:stretch/>
        </p:blipFill>
        <p:spPr>
          <a:xfrm>
            <a:off x="72178" y="3766593"/>
            <a:ext cx="3401534" cy="28107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VAuth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sz="6000" b="1" dirty="0" smtClean="0"/>
              <a:t>Continuous</a:t>
            </a:r>
            <a:r>
              <a:rPr lang="en-US" sz="6000" dirty="0" smtClean="0"/>
              <a:t> </a:t>
            </a:r>
            <a:r>
              <a:rPr lang="en-US" dirty="0" smtClean="0"/>
              <a:t>Voice Authentication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BAB6-B2D6-4F67-93FE-C0826FF65A29}" type="slidenum">
              <a:rPr lang="en-US" smtClean="0"/>
              <a:t>7</a:t>
            </a:fld>
            <a:endParaRPr lang="en-US"/>
          </a:p>
        </p:txBody>
      </p:sp>
      <p:grpSp>
        <p:nvGrpSpPr>
          <p:cNvPr id="92" name="Group 91"/>
          <p:cNvGrpSpPr/>
          <p:nvPr/>
        </p:nvGrpSpPr>
        <p:grpSpPr>
          <a:xfrm>
            <a:off x="3364613" y="3208632"/>
            <a:ext cx="3985387" cy="1590760"/>
            <a:chOff x="1840612" y="3208632"/>
            <a:chExt cx="3985387" cy="159076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/>
            <a:srcRect l="56800" t="29259" r="10832" b="13746"/>
            <a:stretch/>
          </p:blipFill>
          <p:spPr>
            <a:xfrm rot="20123863">
              <a:off x="1840612" y="3795222"/>
              <a:ext cx="3985387" cy="100417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20277200">
              <a:off x="2983956" y="3208632"/>
              <a:ext cx="15747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2"/>
                  </a:solidFill>
                  <a:latin typeface="+mj-lt"/>
                </a:rPr>
                <a:t>speech</a:t>
              </a:r>
              <a:endParaRPr lang="en-US" sz="2400" b="1" dirty="0">
                <a:solidFill>
                  <a:schemeClr val="accent2"/>
                </a:solidFill>
                <a:latin typeface="+mj-lt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9718" y="4426241"/>
            <a:ext cx="2923551" cy="2052801"/>
          </a:xfrm>
          <a:prstGeom prst="rect">
            <a:avLst/>
          </a:prstGeom>
        </p:spPr>
      </p:pic>
      <p:grpSp>
        <p:nvGrpSpPr>
          <p:cNvPr id="94" name="Group 93"/>
          <p:cNvGrpSpPr/>
          <p:nvPr/>
        </p:nvGrpSpPr>
        <p:grpSpPr>
          <a:xfrm>
            <a:off x="7378128" y="1616971"/>
            <a:ext cx="4362768" cy="1984508"/>
            <a:chOff x="5854127" y="1616971"/>
            <a:chExt cx="4362768" cy="1984508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44404" y="2148886"/>
              <a:ext cx="1361806" cy="1452593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5854127" y="1616971"/>
              <a:ext cx="43627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>
                  <a:latin typeface="+mj-lt"/>
                </a:rPr>
                <a:t>Real-time matching </a:t>
              </a:r>
              <a:r>
                <a:rPr lang="en-US" sz="2800" dirty="0">
                  <a:latin typeface="+mj-lt"/>
                </a:rPr>
                <a:t>engine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2595272" y="1613768"/>
            <a:ext cx="4873133" cy="3085381"/>
            <a:chOff x="1071271" y="1613767"/>
            <a:chExt cx="4873133" cy="308538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51449"/>
            <a:stretch/>
          </p:blipFill>
          <p:spPr>
            <a:xfrm rot="21326056">
              <a:off x="2077524" y="2186532"/>
              <a:ext cx="2743200" cy="825754"/>
            </a:xfrm>
            <a:prstGeom prst="rect">
              <a:avLst/>
            </a:prstGeom>
          </p:spPr>
        </p:pic>
        <p:cxnSp>
          <p:nvCxnSpPr>
            <p:cNvPr id="24" name="Straight Arrow Connector 23"/>
            <p:cNvCxnSpPr/>
            <p:nvPr/>
          </p:nvCxnSpPr>
          <p:spPr>
            <a:xfrm flipV="1">
              <a:off x="1071271" y="2875182"/>
              <a:ext cx="1114968" cy="1823966"/>
            </a:xfrm>
            <a:prstGeom prst="straightConnector1">
              <a:avLst/>
            </a:prstGeom>
            <a:ln w="889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 rot="21328057">
              <a:off x="2150300" y="1613767"/>
              <a:ext cx="27169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accelerometer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+mj-lt"/>
              </a:endParaRPr>
            </a:p>
          </p:txBody>
        </p:sp>
        <p:cxnSp>
          <p:nvCxnSpPr>
            <p:cNvPr id="45" name="Straight Arrow Connector 44"/>
            <p:cNvCxnSpPr>
              <a:endCxn id="28" idx="1"/>
            </p:cNvCxnSpPr>
            <p:nvPr/>
          </p:nvCxnSpPr>
          <p:spPr>
            <a:xfrm>
              <a:off x="4823349" y="2400182"/>
              <a:ext cx="1121055" cy="475001"/>
            </a:xfrm>
            <a:prstGeom prst="straightConnector1">
              <a:avLst/>
            </a:prstGeom>
            <a:ln w="889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6957271" y="3702473"/>
            <a:ext cx="1605884" cy="2922536"/>
            <a:chOff x="5433271" y="3702473"/>
            <a:chExt cx="1605884" cy="2922536"/>
          </a:xfrm>
        </p:grpSpPr>
        <p:cxnSp>
          <p:nvCxnSpPr>
            <p:cNvPr id="52" name="Straight Arrow Connector 51"/>
            <p:cNvCxnSpPr/>
            <p:nvPr/>
          </p:nvCxnSpPr>
          <p:spPr>
            <a:xfrm flipH="1">
              <a:off x="6345717" y="3702473"/>
              <a:ext cx="2" cy="1054074"/>
            </a:xfrm>
            <a:prstGeom prst="straightConnector1">
              <a:avLst/>
            </a:prstGeom>
            <a:ln w="889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5433271" y="6101789"/>
              <a:ext cx="160588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+mj-lt"/>
                </a:rPr>
                <a:t>Mismatch</a:t>
              </a:r>
            </a:p>
          </p:txBody>
        </p:sp>
        <p:sp>
          <p:nvSpPr>
            <p:cNvPr id="56" name="&quot;No&quot; Symbol 55"/>
            <p:cNvSpPr/>
            <p:nvPr/>
          </p:nvSpPr>
          <p:spPr>
            <a:xfrm>
              <a:off x="5652418" y="4921999"/>
              <a:ext cx="1097280" cy="1097280"/>
            </a:xfrm>
            <a:prstGeom prst="noSmoking">
              <a:avLst>
                <a:gd name="adj" fmla="val 1888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8563155" y="2530263"/>
            <a:ext cx="1604301" cy="1750010"/>
            <a:chOff x="7039155" y="2530262"/>
            <a:chExt cx="1604301" cy="1750010"/>
          </a:xfrm>
        </p:grpSpPr>
        <p:sp>
          <p:nvSpPr>
            <p:cNvPr id="51" name="TextBox 50"/>
            <p:cNvSpPr txBox="1"/>
            <p:nvPr/>
          </p:nvSpPr>
          <p:spPr>
            <a:xfrm>
              <a:off x="7302336" y="2530262"/>
              <a:ext cx="1341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B050"/>
                  </a:solidFill>
                  <a:latin typeface="+mj-lt"/>
                </a:rPr>
                <a:t>Match</a:t>
              </a:r>
            </a:p>
          </p:txBody>
        </p:sp>
        <p:cxnSp>
          <p:nvCxnSpPr>
            <p:cNvPr id="86" name="Straight Arrow Connector 85"/>
            <p:cNvCxnSpPr/>
            <p:nvPr/>
          </p:nvCxnSpPr>
          <p:spPr>
            <a:xfrm>
              <a:off x="7039155" y="3065037"/>
              <a:ext cx="709242" cy="1215235"/>
            </a:xfrm>
            <a:prstGeom prst="straightConnector1">
              <a:avLst/>
            </a:prstGeom>
            <a:ln w="889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/>
          <a:srcRect l="56800" t="29259" r="10832" b="13746"/>
          <a:stretch/>
        </p:blipFill>
        <p:spPr>
          <a:xfrm rot="3652461">
            <a:off x="8768366" y="3250218"/>
            <a:ext cx="923840" cy="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VAuth</a:t>
            </a:r>
            <a:r>
              <a:rPr lang="en-US" dirty="0" smtClean="0"/>
              <a:t> </a:t>
            </a:r>
            <a:r>
              <a:rPr lang="en-US" dirty="0" err="1" smtClean="0"/>
              <a:t>Deployability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BAB6-B2D6-4F67-93FE-C0826FF65A29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819" y="3123407"/>
            <a:ext cx="7638562" cy="2350851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45127" y="1828801"/>
            <a:ext cx="10515600" cy="1696376"/>
          </a:xfrm>
        </p:spPr>
        <p:txBody>
          <a:bodyPr>
            <a:normAutofit/>
          </a:bodyPr>
          <a:lstStyle/>
          <a:p>
            <a:r>
              <a:rPr lang="en-US" sz="3200" dirty="0" err="1">
                <a:latin typeface="+mj-lt"/>
              </a:rPr>
              <a:t>VAuth</a:t>
            </a:r>
            <a:r>
              <a:rPr lang="en-US" sz="3200" dirty="0">
                <a:latin typeface="+mj-lt"/>
              </a:rPr>
              <a:t> requires wearing a security-assisting device</a:t>
            </a:r>
          </a:p>
          <a:p>
            <a:pPr lvl="1"/>
            <a:r>
              <a:rPr lang="en-US" sz="2800" dirty="0" smtClean="0">
                <a:latin typeface="+mj-lt"/>
              </a:rPr>
              <a:t>Embed </a:t>
            </a:r>
            <a:r>
              <a:rPr lang="en-US" sz="2800" dirty="0" err="1">
                <a:latin typeface="+mj-lt"/>
              </a:rPr>
              <a:t>VAuth</a:t>
            </a:r>
            <a:r>
              <a:rPr lang="en-US" sz="2800" dirty="0">
                <a:latin typeface="+mj-lt"/>
              </a:rPr>
              <a:t> in existing wearable products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36447" y="5712659"/>
            <a:ext cx="1593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(a) Earbuds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96337" y="5712659"/>
            <a:ext cx="1911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(b) Eyeglasses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74198" y="5712659"/>
            <a:ext cx="1693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(c) Necklace</a:t>
            </a:r>
          </a:p>
        </p:txBody>
      </p:sp>
    </p:spTree>
    <p:extLst>
      <p:ext uri="{BB962C8B-B14F-4D97-AF65-F5344CB8AC3E}">
        <p14:creationId xmlns:p14="http://schemas.microsoft.com/office/powerpoint/2010/main" val="191181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BAB6-B2D6-4F67-93FE-C0826FF65A29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244" y="1988425"/>
            <a:ext cx="8790473" cy="402327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0230" y="2664629"/>
            <a:ext cx="2423160" cy="738570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 marL="0" lvl="1"/>
            <a:r>
              <a:rPr lang="en-US" sz="2000" b="1" dirty="0">
                <a:solidFill>
                  <a:srgbClr val="FF0000"/>
                </a:solidFill>
                <a:latin typeface="+mj-lt"/>
              </a:rPr>
              <a:t>Smaller than a coin</a:t>
            </a:r>
          </a:p>
          <a:p>
            <a:pPr marL="0" lvl="1"/>
            <a:r>
              <a:rPr lang="en-US" sz="2000" b="1" dirty="0">
                <a:solidFill>
                  <a:srgbClr val="FF0000"/>
                </a:solidFill>
                <a:latin typeface="+mj-lt"/>
              </a:rPr>
              <a:t>Sensitive (11k Hz)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97930" y="4928872"/>
            <a:ext cx="3603308" cy="69939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en-US" sz="2000" b="1" dirty="0">
                <a:solidFill>
                  <a:srgbClr val="FF0000"/>
                </a:solidFill>
                <a:latin typeface="+mj-lt"/>
              </a:rPr>
              <a:t>Analog-to-digital conversion</a:t>
            </a:r>
          </a:p>
          <a:p>
            <a:pPr marL="0" lvl="1"/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Secure Bluetooth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transmission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37067" y="6169958"/>
            <a:ext cx="1629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(a) Wireless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06463" y="6169958"/>
            <a:ext cx="1889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(b) Eyeglasses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VAuth</a:t>
            </a:r>
            <a:r>
              <a:rPr lang="en-US" dirty="0" smtClean="0"/>
              <a:t> Prototype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89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12644</TotalTime>
  <Words>739</Words>
  <Application>Microsoft Macintosh PowerPoint</Application>
  <PresentationFormat>Widescreen</PresentationFormat>
  <Paragraphs>223</Paragraphs>
  <Slides>25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Calibri</vt:lpstr>
      <vt:lpstr>Calibri Light</vt:lpstr>
      <vt:lpstr>Cambria Math</vt:lpstr>
      <vt:lpstr>Mangal</vt:lpstr>
      <vt:lpstr>Wingdings 2</vt:lpstr>
      <vt:lpstr>Arial</vt:lpstr>
      <vt:lpstr>HDOfficeLightV0</vt:lpstr>
      <vt:lpstr>Continuous Authentication for Voice Assistants</vt:lpstr>
      <vt:lpstr>Voice – An Emerging Interaction Surface</vt:lpstr>
      <vt:lpstr>Voice-enabled Devices Listen to Everything</vt:lpstr>
      <vt:lpstr>Voice Is an Open Channel</vt:lpstr>
      <vt:lpstr>Why Not Voice Biometrics?</vt:lpstr>
      <vt:lpstr>How to solve the problem?</vt:lpstr>
      <vt:lpstr>VAuth – Continuous Voice Authentication</vt:lpstr>
      <vt:lpstr>VAuth Deployability</vt:lpstr>
      <vt:lpstr>VAuth Prototype</vt:lpstr>
      <vt:lpstr>Matching Algorithm</vt:lpstr>
      <vt:lpstr>Matching Algorithm</vt:lpstr>
      <vt:lpstr>Segment Identification</vt:lpstr>
      <vt:lpstr>Per-segment Analysis</vt:lpstr>
      <vt:lpstr>Per-segment Analysis</vt:lpstr>
      <vt:lpstr>Matching Decision</vt:lpstr>
      <vt:lpstr>Evaluation</vt:lpstr>
      <vt:lpstr>User Study</vt:lpstr>
      <vt:lpstr>User Study</vt:lpstr>
      <vt:lpstr>Acoustic Injection Attack</vt:lpstr>
      <vt:lpstr>Delay &amp; Energy</vt:lpstr>
      <vt:lpstr>Conclusion</vt:lpstr>
      <vt:lpstr>Conclusion</vt:lpstr>
      <vt:lpstr>Backup slides</vt:lpstr>
      <vt:lpstr>Usability Survey</vt:lpstr>
      <vt:lpstr>Phoneme-level Analysis</vt:lpstr>
    </vt:vector>
  </TitlesOfParts>
  <Company>Hewlett-Packard Company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BLE-Guardian: Protecting the Privacy of BLE Users</dc:title>
  <dc:creator>kmfawaz</dc:creator>
  <cp:lastModifiedBy>Kassem Fawaz</cp:lastModifiedBy>
  <cp:revision>496</cp:revision>
  <dcterms:created xsi:type="dcterms:W3CDTF">2016-07-29T21:19:40Z</dcterms:created>
  <dcterms:modified xsi:type="dcterms:W3CDTF">2017-10-19T20:14:11Z</dcterms:modified>
</cp:coreProperties>
</file>