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x" ContentType="application/vnd.openxmlformats-officedocument.spreadsheetml.sheet"/>
  <Default Extension="jpeg" ContentType="image/jpeg"/>
  <Default Extension="xml" ContentType="application/xml"/>
  <Default Extension="vml" ContentType="application/vnd.openxmlformats-officedocument.vmlDrawing"/>
  <Default Extension="png" ContentType="image/png"/>
  <Default Extension="wdp" ContentType="image/vnd.ms-photo"/>
  <Default Extension="bin" ContentType="application/vnd.openxmlformats-officedocument.oleObject"/>
  <Default Extension="vsdx" ContentType="application/vnd.ms-visio.drawi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9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tags/tag5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9.xml" ContentType="application/vnd.openxmlformats-officedocument.presentationml.notesSlide+xml"/>
  <Override PartName="/ppt/tags/tag6.xml" ContentType="application/vnd.openxmlformats-officedocument.presentationml.tags+xml"/>
  <Override PartName="/ppt/notesSlides/notesSlide30.xml" ContentType="application/vnd.openxmlformats-officedocument.presentationml.notesSlide+xml"/>
  <Override PartName="/ppt/tags/tag7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8.xml" ContentType="application/vnd.openxmlformats-officedocument.presentationml.tags+xml"/>
  <Override PartName="/ppt/notesSlides/notesSlide34.xml" ContentType="application/vnd.openxmlformats-officedocument.presentationml.notesSlide+xml"/>
  <Override PartName="/ppt/tags/tag9.xml" ContentType="application/vnd.openxmlformats-officedocument.presentationml.tags+xml"/>
  <Override PartName="/ppt/notesSlides/notesSlide35.xml" ContentType="application/vnd.openxmlformats-officedocument.presentationml.notesSlide+xml"/>
  <Override PartName="/ppt/tags/tag10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1.xml" ContentType="application/vnd.openxmlformats-officedocument.presentationml.tags+xml"/>
  <Override PartName="/ppt/notesSlides/notesSlide39.xml" ContentType="application/vnd.openxmlformats-officedocument.presentationml.notesSlide+xml"/>
  <Override PartName="/ppt/tags/tag12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13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1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97" r:id="rId3"/>
    <p:sldId id="390" r:id="rId4"/>
    <p:sldId id="389" r:id="rId5"/>
    <p:sldId id="298" r:id="rId6"/>
    <p:sldId id="299" r:id="rId7"/>
    <p:sldId id="310" r:id="rId8"/>
    <p:sldId id="391" r:id="rId9"/>
    <p:sldId id="392" r:id="rId10"/>
    <p:sldId id="393" r:id="rId11"/>
    <p:sldId id="394" r:id="rId12"/>
    <p:sldId id="268" r:id="rId13"/>
    <p:sldId id="269" r:id="rId14"/>
    <p:sldId id="270" r:id="rId15"/>
    <p:sldId id="273" r:id="rId16"/>
    <p:sldId id="277" r:id="rId17"/>
    <p:sldId id="280" r:id="rId18"/>
    <p:sldId id="281" r:id="rId19"/>
    <p:sldId id="403" r:id="rId20"/>
    <p:sldId id="395" r:id="rId21"/>
    <p:sldId id="312" r:id="rId22"/>
    <p:sldId id="313" r:id="rId23"/>
    <p:sldId id="409" r:id="rId24"/>
    <p:sldId id="410" r:id="rId25"/>
    <p:sldId id="411" r:id="rId26"/>
    <p:sldId id="412" r:id="rId27"/>
    <p:sldId id="413" r:id="rId28"/>
    <p:sldId id="414" r:id="rId29"/>
    <p:sldId id="416" r:id="rId30"/>
    <p:sldId id="417" r:id="rId31"/>
    <p:sldId id="418" r:id="rId32"/>
    <p:sldId id="419" r:id="rId33"/>
    <p:sldId id="396" r:id="rId34"/>
    <p:sldId id="339" r:id="rId35"/>
    <p:sldId id="341" r:id="rId36"/>
    <p:sldId id="342" r:id="rId37"/>
    <p:sldId id="343" r:id="rId38"/>
    <p:sldId id="344" r:id="rId39"/>
    <p:sldId id="346" r:id="rId40"/>
    <p:sldId id="348" r:id="rId41"/>
    <p:sldId id="349" r:id="rId42"/>
    <p:sldId id="354" r:id="rId43"/>
    <p:sldId id="356" r:id="rId44"/>
    <p:sldId id="358" r:id="rId45"/>
    <p:sldId id="420" r:id="rId46"/>
    <p:sldId id="397" r:id="rId47"/>
    <p:sldId id="363" r:id="rId48"/>
    <p:sldId id="364" r:id="rId49"/>
    <p:sldId id="366" r:id="rId50"/>
    <p:sldId id="368" r:id="rId51"/>
    <p:sldId id="369" r:id="rId52"/>
    <p:sldId id="370" r:id="rId53"/>
    <p:sldId id="371" r:id="rId54"/>
    <p:sldId id="401" r:id="rId55"/>
    <p:sldId id="375" r:id="rId56"/>
    <p:sldId id="405" r:id="rId57"/>
    <p:sldId id="406" r:id="rId58"/>
    <p:sldId id="377" r:id="rId59"/>
    <p:sldId id="378" r:id="rId60"/>
    <p:sldId id="380" r:id="rId61"/>
    <p:sldId id="400" r:id="rId62"/>
    <p:sldId id="404" r:id="rId63"/>
    <p:sldId id="421" r:id="rId64"/>
    <p:sldId id="261" r:id="rId65"/>
    <p:sldId id="386" r:id="rId66"/>
    <p:sldId id="362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06"/>
    <p:restoredTop sz="88571"/>
  </p:normalViewPr>
  <p:slideViewPr>
    <p:cSldViewPr snapToGrid="0" showGuides="1">
      <p:cViewPr varScale="1">
        <p:scale>
          <a:sx n="80" d="100"/>
          <a:sy n="80" d="100"/>
        </p:scale>
        <p:origin x="1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11.xlsx"/></Relationships>
</file>

<file path=ppt/charts/_rels/chart11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12.xlsx"/></Relationships>
</file>

<file path=ppt/charts/_rels/chart12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13.xlsx"/></Relationships>
</file>

<file path=ppt/charts/_rels/chart13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lang="ja-JP" sz="1400"/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Microsoft-2011 (N=1500)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Concerned about location access</c:v>
                </c:pt>
                <c:pt idx="1">
                  <c:v>Need more control on who accesses location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0.87</c:v>
                </c:pt>
                <c:pt idx="1">
                  <c:v>0.49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93-45E6-B359-23CE3866A1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35076832"/>
        <c:axId val="-1669358560"/>
      </c:barChart>
      <c:catAx>
        <c:axId val="-16350768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1669358560"/>
        <c:crosses val="autoZero"/>
        <c:auto val="1"/>
        <c:lblAlgn val="ctr"/>
        <c:lblOffset val="100"/>
        <c:noMultiLvlLbl val="0"/>
      </c:catAx>
      <c:valAx>
        <c:axId val="-166935856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ja-JP" sz="1200"/>
            </a:pPr>
            <a:endParaRPr lang="en-US"/>
          </a:p>
        </c:txPr>
        <c:crossAx val="-1635076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NCSU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service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0.0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0.07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</c:v>
                </c:pt>
                <c:pt idx="29">
                  <c:v>0.29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</c:v>
                </c:pt>
                <c:pt idx="56">
                  <c:v>0.56</c:v>
                </c:pt>
                <c:pt idx="57">
                  <c:v>0.57</c:v>
                </c:pt>
                <c:pt idx="58">
                  <c:v>0.58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1.0</c:v>
                </c:pt>
              </c:numCache>
            </c:numRef>
          </c:xVal>
          <c:yVal>
            <c:numRef>
              <c:f>Sheet1!$B$2:$B$102</c:f>
              <c:numCache>
                <c:formatCode>General</c:formatCode>
                <c:ptCount val="101"/>
                <c:pt idx="0">
                  <c:v>0.222222222222222</c:v>
                </c:pt>
                <c:pt idx="1">
                  <c:v>0.229722222222222</c:v>
                </c:pt>
                <c:pt idx="2">
                  <c:v>0.237222222222222</c:v>
                </c:pt>
                <c:pt idx="3">
                  <c:v>0.244722222222222</c:v>
                </c:pt>
                <c:pt idx="4">
                  <c:v>0.277777777777778</c:v>
                </c:pt>
                <c:pt idx="5">
                  <c:v>0.329166666666667</c:v>
                </c:pt>
                <c:pt idx="6">
                  <c:v>0.377777777777778</c:v>
                </c:pt>
                <c:pt idx="7">
                  <c:v>0.491666666666667</c:v>
                </c:pt>
                <c:pt idx="8">
                  <c:v>0.541111111111111</c:v>
                </c:pt>
                <c:pt idx="9">
                  <c:v>0.58</c:v>
                </c:pt>
                <c:pt idx="10">
                  <c:v>0.666666666666667</c:v>
                </c:pt>
                <c:pt idx="11">
                  <c:v>0.691666666666667</c:v>
                </c:pt>
                <c:pt idx="12">
                  <c:v>0.712222222222222</c:v>
                </c:pt>
                <c:pt idx="13">
                  <c:v>0.737777777777778</c:v>
                </c:pt>
                <c:pt idx="14">
                  <c:v>0.768888888888889</c:v>
                </c:pt>
                <c:pt idx="15">
                  <c:v>0.786111111111111</c:v>
                </c:pt>
                <c:pt idx="16">
                  <c:v>0.797777777777778</c:v>
                </c:pt>
                <c:pt idx="17">
                  <c:v>0.813888888888889</c:v>
                </c:pt>
                <c:pt idx="18">
                  <c:v>0.838888888888889</c:v>
                </c:pt>
                <c:pt idx="19">
                  <c:v>0.863888888888889</c:v>
                </c:pt>
                <c:pt idx="20">
                  <c:v>0.888888888888889</c:v>
                </c:pt>
                <c:pt idx="21">
                  <c:v>0.893055555555556</c:v>
                </c:pt>
                <c:pt idx="22">
                  <c:v>0.897222222222222</c:v>
                </c:pt>
                <c:pt idx="23">
                  <c:v>0.901388888888889</c:v>
                </c:pt>
                <c:pt idx="24">
                  <c:v>0.905555555555556</c:v>
                </c:pt>
                <c:pt idx="25">
                  <c:v>0.909722222222222</c:v>
                </c:pt>
                <c:pt idx="26">
                  <c:v>0.913888888888889</c:v>
                </c:pt>
                <c:pt idx="27">
                  <c:v>0.918055555555556</c:v>
                </c:pt>
                <c:pt idx="28">
                  <c:v>0.922222222222222</c:v>
                </c:pt>
                <c:pt idx="29">
                  <c:v>0.926388888888889</c:v>
                </c:pt>
                <c:pt idx="30">
                  <c:v>0.930555555555556</c:v>
                </c:pt>
                <c:pt idx="31">
                  <c:v>0.934722222222222</c:v>
                </c:pt>
                <c:pt idx="32">
                  <c:v>0.938888888888889</c:v>
                </c:pt>
                <c:pt idx="33">
                  <c:v>0.943055555555556</c:v>
                </c:pt>
                <c:pt idx="34">
                  <c:v>0.945</c:v>
                </c:pt>
                <c:pt idx="35">
                  <c:v>0.945833333333333</c:v>
                </c:pt>
                <c:pt idx="36">
                  <c:v>0.946666666666667</c:v>
                </c:pt>
                <c:pt idx="37">
                  <c:v>0.9475</c:v>
                </c:pt>
                <c:pt idx="38">
                  <c:v>0.948333333333333</c:v>
                </c:pt>
                <c:pt idx="39">
                  <c:v>0.949166666666667</c:v>
                </c:pt>
                <c:pt idx="40">
                  <c:v>0.95</c:v>
                </c:pt>
                <c:pt idx="41">
                  <c:v>0.950833333333333</c:v>
                </c:pt>
                <c:pt idx="42">
                  <c:v>0.951666666666667</c:v>
                </c:pt>
                <c:pt idx="43">
                  <c:v>0.9525</c:v>
                </c:pt>
                <c:pt idx="44">
                  <c:v>0.953333333333333</c:v>
                </c:pt>
                <c:pt idx="45">
                  <c:v>0.954166666666667</c:v>
                </c:pt>
                <c:pt idx="46">
                  <c:v>0.955</c:v>
                </c:pt>
                <c:pt idx="47">
                  <c:v>0.955833333333333</c:v>
                </c:pt>
                <c:pt idx="48">
                  <c:v>0.956666666666667</c:v>
                </c:pt>
                <c:pt idx="49">
                  <c:v>0.9575</c:v>
                </c:pt>
                <c:pt idx="50">
                  <c:v>0.958333333333333</c:v>
                </c:pt>
                <c:pt idx="51">
                  <c:v>0.959166666666667</c:v>
                </c:pt>
                <c:pt idx="52">
                  <c:v>0.96</c:v>
                </c:pt>
                <c:pt idx="53">
                  <c:v>0.960833333333333</c:v>
                </c:pt>
                <c:pt idx="54">
                  <c:v>0.961666666666667</c:v>
                </c:pt>
                <c:pt idx="55">
                  <c:v>0.9625</c:v>
                </c:pt>
                <c:pt idx="56">
                  <c:v>0.963333333333333</c:v>
                </c:pt>
                <c:pt idx="57">
                  <c:v>0.964166666666667</c:v>
                </c:pt>
                <c:pt idx="58">
                  <c:v>0.965</c:v>
                </c:pt>
                <c:pt idx="59">
                  <c:v>0.965833333333333</c:v>
                </c:pt>
                <c:pt idx="60">
                  <c:v>0.966666666666667</c:v>
                </c:pt>
                <c:pt idx="61">
                  <c:v>0.9675</c:v>
                </c:pt>
                <c:pt idx="62">
                  <c:v>0.968333333333333</c:v>
                </c:pt>
                <c:pt idx="63">
                  <c:v>0.969166666666667</c:v>
                </c:pt>
                <c:pt idx="64">
                  <c:v>0.97</c:v>
                </c:pt>
                <c:pt idx="65">
                  <c:v>0.970833333333333</c:v>
                </c:pt>
                <c:pt idx="66">
                  <c:v>0.971666666666667</c:v>
                </c:pt>
                <c:pt idx="67">
                  <c:v>0.9725</c:v>
                </c:pt>
                <c:pt idx="68">
                  <c:v>0.973333333333333</c:v>
                </c:pt>
                <c:pt idx="69">
                  <c:v>0.974166666666667</c:v>
                </c:pt>
                <c:pt idx="70">
                  <c:v>0.975</c:v>
                </c:pt>
                <c:pt idx="71">
                  <c:v>0.975833333333333</c:v>
                </c:pt>
                <c:pt idx="72">
                  <c:v>0.976666666666667</c:v>
                </c:pt>
                <c:pt idx="73">
                  <c:v>0.9775</c:v>
                </c:pt>
                <c:pt idx="74">
                  <c:v>0.978333333333333</c:v>
                </c:pt>
                <c:pt idx="75">
                  <c:v>0.979166666666667</c:v>
                </c:pt>
                <c:pt idx="76">
                  <c:v>0.98</c:v>
                </c:pt>
                <c:pt idx="77">
                  <c:v>0.980833333333333</c:v>
                </c:pt>
                <c:pt idx="78">
                  <c:v>0.981666666666667</c:v>
                </c:pt>
                <c:pt idx="79">
                  <c:v>0.9825</c:v>
                </c:pt>
                <c:pt idx="80">
                  <c:v>0.983333333333333</c:v>
                </c:pt>
                <c:pt idx="81">
                  <c:v>0.984166666666667</c:v>
                </c:pt>
                <c:pt idx="82">
                  <c:v>0.985</c:v>
                </c:pt>
                <c:pt idx="83">
                  <c:v>0.985833333333333</c:v>
                </c:pt>
                <c:pt idx="84">
                  <c:v>0.986666666666667</c:v>
                </c:pt>
                <c:pt idx="85">
                  <c:v>0.9875</c:v>
                </c:pt>
                <c:pt idx="86">
                  <c:v>0.988333333333333</c:v>
                </c:pt>
                <c:pt idx="87">
                  <c:v>0.989166666666667</c:v>
                </c:pt>
                <c:pt idx="88">
                  <c:v>0.99</c:v>
                </c:pt>
                <c:pt idx="89">
                  <c:v>0.990833333333333</c:v>
                </c:pt>
                <c:pt idx="90">
                  <c:v>0.991666666666667</c:v>
                </c:pt>
                <c:pt idx="91">
                  <c:v>0.9925</c:v>
                </c:pt>
                <c:pt idx="92">
                  <c:v>0.993333333333333</c:v>
                </c:pt>
                <c:pt idx="93">
                  <c:v>0.994166666666667</c:v>
                </c:pt>
                <c:pt idx="94">
                  <c:v>0.995</c:v>
                </c:pt>
                <c:pt idx="95">
                  <c:v>0.995833333333333</c:v>
                </c:pt>
                <c:pt idx="96">
                  <c:v>0.996666666666667</c:v>
                </c:pt>
                <c:pt idx="97">
                  <c:v>0.9975</c:v>
                </c:pt>
                <c:pt idx="98">
                  <c:v>0.998333333333333</c:v>
                </c:pt>
                <c:pt idx="99">
                  <c:v>0.999166666666667</c:v>
                </c:pt>
                <c:pt idx="100">
                  <c:v>1.0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BE5D-4A43-BCBD-03EAE6806E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low service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0.0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0.07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</c:v>
                </c:pt>
                <c:pt idx="29">
                  <c:v>0.29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</c:v>
                </c:pt>
                <c:pt idx="56">
                  <c:v>0.56</c:v>
                </c:pt>
                <c:pt idx="57">
                  <c:v>0.57</c:v>
                </c:pt>
                <c:pt idx="58">
                  <c:v>0.58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1.0</c:v>
                </c:pt>
              </c:numCache>
            </c:numRef>
          </c:xVal>
          <c:yVal>
            <c:numRef>
              <c:f>Sheet1!$C$2:$C$102</c:f>
              <c:numCache>
                <c:formatCode>General</c:formatCode>
                <c:ptCount val="101"/>
                <c:pt idx="0">
                  <c:v>0.666666666666667</c:v>
                </c:pt>
                <c:pt idx="1">
                  <c:v>0.673611111111111</c:v>
                </c:pt>
                <c:pt idx="2">
                  <c:v>0.680555555555556</c:v>
                </c:pt>
                <c:pt idx="3">
                  <c:v>0.6875</c:v>
                </c:pt>
                <c:pt idx="4">
                  <c:v>0.694444444444444</c:v>
                </c:pt>
                <c:pt idx="5">
                  <c:v>0.715277777777778</c:v>
                </c:pt>
                <c:pt idx="6">
                  <c:v>0.736111111111111</c:v>
                </c:pt>
                <c:pt idx="7">
                  <c:v>0.769444444444445</c:v>
                </c:pt>
                <c:pt idx="8">
                  <c:v>0.782222222222222</c:v>
                </c:pt>
                <c:pt idx="9">
                  <c:v>0.787407407407407</c:v>
                </c:pt>
                <c:pt idx="10">
                  <c:v>0.792592592592593</c:v>
                </c:pt>
                <c:pt idx="11">
                  <c:v>0.797777777777778</c:v>
                </c:pt>
                <c:pt idx="12">
                  <c:v>0.802962962962963</c:v>
                </c:pt>
                <c:pt idx="13">
                  <c:v>0.812222222222222</c:v>
                </c:pt>
                <c:pt idx="14">
                  <c:v>0.825555555555556</c:v>
                </c:pt>
                <c:pt idx="15">
                  <c:v>0.838888888888889</c:v>
                </c:pt>
                <c:pt idx="16">
                  <c:v>0.852222222222222</c:v>
                </c:pt>
                <c:pt idx="17">
                  <c:v>0.866666666666667</c:v>
                </c:pt>
                <c:pt idx="18">
                  <c:v>0.883333333333333</c:v>
                </c:pt>
                <c:pt idx="19">
                  <c:v>0.9</c:v>
                </c:pt>
                <c:pt idx="20">
                  <c:v>0.916666666666667</c:v>
                </c:pt>
                <c:pt idx="21">
                  <c:v>0.919907407407408</c:v>
                </c:pt>
                <c:pt idx="22">
                  <c:v>0.923148148148148</c:v>
                </c:pt>
                <c:pt idx="23">
                  <c:v>0.926388888888889</c:v>
                </c:pt>
                <c:pt idx="24">
                  <c:v>0.92962962962963</c:v>
                </c:pt>
                <c:pt idx="25">
                  <c:v>0.93287037037037</c:v>
                </c:pt>
                <c:pt idx="26">
                  <c:v>0.936111111111111</c:v>
                </c:pt>
                <c:pt idx="27">
                  <c:v>0.939351851851852</c:v>
                </c:pt>
                <c:pt idx="28">
                  <c:v>0.942592592592593</c:v>
                </c:pt>
                <c:pt idx="29">
                  <c:v>0.946944444444445</c:v>
                </c:pt>
                <c:pt idx="30">
                  <c:v>0.952777777777778</c:v>
                </c:pt>
                <c:pt idx="31">
                  <c:v>0.958611111111111</c:v>
                </c:pt>
                <c:pt idx="32">
                  <c:v>0.964444444444444</c:v>
                </c:pt>
                <c:pt idx="33">
                  <c:v>0.970277777777778</c:v>
                </c:pt>
                <c:pt idx="34">
                  <c:v>0.9725</c:v>
                </c:pt>
                <c:pt idx="35">
                  <c:v>0.972916666666667</c:v>
                </c:pt>
                <c:pt idx="36">
                  <c:v>0.973333333333333</c:v>
                </c:pt>
                <c:pt idx="37">
                  <c:v>0.97375</c:v>
                </c:pt>
                <c:pt idx="38">
                  <c:v>0.974166666666667</c:v>
                </c:pt>
                <c:pt idx="39">
                  <c:v>0.974583333333333</c:v>
                </c:pt>
                <c:pt idx="40">
                  <c:v>0.975</c:v>
                </c:pt>
                <c:pt idx="41">
                  <c:v>0.975416666666667</c:v>
                </c:pt>
                <c:pt idx="42">
                  <c:v>0.975833333333333</c:v>
                </c:pt>
                <c:pt idx="43">
                  <c:v>0.97625</c:v>
                </c:pt>
                <c:pt idx="44">
                  <c:v>0.976666666666667</c:v>
                </c:pt>
                <c:pt idx="45">
                  <c:v>0.977083333333333</c:v>
                </c:pt>
                <c:pt idx="46">
                  <c:v>0.9775</c:v>
                </c:pt>
                <c:pt idx="47">
                  <c:v>0.977916666666667</c:v>
                </c:pt>
                <c:pt idx="48">
                  <c:v>0.978333333333333</c:v>
                </c:pt>
                <c:pt idx="49">
                  <c:v>0.97875</c:v>
                </c:pt>
                <c:pt idx="50">
                  <c:v>0.979166666666667</c:v>
                </c:pt>
                <c:pt idx="51">
                  <c:v>0.979583333333333</c:v>
                </c:pt>
                <c:pt idx="52">
                  <c:v>0.98</c:v>
                </c:pt>
                <c:pt idx="53">
                  <c:v>0.980416666666667</c:v>
                </c:pt>
                <c:pt idx="54">
                  <c:v>0.980833333333333</c:v>
                </c:pt>
                <c:pt idx="55">
                  <c:v>0.98125</c:v>
                </c:pt>
                <c:pt idx="56">
                  <c:v>0.981666666666667</c:v>
                </c:pt>
                <c:pt idx="57">
                  <c:v>0.982083333333333</c:v>
                </c:pt>
                <c:pt idx="58">
                  <c:v>0.9825</c:v>
                </c:pt>
                <c:pt idx="59">
                  <c:v>0.982916666666667</c:v>
                </c:pt>
                <c:pt idx="60">
                  <c:v>0.983333333333333</c:v>
                </c:pt>
                <c:pt idx="61">
                  <c:v>0.98375</c:v>
                </c:pt>
                <c:pt idx="62">
                  <c:v>0.984166666666667</c:v>
                </c:pt>
                <c:pt idx="63">
                  <c:v>0.984583333333333</c:v>
                </c:pt>
                <c:pt idx="64">
                  <c:v>0.985</c:v>
                </c:pt>
                <c:pt idx="65">
                  <c:v>0.985416666666667</c:v>
                </c:pt>
                <c:pt idx="66">
                  <c:v>0.985833333333333</c:v>
                </c:pt>
                <c:pt idx="67">
                  <c:v>0.98625</c:v>
                </c:pt>
                <c:pt idx="68">
                  <c:v>0.986666666666667</c:v>
                </c:pt>
                <c:pt idx="69">
                  <c:v>0.987083333333333</c:v>
                </c:pt>
                <c:pt idx="70">
                  <c:v>0.9875</c:v>
                </c:pt>
                <c:pt idx="71">
                  <c:v>0.987916666666667</c:v>
                </c:pt>
                <c:pt idx="72">
                  <c:v>0.988333333333333</c:v>
                </c:pt>
                <c:pt idx="73">
                  <c:v>0.98875</c:v>
                </c:pt>
                <c:pt idx="74">
                  <c:v>0.989166666666667</c:v>
                </c:pt>
                <c:pt idx="75">
                  <c:v>0.989583333333333</c:v>
                </c:pt>
                <c:pt idx="76">
                  <c:v>0.99</c:v>
                </c:pt>
                <c:pt idx="77">
                  <c:v>0.990416666666667</c:v>
                </c:pt>
                <c:pt idx="78">
                  <c:v>0.990833333333333</c:v>
                </c:pt>
                <c:pt idx="79">
                  <c:v>0.99125</c:v>
                </c:pt>
                <c:pt idx="80">
                  <c:v>0.991666666666667</c:v>
                </c:pt>
                <c:pt idx="81">
                  <c:v>0.992083333333333</c:v>
                </c:pt>
                <c:pt idx="82">
                  <c:v>0.9925</c:v>
                </c:pt>
                <c:pt idx="83">
                  <c:v>0.992916666666667</c:v>
                </c:pt>
                <c:pt idx="84">
                  <c:v>0.993333333333333</c:v>
                </c:pt>
                <c:pt idx="85">
                  <c:v>0.99375</c:v>
                </c:pt>
                <c:pt idx="86">
                  <c:v>0.994166666666667</c:v>
                </c:pt>
                <c:pt idx="87">
                  <c:v>0.994583333333333</c:v>
                </c:pt>
                <c:pt idx="88">
                  <c:v>0.995</c:v>
                </c:pt>
                <c:pt idx="89">
                  <c:v>0.995416666666667</c:v>
                </c:pt>
                <c:pt idx="90">
                  <c:v>0.995833333333333</c:v>
                </c:pt>
                <c:pt idx="91">
                  <c:v>0.99625</c:v>
                </c:pt>
                <c:pt idx="92">
                  <c:v>0.996666666666667</c:v>
                </c:pt>
                <c:pt idx="93">
                  <c:v>0.997083333333333</c:v>
                </c:pt>
                <c:pt idx="94">
                  <c:v>0.9975</c:v>
                </c:pt>
                <c:pt idx="95">
                  <c:v>0.997916666666667</c:v>
                </c:pt>
                <c:pt idx="96">
                  <c:v>0.998333333333333</c:v>
                </c:pt>
                <c:pt idx="97">
                  <c:v>0.99875</c:v>
                </c:pt>
                <c:pt idx="98">
                  <c:v>0.999166666666667</c:v>
                </c:pt>
                <c:pt idx="99">
                  <c:v>0.999583333333333</c:v>
                </c:pt>
                <c:pt idx="100">
                  <c:v>1.0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BE5D-4A43-BCBD-03EAE6806E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medium service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0.0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0.07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</c:v>
                </c:pt>
                <c:pt idx="29">
                  <c:v>0.29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</c:v>
                </c:pt>
                <c:pt idx="56">
                  <c:v>0.56</c:v>
                </c:pt>
                <c:pt idx="57">
                  <c:v>0.57</c:v>
                </c:pt>
                <c:pt idx="58">
                  <c:v>0.58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1.0</c:v>
                </c:pt>
              </c:numCache>
            </c:numRef>
          </c:xVal>
          <c:yVal>
            <c:numRef>
              <c:f>Sheet1!$D$2:$D$102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0.506944444444444</c:v>
                </c:pt>
                <c:pt idx="2">
                  <c:v>0.513888888888889</c:v>
                </c:pt>
                <c:pt idx="3">
                  <c:v>0.520833333333333</c:v>
                </c:pt>
                <c:pt idx="4">
                  <c:v>0.527777777777778</c:v>
                </c:pt>
                <c:pt idx="5">
                  <c:v>0.587777777777778</c:v>
                </c:pt>
                <c:pt idx="6">
                  <c:v>0.606444444444445</c:v>
                </c:pt>
                <c:pt idx="7">
                  <c:v>0.713888888888889</c:v>
                </c:pt>
                <c:pt idx="8">
                  <c:v>0.781481481481481</c:v>
                </c:pt>
                <c:pt idx="9">
                  <c:v>0.793518518518519</c:v>
                </c:pt>
                <c:pt idx="10">
                  <c:v>0.805555555555556</c:v>
                </c:pt>
                <c:pt idx="11">
                  <c:v>0.816666666666667</c:v>
                </c:pt>
                <c:pt idx="12">
                  <c:v>0.827777777777778</c:v>
                </c:pt>
                <c:pt idx="13">
                  <c:v>0.841111111111111</c:v>
                </c:pt>
                <c:pt idx="14">
                  <c:v>0.856666666666667</c:v>
                </c:pt>
                <c:pt idx="15">
                  <c:v>0.877777777777778</c:v>
                </c:pt>
                <c:pt idx="16">
                  <c:v>0.901111111111111</c:v>
                </c:pt>
                <c:pt idx="17">
                  <c:v>0.917777777777778</c:v>
                </c:pt>
                <c:pt idx="18">
                  <c:v>0.921111111111111</c:v>
                </c:pt>
                <c:pt idx="19">
                  <c:v>0.924444444444444</c:v>
                </c:pt>
                <c:pt idx="20">
                  <c:v>0.927777777777778</c:v>
                </c:pt>
                <c:pt idx="21">
                  <c:v>0.931111111111111</c:v>
                </c:pt>
                <c:pt idx="22">
                  <c:v>0.934444444444444</c:v>
                </c:pt>
                <c:pt idx="23">
                  <c:v>0.937777777777778</c:v>
                </c:pt>
                <c:pt idx="24">
                  <c:v>0.941111111111111</c:v>
                </c:pt>
                <c:pt idx="25">
                  <c:v>0.944444444444444</c:v>
                </c:pt>
                <c:pt idx="26">
                  <c:v>0.947777777777778</c:v>
                </c:pt>
                <c:pt idx="27">
                  <c:v>0.951111111111111</c:v>
                </c:pt>
                <c:pt idx="28">
                  <c:v>0.954444444444444</c:v>
                </c:pt>
                <c:pt idx="29">
                  <c:v>0.957777777777778</c:v>
                </c:pt>
                <c:pt idx="30">
                  <c:v>0.961111111111111</c:v>
                </c:pt>
                <c:pt idx="31">
                  <c:v>0.964444444444444</c:v>
                </c:pt>
                <c:pt idx="32">
                  <c:v>0.967777777777778</c:v>
                </c:pt>
                <c:pt idx="33">
                  <c:v>0.971111111111111</c:v>
                </c:pt>
                <c:pt idx="34">
                  <c:v>0.9725</c:v>
                </c:pt>
                <c:pt idx="35">
                  <c:v>0.972916666666667</c:v>
                </c:pt>
                <c:pt idx="36">
                  <c:v>0.973333333333333</c:v>
                </c:pt>
                <c:pt idx="37">
                  <c:v>0.97375</c:v>
                </c:pt>
                <c:pt idx="38">
                  <c:v>0.974166666666667</c:v>
                </c:pt>
                <c:pt idx="39">
                  <c:v>0.974583333333333</c:v>
                </c:pt>
                <c:pt idx="40">
                  <c:v>0.975</c:v>
                </c:pt>
                <c:pt idx="41">
                  <c:v>0.975416666666667</c:v>
                </c:pt>
                <c:pt idx="42">
                  <c:v>0.975833333333333</c:v>
                </c:pt>
                <c:pt idx="43">
                  <c:v>0.97625</c:v>
                </c:pt>
                <c:pt idx="44">
                  <c:v>0.976666666666667</c:v>
                </c:pt>
                <c:pt idx="45">
                  <c:v>0.977083333333333</c:v>
                </c:pt>
                <c:pt idx="46">
                  <c:v>0.9775</c:v>
                </c:pt>
                <c:pt idx="47">
                  <c:v>0.977916666666667</c:v>
                </c:pt>
                <c:pt idx="48">
                  <c:v>0.978333333333333</c:v>
                </c:pt>
                <c:pt idx="49">
                  <c:v>0.97875</c:v>
                </c:pt>
                <c:pt idx="50">
                  <c:v>0.979166666666667</c:v>
                </c:pt>
                <c:pt idx="51">
                  <c:v>0.979583333333333</c:v>
                </c:pt>
                <c:pt idx="52">
                  <c:v>0.98</c:v>
                </c:pt>
                <c:pt idx="53">
                  <c:v>0.980416666666667</c:v>
                </c:pt>
                <c:pt idx="54">
                  <c:v>0.980833333333333</c:v>
                </c:pt>
                <c:pt idx="55">
                  <c:v>0.98125</c:v>
                </c:pt>
                <c:pt idx="56">
                  <c:v>0.981666666666667</c:v>
                </c:pt>
                <c:pt idx="57">
                  <c:v>0.982083333333333</c:v>
                </c:pt>
                <c:pt idx="58">
                  <c:v>0.9825</c:v>
                </c:pt>
                <c:pt idx="59">
                  <c:v>0.982916666666667</c:v>
                </c:pt>
                <c:pt idx="60">
                  <c:v>0.983333333333333</c:v>
                </c:pt>
                <c:pt idx="61">
                  <c:v>0.98375</c:v>
                </c:pt>
                <c:pt idx="62">
                  <c:v>0.984166666666667</c:v>
                </c:pt>
                <c:pt idx="63">
                  <c:v>0.984583333333333</c:v>
                </c:pt>
                <c:pt idx="64">
                  <c:v>0.985</c:v>
                </c:pt>
                <c:pt idx="65">
                  <c:v>0.985416666666667</c:v>
                </c:pt>
                <c:pt idx="66">
                  <c:v>0.985833333333333</c:v>
                </c:pt>
                <c:pt idx="67">
                  <c:v>0.98625</c:v>
                </c:pt>
                <c:pt idx="68">
                  <c:v>0.986666666666667</c:v>
                </c:pt>
                <c:pt idx="69">
                  <c:v>0.987083333333333</c:v>
                </c:pt>
                <c:pt idx="70">
                  <c:v>0.9875</c:v>
                </c:pt>
                <c:pt idx="71">
                  <c:v>0.987916666666667</c:v>
                </c:pt>
                <c:pt idx="72">
                  <c:v>0.988333333333333</c:v>
                </c:pt>
                <c:pt idx="73">
                  <c:v>0.98875</c:v>
                </c:pt>
                <c:pt idx="74">
                  <c:v>0.989166666666667</c:v>
                </c:pt>
                <c:pt idx="75">
                  <c:v>0.989583333333333</c:v>
                </c:pt>
                <c:pt idx="76">
                  <c:v>0.99</c:v>
                </c:pt>
                <c:pt idx="77">
                  <c:v>0.990416666666667</c:v>
                </c:pt>
                <c:pt idx="78">
                  <c:v>0.990833333333333</c:v>
                </c:pt>
                <c:pt idx="79">
                  <c:v>0.99125</c:v>
                </c:pt>
                <c:pt idx="80">
                  <c:v>0.991666666666667</c:v>
                </c:pt>
                <c:pt idx="81">
                  <c:v>0.992083333333333</c:v>
                </c:pt>
                <c:pt idx="82">
                  <c:v>0.9925</c:v>
                </c:pt>
                <c:pt idx="83">
                  <c:v>0.992916666666667</c:v>
                </c:pt>
                <c:pt idx="84">
                  <c:v>0.993333333333333</c:v>
                </c:pt>
                <c:pt idx="85">
                  <c:v>0.99375</c:v>
                </c:pt>
                <c:pt idx="86">
                  <c:v>0.994166666666667</c:v>
                </c:pt>
                <c:pt idx="87">
                  <c:v>0.994583333333333</c:v>
                </c:pt>
                <c:pt idx="88">
                  <c:v>0.995</c:v>
                </c:pt>
                <c:pt idx="89">
                  <c:v>0.995416666666667</c:v>
                </c:pt>
                <c:pt idx="90">
                  <c:v>0.995833333333333</c:v>
                </c:pt>
                <c:pt idx="91">
                  <c:v>0.99625</c:v>
                </c:pt>
                <c:pt idx="92">
                  <c:v>0.996666666666667</c:v>
                </c:pt>
                <c:pt idx="93">
                  <c:v>0.997083333333333</c:v>
                </c:pt>
                <c:pt idx="94">
                  <c:v>0.9975</c:v>
                </c:pt>
                <c:pt idx="95">
                  <c:v>0.997916666666667</c:v>
                </c:pt>
                <c:pt idx="96">
                  <c:v>0.998333333333333</c:v>
                </c:pt>
                <c:pt idx="97">
                  <c:v>0.99875</c:v>
                </c:pt>
                <c:pt idx="98">
                  <c:v>0.999166666666667</c:v>
                </c:pt>
                <c:pt idx="99">
                  <c:v>0.999583333333333</c:v>
                </c:pt>
                <c:pt idx="100">
                  <c:v>1.0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BE5D-4A43-BCBD-03EAE6806E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high service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0.0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0.07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</c:v>
                </c:pt>
                <c:pt idx="29">
                  <c:v>0.29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</c:v>
                </c:pt>
                <c:pt idx="56">
                  <c:v>0.56</c:v>
                </c:pt>
                <c:pt idx="57">
                  <c:v>0.57</c:v>
                </c:pt>
                <c:pt idx="58">
                  <c:v>0.58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1.0</c:v>
                </c:pt>
              </c:numCache>
            </c:numRef>
          </c:xVal>
          <c:yVal>
            <c:numRef>
              <c:f>Sheet1!$E$2:$E$102</c:f>
              <c:numCache>
                <c:formatCode>General</c:formatCode>
                <c:ptCount val="101"/>
                <c:pt idx="0">
                  <c:v>0.361111111111111</c:v>
                </c:pt>
                <c:pt idx="1">
                  <c:v>0.368611111111111</c:v>
                </c:pt>
                <c:pt idx="2">
                  <c:v>0.376111111111111</c:v>
                </c:pt>
                <c:pt idx="3">
                  <c:v>0.383611111111111</c:v>
                </c:pt>
                <c:pt idx="4">
                  <c:v>0.416666666666667</c:v>
                </c:pt>
                <c:pt idx="5">
                  <c:v>0.450347222222222</c:v>
                </c:pt>
                <c:pt idx="6">
                  <c:v>0.488888888888889</c:v>
                </c:pt>
                <c:pt idx="7">
                  <c:v>0.602777777777778</c:v>
                </c:pt>
                <c:pt idx="8">
                  <c:v>0.652222222222222</c:v>
                </c:pt>
                <c:pt idx="9">
                  <c:v>0.688888888888889</c:v>
                </c:pt>
                <c:pt idx="10">
                  <c:v>0.722222222222222</c:v>
                </c:pt>
                <c:pt idx="11">
                  <c:v>0.747222222222222</c:v>
                </c:pt>
                <c:pt idx="12">
                  <c:v>0.757777777777778</c:v>
                </c:pt>
                <c:pt idx="13">
                  <c:v>0.766527777777778</c:v>
                </c:pt>
                <c:pt idx="14">
                  <c:v>0.775277777777778</c:v>
                </c:pt>
                <c:pt idx="15">
                  <c:v>0.786111111111111</c:v>
                </c:pt>
                <c:pt idx="16">
                  <c:v>0.797777777777778</c:v>
                </c:pt>
                <c:pt idx="17">
                  <c:v>0.811111111111111</c:v>
                </c:pt>
                <c:pt idx="18">
                  <c:v>0.827777777777778</c:v>
                </c:pt>
                <c:pt idx="19">
                  <c:v>0.844444444444444</c:v>
                </c:pt>
                <c:pt idx="20">
                  <c:v>0.861111111111111</c:v>
                </c:pt>
                <c:pt idx="21">
                  <c:v>0.864351851851852</c:v>
                </c:pt>
                <c:pt idx="22">
                  <c:v>0.867592592592593</c:v>
                </c:pt>
                <c:pt idx="23">
                  <c:v>0.870833333333333</c:v>
                </c:pt>
                <c:pt idx="24">
                  <c:v>0.874074074074074</c:v>
                </c:pt>
                <c:pt idx="25">
                  <c:v>0.877314814814815</c:v>
                </c:pt>
                <c:pt idx="26">
                  <c:v>0.880555555555556</c:v>
                </c:pt>
                <c:pt idx="27">
                  <c:v>0.883796296296296</c:v>
                </c:pt>
                <c:pt idx="28">
                  <c:v>0.887037037037037</c:v>
                </c:pt>
                <c:pt idx="29">
                  <c:v>0.893888888888889</c:v>
                </c:pt>
                <c:pt idx="30">
                  <c:v>0.905555555555556</c:v>
                </c:pt>
                <c:pt idx="31">
                  <c:v>0.917222222222222</c:v>
                </c:pt>
                <c:pt idx="32">
                  <c:v>0.928888888888889</c:v>
                </c:pt>
                <c:pt idx="33">
                  <c:v>0.940555555555556</c:v>
                </c:pt>
                <c:pt idx="34">
                  <c:v>0.945</c:v>
                </c:pt>
                <c:pt idx="35">
                  <c:v>0.945833333333333</c:v>
                </c:pt>
                <c:pt idx="36">
                  <c:v>0.946666666666667</c:v>
                </c:pt>
                <c:pt idx="37">
                  <c:v>0.9475</c:v>
                </c:pt>
                <c:pt idx="38">
                  <c:v>0.948333333333333</c:v>
                </c:pt>
                <c:pt idx="39">
                  <c:v>0.949166666666667</c:v>
                </c:pt>
                <c:pt idx="40">
                  <c:v>0.95</c:v>
                </c:pt>
                <c:pt idx="41">
                  <c:v>0.950833333333333</c:v>
                </c:pt>
                <c:pt idx="42">
                  <c:v>0.951666666666667</c:v>
                </c:pt>
                <c:pt idx="43">
                  <c:v>0.9525</c:v>
                </c:pt>
                <c:pt idx="44">
                  <c:v>0.953333333333333</c:v>
                </c:pt>
                <c:pt idx="45">
                  <c:v>0.954166666666667</c:v>
                </c:pt>
                <c:pt idx="46">
                  <c:v>0.955</c:v>
                </c:pt>
                <c:pt idx="47">
                  <c:v>0.955833333333333</c:v>
                </c:pt>
                <c:pt idx="48">
                  <c:v>0.956666666666667</c:v>
                </c:pt>
                <c:pt idx="49">
                  <c:v>0.9575</c:v>
                </c:pt>
                <c:pt idx="50">
                  <c:v>0.958333333333333</c:v>
                </c:pt>
                <c:pt idx="51">
                  <c:v>0.959166666666667</c:v>
                </c:pt>
                <c:pt idx="52">
                  <c:v>0.96</c:v>
                </c:pt>
                <c:pt idx="53">
                  <c:v>0.960833333333333</c:v>
                </c:pt>
                <c:pt idx="54">
                  <c:v>0.961666666666667</c:v>
                </c:pt>
                <c:pt idx="55">
                  <c:v>0.9625</c:v>
                </c:pt>
                <c:pt idx="56">
                  <c:v>0.963333333333333</c:v>
                </c:pt>
                <c:pt idx="57">
                  <c:v>0.964166666666667</c:v>
                </c:pt>
                <c:pt idx="58">
                  <c:v>0.965</c:v>
                </c:pt>
                <c:pt idx="59">
                  <c:v>0.965833333333333</c:v>
                </c:pt>
                <c:pt idx="60">
                  <c:v>0.966666666666667</c:v>
                </c:pt>
                <c:pt idx="61">
                  <c:v>0.9675</c:v>
                </c:pt>
                <c:pt idx="62">
                  <c:v>0.968333333333333</c:v>
                </c:pt>
                <c:pt idx="63">
                  <c:v>0.969166666666667</c:v>
                </c:pt>
                <c:pt idx="64">
                  <c:v>0.97</c:v>
                </c:pt>
                <c:pt idx="65">
                  <c:v>0.970833333333333</c:v>
                </c:pt>
                <c:pt idx="66">
                  <c:v>0.971666666666667</c:v>
                </c:pt>
                <c:pt idx="67">
                  <c:v>0.9725</c:v>
                </c:pt>
                <c:pt idx="68">
                  <c:v>0.973333333333333</c:v>
                </c:pt>
                <c:pt idx="69">
                  <c:v>0.974166666666667</c:v>
                </c:pt>
                <c:pt idx="70">
                  <c:v>0.975</c:v>
                </c:pt>
                <c:pt idx="71">
                  <c:v>0.975833333333333</c:v>
                </c:pt>
                <c:pt idx="72">
                  <c:v>0.976666666666667</c:v>
                </c:pt>
                <c:pt idx="73">
                  <c:v>0.9775</c:v>
                </c:pt>
                <c:pt idx="74">
                  <c:v>0.978333333333333</c:v>
                </c:pt>
                <c:pt idx="75">
                  <c:v>0.979166666666667</c:v>
                </c:pt>
                <c:pt idx="76">
                  <c:v>0.98</c:v>
                </c:pt>
                <c:pt idx="77">
                  <c:v>0.980833333333333</c:v>
                </c:pt>
                <c:pt idx="78">
                  <c:v>0.981666666666667</c:v>
                </c:pt>
                <c:pt idx="79">
                  <c:v>0.9825</c:v>
                </c:pt>
                <c:pt idx="80">
                  <c:v>0.983333333333333</c:v>
                </c:pt>
                <c:pt idx="81">
                  <c:v>0.984166666666667</c:v>
                </c:pt>
                <c:pt idx="82">
                  <c:v>0.985</c:v>
                </c:pt>
                <c:pt idx="83">
                  <c:v>0.985833333333333</c:v>
                </c:pt>
                <c:pt idx="84">
                  <c:v>0.986666666666667</c:v>
                </c:pt>
                <c:pt idx="85">
                  <c:v>0.9875</c:v>
                </c:pt>
                <c:pt idx="86">
                  <c:v>0.988333333333333</c:v>
                </c:pt>
                <c:pt idx="87">
                  <c:v>0.989166666666667</c:v>
                </c:pt>
                <c:pt idx="88">
                  <c:v>0.99</c:v>
                </c:pt>
                <c:pt idx="89">
                  <c:v>0.990833333333333</c:v>
                </c:pt>
                <c:pt idx="90">
                  <c:v>0.991666666666667</c:v>
                </c:pt>
                <c:pt idx="91">
                  <c:v>0.9925</c:v>
                </c:pt>
                <c:pt idx="92">
                  <c:v>0.993333333333333</c:v>
                </c:pt>
                <c:pt idx="93">
                  <c:v>0.994166666666667</c:v>
                </c:pt>
                <c:pt idx="94">
                  <c:v>0.995</c:v>
                </c:pt>
                <c:pt idx="95">
                  <c:v>0.995833333333333</c:v>
                </c:pt>
                <c:pt idx="96">
                  <c:v>0.996666666666667</c:v>
                </c:pt>
                <c:pt idx="97">
                  <c:v>0.9975</c:v>
                </c:pt>
                <c:pt idx="98">
                  <c:v>0.998333333333333</c:v>
                </c:pt>
                <c:pt idx="99">
                  <c:v>0.999166666666667</c:v>
                </c:pt>
                <c:pt idx="100">
                  <c:v>1.0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BE5D-4A43-BCBD-03EAE6806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31910656"/>
        <c:axId val="-1631993200"/>
      </c:scatterChart>
      <c:valAx>
        <c:axId val="-1631910656"/>
        <c:scaling>
          <c:orientation val="minMax"/>
          <c:max val="1.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Portion of released zones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31993200"/>
        <c:crosses val="autoZero"/>
        <c:crossBetween val="midCat"/>
      </c:valAx>
      <c:valAx>
        <c:axId val="-1631993200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CDF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319106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1091794446747"/>
          <c:y val="0.539488404450211"/>
          <c:w val="0.372066100290095"/>
          <c:h val="0.218436754890439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HOPE 2010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service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0.0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0.07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</c:v>
                </c:pt>
                <c:pt idx="29">
                  <c:v>0.29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</c:v>
                </c:pt>
                <c:pt idx="56">
                  <c:v>0.56</c:v>
                </c:pt>
                <c:pt idx="57">
                  <c:v>0.57</c:v>
                </c:pt>
                <c:pt idx="58">
                  <c:v>0.58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1.0</c:v>
                </c:pt>
              </c:numCache>
            </c:numRef>
          </c:xVal>
          <c:yVal>
            <c:numRef>
              <c:f>Sheet1!$B$2:$B$102</c:f>
              <c:numCache>
                <c:formatCode>General</c:formatCode>
                <c:ptCount val="101"/>
                <c:pt idx="0">
                  <c:v>0.961379488504263</c:v>
                </c:pt>
                <c:pt idx="1">
                  <c:v>0.9621848359597</c:v>
                </c:pt>
                <c:pt idx="2">
                  <c:v>0.965771118574012</c:v>
                </c:pt>
                <c:pt idx="3">
                  <c:v>0.970204081632653</c:v>
                </c:pt>
                <c:pt idx="4">
                  <c:v>0.973190390080083</c:v>
                </c:pt>
                <c:pt idx="5">
                  <c:v>0.976362696977525</c:v>
                </c:pt>
                <c:pt idx="6">
                  <c:v>0.978760010333247</c:v>
                </c:pt>
                <c:pt idx="7">
                  <c:v>0.980793076724361</c:v>
                </c:pt>
                <c:pt idx="8">
                  <c:v>0.981839318005683</c:v>
                </c:pt>
                <c:pt idx="9">
                  <c:v>0.9831981400155</c:v>
                </c:pt>
                <c:pt idx="10">
                  <c:v>0.985145957117024</c:v>
                </c:pt>
                <c:pt idx="11">
                  <c:v>0.986321363988634</c:v>
                </c:pt>
                <c:pt idx="12">
                  <c:v>0.987889434254714</c:v>
                </c:pt>
                <c:pt idx="13">
                  <c:v>0.98906742443813</c:v>
                </c:pt>
                <c:pt idx="14">
                  <c:v>0.989935417204857</c:v>
                </c:pt>
                <c:pt idx="15">
                  <c:v>0.990725910617412</c:v>
                </c:pt>
                <c:pt idx="16">
                  <c:v>0.991485404288298</c:v>
                </c:pt>
                <c:pt idx="17">
                  <c:v>0.992020149832085</c:v>
                </c:pt>
                <c:pt idx="18">
                  <c:v>0.992105399121674</c:v>
                </c:pt>
                <c:pt idx="19">
                  <c:v>0.992818393180057</c:v>
                </c:pt>
                <c:pt idx="20">
                  <c:v>0.993670886075949</c:v>
                </c:pt>
                <c:pt idx="21">
                  <c:v>0.993980883492638</c:v>
                </c:pt>
                <c:pt idx="22">
                  <c:v>0.994290880909326</c:v>
                </c:pt>
                <c:pt idx="23">
                  <c:v>0.994600878326014</c:v>
                </c:pt>
                <c:pt idx="24">
                  <c:v>0.994910875742702</c:v>
                </c:pt>
                <c:pt idx="25">
                  <c:v>0.99522087315939</c:v>
                </c:pt>
                <c:pt idx="26">
                  <c:v>0.995257039524671</c:v>
                </c:pt>
                <c:pt idx="27">
                  <c:v>0.995293205889951</c:v>
                </c:pt>
                <c:pt idx="28">
                  <c:v>0.995329372255231</c:v>
                </c:pt>
                <c:pt idx="29">
                  <c:v>0.995501162490313</c:v>
                </c:pt>
                <c:pt idx="30">
                  <c:v>0.995853784551795</c:v>
                </c:pt>
                <c:pt idx="31">
                  <c:v>0.996206406613278</c:v>
                </c:pt>
                <c:pt idx="32">
                  <c:v>0.996559028674761</c:v>
                </c:pt>
                <c:pt idx="33">
                  <c:v>0.996911650736244</c:v>
                </c:pt>
                <c:pt idx="34">
                  <c:v>0.99708085765952</c:v>
                </c:pt>
                <c:pt idx="35">
                  <c:v>0.997158357013692</c:v>
                </c:pt>
                <c:pt idx="36">
                  <c:v>0.997235856367864</c:v>
                </c:pt>
                <c:pt idx="37">
                  <c:v>0.997313355722036</c:v>
                </c:pt>
                <c:pt idx="38">
                  <c:v>0.997390855076208</c:v>
                </c:pt>
                <c:pt idx="39">
                  <c:v>0.99746835443038</c:v>
                </c:pt>
                <c:pt idx="40">
                  <c:v>0.997545853784552</c:v>
                </c:pt>
                <c:pt idx="41">
                  <c:v>0.997623353138724</c:v>
                </c:pt>
                <c:pt idx="42">
                  <c:v>0.997700852492896</c:v>
                </c:pt>
                <c:pt idx="43">
                  <c:v>0.997778351847068</c:v>
                </c:pt>
                <c:pt idx="44">
                  <c:v>0.99785585120124</c:v>
                </c:pt>
                <c:pt idx="45">
                  <c:v>0.997933350555412</c:v>
                </c:pt>
                <c:pt idx="46">
                  <c:v>0.998010849909584</c:v>
                </c:pt>
                <c:pt idx="47">
                  <c:v>0.998088349263756</c:v>
                </c:pt>
                <c:pt idx="48">
                  <c:v>0.998165848617928</c:v>
                </c:pt>
                <c:pt idx="49">
                  <c:v>0.9982433479721</c:v>
                </c:pt>
                <c:pt idx="50">
                  <c:v>0.998320847326272</c:v>
                </c:pt>
                <c:pt idx="51">
                  <c:v>0.998354430379747</c:v>
                </c:pt>
                <c:pt idx="52">
                  <c:v>0.998388013433221</c:v>
                </c:pt>
                <c:pt idx="53">
                  <c:v>0.998421596486696</c:v>
                </c:pt>
                <c:pt idx="54">
                  <c:v>0.998455179540171</c:v>
                </c:pt>
                <c:pt idx="55">
                  <c:v>0.998488762593645</c:v>
                </c:pt>
                <c:pt idx="56">
                  <c:v>0.99852234564712</c:v>
                </c:pt>
                <c:pt idx="57">
                  <c:v>0.998555928700594</c:v>
                </c:pt>
                <c:pt idx="58">
                  <c:v>0.998589511754069</c:v>
                </c:pt>
                <c:pt idx="59">
                  <c:v>0.998623094807543</c:v>
                </c:pt>
                <c:pt idx="60">
                  <c:v>0.998656677861018</c:v>
                </c:pt>
                <c:pt idx="61">
                  <c:v>0.998690260914492</c:v>
                </c:pt>
                <c:pt idx="62">
                  <c:v>0.998723843967967</c:v>
                </c:pt>
                <c:pt idx="63">
                  <c:v>0.998757427021441</c:v>
                </c:pt>
                <c:pt idx="64">
                  <c:v>0.998791010074916</c:v>
                </c:pt>
                <c:pt idx="65">
                  <c:v>0.998824593128391</c:v>
                </c:pt>
                <c:pt idx="66">
                  <c:v>0.998858176181865</c:v>
                </c:pt>
                <c:pt idx="67">
                  <c:v>0.99889175923534</c:v>
                </c:pt>
                <c:pt idx="68">
                  <c:v>0.998925342288814</c:v>
                </c:pt>
                <c:pt idx="69">
                  <c:v>0.998958925342289</c:v>
                </c:pt>
                <c:pt idx="70">
                  <c:v>0.998992508395763</c:v>
                </c:pt>
                <c:pt idx="71">
                  <c:v>0.999026091449238</c:v>
                </c:pt>
                <c:pt idx="72">
                  <c:v>0.999059674502713</c:v>
                </c:pt>
                <c:pt idx="73">
                  <c:v>0.999093257556187</c:v>
                </c:pt>
                <c:pt idx="74">
                  <c:v>0.999126840609662</c:v>
                </c:pt>
                <c:pt idx="75">
                  <c:v>0.999160423663136</c:v>
                </c:pt>
                <c:pt idx="76">
                  <c:v>0.999194006716611</c:v>
                </c:pt>
                <c:pt idx="77">
                  <c:v>0.999227589770085</c:v>
                </c:pt>
                <c:pt idx="78">
                  <c:v>0.99926117282356</c:v>
                </c:pt>
                <c:pt idx="79">
                  <c:v>0.999294755877034</c:v>
                </c:pt>
                <c:pt idx="80">
                  <c:v>0.999328338930509</c:v>
                </c:pt>
                <c:pt idx="81">
                  <c:v>0.999361921983983</c:v>
                </c:pt>
                <c:pt idx="82">
                  <c:v>0.999395505037458</c:v>
                </c:pt>
                <c:pt idx="83">
                  <c:v>0.999429088090933</c:v>
                </c:pt>
                <c:pt idx="84">
                  <c:v>0.999462671144407</c:v>
                </c:pt>
                <c:pt idx="85">
                  <c:v>0.999496254197882</c:v>
                </c:pt>
                <c:pt idx="86">
                  <c:v>0.999529837251356</c:v>
                </c:pt>
                <c:pt idx="87">
                  <c:v>0.999563420304831</c:v>
                </c:pt>
                <c:pt idx="88">
                  <c:v>0.999597003358305</c:v>
                </c:pt>
                <c:pt idx="89">
                  <c:v>0.99963058641178</c:v>
                </c:pt>
                <c:pt idx="90">
                  <c:v>0.999664169465254</c:v>
                </c:pt>
                <c:pt idx="91">
                  <c:v>0.999697752518729</c:v>
                </c:pt>
                <c:pt idx="92">
                  <c:v>0.999731335572204</c:v>
                </c:pt>
                <c:pt idx="93">
                  <c:v>0.999764918625678</c:v>
                </c:pt>
                <c:pt idx="94">
                  <c:v>0.999798501679153</c:v>
                </c:pt>
                <c:pt idx="95">
                  <c:v>0.999832084732627</c:v>
                </c:pt>
                <c:pt idx="96">
                  <c:v>0.999865667786102</c:v>
                </c:pt>
                <c:pt idx="97">
                  <c:v>0.999899250839576</c:v>
                </c:pt>
                <c:pt idx="98">
                  <c:v>0.999932833893051</c:v>
                </c:pt>
                <c:pt idx="99">
                  <c:v>0.999966416946525</c:v>
                </c:pt>
                <c:pt idx="100">
                  <c:v>1.0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1B47-44E2-AE8E-2E7F4CDD0EF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low service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0.0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0.07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</c:v>
                </c:pt>
                <c:pt idx="29">
                  <c:v>0.29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</c:v>
                </c:pt>
                <c:pt idx="56">
                  <c:v>0.56</c:v>
                </c:pt>
                <c:pt idx="57">
                  <c:v>0.57</c:v>
                </c:pt>
                <c:pt idx="58">
                  <c:v>0.58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1.0</c:v>
                </c:pt>
              </c:numCache>
            </c:numRef>
          </c:xVal>
          <c:yVal>
            <c:numRef>
              <c:f>Sheet1!$C$2:$C$102</c:f>
              <c:numCache>
                <c:formatCode>General</c:formatCode>
                <c:ptCount val="101"/>
                <c:pt idx="0">
                  <c:v>0.0759493670886076</c:v>
                </c:pt>
                <c:pt idx="1">
                  <c:v>0.0769547920433996</c:v>
                </c:pt>
                <c:pt idx="2">
                  <c:v>0.0949367088607594</c:v>
                </c:pt>
                <c:pt idx="3">
                  <c:v>0.122186773443555</c:v>
                </c:pt>
                <c:pt idx="4">
                  <c:v>0.152157065357789</c:v>
                </c:pt>
                <c:pt idx="5">
                  <c:v>0.180573495220874</c:v>
                </c:pt>
                <c:pt idx="6">
                  <c:v>0.203048307930768</c:v>
                </c:pt>
                <c:pt idx="7">
                  <c:v>0.221648152932059</c:v>
                </c:pt>
                <c:pt idx="8">
                  <c:v>0.239731335572204</c:v>
                </c:pt>
                <c:pt idx="9">
                  <c:v>0.253868509429088</c:v>
                </c:pt>
                <c:pt idx="10">
                  <c:v>0.272022733143891</c:v>
                </c:pt>
                <c:pt idx="11">
                  <c:v>0.282288814259882</c:v>
                </c:pt>
                <c:pt idx="12">
                  <c:v>0.289976750193749</c:v>
                </c:pt>
                <c:pt idx="13">
                  <c:v>0.303338930508913</c:v>
                </c:pt>
                <c:pt idx="14">
                  <c:v>0.315587703435805</c:v>
                </c:pt>
                <c:pt idx="15">
                  <c:v>0.322397313355723</c:v>
                </c:pt>
                <c:pt idx="16">
                  <c:v>0.326530612244898</c:v>
                </c:pt>
                <c:pt idx="17">
                  <c:v>0.34131490570912</c:v>
                </c:pt>
                <c:pt idx="18">
                  <c:v>0.342159648669595</c:v>
                </c:pt>
                <c:pt idx="19">
                  <c:v>0.347563936967192</c:v>
                </c:pt>
                <c:pt idx="20">
                  <c:v>0.363213639886335</c:v>
                </c:pt>
                <c:pt idx="21">
                  <c:v>0.363800912770172</c:v>
                </c:pt>
                <c:pt idx="22">
                  <c:v>0.36731077241023</c:v>
                </c:pt>
                <c:pt idx="23">
                  <c:v>0.368811676569363</c:v>
                </c:pt>
                <c:pt idx="24">
                  <c:v>0.372451562903643</c:v>
                </c:pt>
                <c:pt idx="25">
                  <c:v>0.388400929992251</c:v>
                </c:pt>
                <c:pt idx="26">
                  <c:v>0.38872061482821</c:v>
                </c:pt>
                <c:pt idx="27">
                  <c:v>0.389475587703436</c:v>
                </c:pt>
                <c:pt idx="28">
                  <c:v>0.390308447429605</c:v>
                </c:pt>
                <c:pt idx="29">
                  <c:v>0.395609661586154</c:v>
                </c:pt>
                <c:pt idx="30">
                  <c:v>0.396538362180316</c:v>
                </c:pt>
                <c:pt idx="31">
                  <c:v>0.396858692844227</c:v>
                </c:pt>
                <c:pt idx="32">
                  <c:v>0.397142857142858</c:v>
                </c:pt>
                <c:pt idx="33">
                  <c:v>0.422014983208474</c:v>
                </c:pt>
                <c:pt idx="34">
                  <c:v>0.431723068974426</c:v>
                </c:pt>
                <c:pt idx="35">
                  <c:v>0.431800568328598</c:v>
                </c:pt>
                <c:pt idx="36">
                  <c:v>0.431929733918885</c:v>
                </c:pt>
                <c:pt idx="37">
                  <c:v>0.433298889175924</c:v>
                </c:pt>
                <c:pt idx="38">
                  <c:v>0.433975716869027</c:v>
                </c:pt>
                <c:pt idx="39">
                  <c:v>0.43694135882201</c:v>
                </c:pt>
                <c:pt idx="40">
                  <c:v>0.440196331697237</c:v>
                </c:pt>
                <c:pt idx="41">
                  <c:v>0.440257685352623</c:v>
                </c:pt>
                <c:pt idx="42">
                  <c:v>0.440319039008009</c:v>
                </c:pt>
                <c:pt idx="43">
                  <c:v>0.441663652802894</c:v>
                </c:pt>
                <c:pt idx="44">
                  <c:v>0.441989150090417</c:v>
                </c:pt>
                <c:pt idx="45">
                  <c:v>0.442262981141825</c:v>
                </c:pt>
                <c:pt idx="46">
                  <c:v>0.44232571871425</c:v>
                </c:pt>
                <c:pt idx="47">
                  <c:v>0.442388456286675</c:v>
                </c:pt>
                <c:pt idx="48">
                  <c:v>0.463539137173858</c:v>
                </c:pt>
                <c:pt idx="49">
                  <c:v>0.496817359855335</c:v>
                </c:pt>
                <c:pt idx="50">
                  <c:v>0.530095582536813</c:v>
                </c:pt>
                <c:pt idx="51">
                  <c:v>0.530183415138208</c:v>
                </c:pt>
                <c:pt idx="52">
                  <c:v>0.530271247739603</c:v>
                </c:pt>
                <c:pt idx="53">
                  <c:v>0.530356209994547</c:v>
                </c:pt>
                <c:pt idx="54">
                  <c:v>0.530395246706278</c:v>
                </c:pt>
                <c:pt idx="55">
                  <c:v>0.530434283418009</c:v>
                </c:pt>
                <c:pt idx="56">
                  <c:v>0.53047332012974</c:v>
                </c:pt>
                <c:pt idx="57">
                  <c:v>0.530808576595196</c:v>
                </c:pt>
                <c:pt idx="58">
                  <c:v>0.53129682252648</c:v>
                </c:pt>
                <c:pt idx="59">
                  <c:v>0.531794110049084</c:v>
                </c:pt>
                <c:pt idx="60">
                  <c:v>0.532291397571687</c:v>
                </c:pt>
                <c:pt idx="61">
                  <c:v>0.532375355205374</c:v>
                </c:pt>
                <c:pt idx="62">
                  <c:v>0.532606561611987</c:v>
                </c:pt>
                <c:pt idx="63">
                  <c:v>0.532844226298115</c:v>
                </c:pt>
                <c:pt idx="64">
                  <c:v>0.532916559028675</c:v>
                </c:pt>
                <c:pt idx="65">
                  <c:v>0.535882200981659</c:v>
                </c:pt>
                <c:pt idx="66">
                  <c:v>0.540005166623612</c:v>
                </c:pt>
                <c:pt idx="67">
                  <c:v>0.542770601911651</c:v>
                </c:pt>
                <c:pt idx="68">
                  <c:v>0.542820976491863</c:v>
                </c:pt>
                <c:pt idx="69">
                  <c:v>0.542871351072075</c:v>
                </c:pt>
                <c:pt idx="70">
                  <c:v>0.542911392405064</c:v>
                </c:pt>
                <c:pt idx="71">
                  <c:v>0.542948333763886</c:v>
                </c:pt>
                <c:pt idx="72">
                  <c:v>0.542985275122708</c:v>
                </c:pt>
                <c:pt idx="73">
                  <c:v>0.543167140273832</c:v>
                </c:pt>
                <c:pt idx="74">
                  <c:v>0.543735468871093</c:v>
                </c:pt>
                <c:pt idx="75">
                  <c:v>0.544303797468355</c:v>
                </c:pt>
                <c:pt idx="76">
                  <c:v>0.544407129940584</c:v>
                </c:pt>
                <c:pt idx="77">
                  <c:v>0.544510462412814</c:v>
                </c:pt>
                <c:pt idx="78">
                  <c:v>0.544613794885043</c:v>
                </c:pt>
                <c:pt idx="79">
                  <c:v>0.544717127357273</c:v>
                </c:pt>
                <c:pt idx="80">
                  <c:v>0.544820459829502</c:v>
                </c:pt>
                <c:pt idx="81">
                  <c:v>0.544859209506588</c:v>
                </c:pt>
                <c:pt idx="82">
                  <c:v>0.544897959183674</c:v>
                </c:pt>
                <c:pt idx="83">
                  <c:v>0.54493670886076</c:v>
                </c:pt>
                <c:pt idx="84">
                  <c:v>0.544985791785069</c:v>
                </c:pt>
                <c:pt idx="85">
                  <c:v>0.545040041332989</c:v>
                </c:pt>
                <c:pt idx="86">
                  <c:v>0.545090415913201</c:v>
                </c:pt>
                <c:pt idx="87">
                  <c:v>0.545131103074142</c:v>
                </c:pt>
                <c:pt idx="88">
                  <c:v>0.545171790235082</c:v>
                </c:pt>
                <c:pt idx="89">
                  <c:v>0.545220873159391</c:v>
                </c:pt>
                <c:pt idx="90">
                  <c:v>0.545337122190649</c:v>
                </c:pt>
                <c:pt idx="91">
                  <c:v>0.590803409971584</c:v>
                </c:pt>
                <c:pt idx="92">
                  <c:v>0.636269697752519</c:v>
                </c:pt>
                <c:pt idx="93">
                  <c:v>0.681735985533454</c:v>
                </c:pt>
                <c:pt idx="94">
                  <c:v>0.727202273314389</c:v>
                </c:pt>
                <c:pt idx="95">
                  <c:v>0.772668561095324</c:v>
                </c:pt>
                <c:pt idx="96">
                  <c:v>0.818134848876259</c:v>
                </c:pt>
                <c:pt idx="97">
                  <c:v>0.863601136657195</c:v>
                </c:pt>
                <c:pt idx="98">
                  <c:v>0.90906742443813</c:v>
                </c:pt>
                <c:pt idx="99">
                  <c:v>0.954533712219065</c:v>
                </c:pt>
                <c:pt idx="100">
                  <c:v>1.0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1B47-44E2-AE8E-2E7F4CDD0EF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medium service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0.0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0.07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</c:v>
                </c:pt>
                <c:pt idx="29">
                  <c:v>0.29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</c:v>
                </c:pt>
                <c:pt idx="56">
                  <c:v>0.56</c:v>
                </c:pt>
                <c:pt idx="57">
                  <c:v>0.57</c:v>
                </c:pt>
                <c:pt idx="58">
                  <c:v>0.58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1.0</c:v>
                </c:pt>
              </c:numCache>
            </c:numRef>
          </c:xVal>
          <c:yVal>
            <c:numRef>
              <c:f>Sheet1!$D$2:$D$102</c:f>
              <c:numCache>
                <c:formatCode>General</c:formatCode>
                <c:ptCount val="101"/>
                <c:pt idx="0">
                  <c:v>0.0</c:v>
                </c:pt>
                <c:pt idx="1">
                  <c:v>0.0503020487649783</c:v>
                </c:pt>
                <c:pt idx="2">
                  <c:v>0.0514208214931542</c:v>
                </c:pt>
                <c:pt idx="3">
                  <c:v>0.0566287780935157</c:v>
                </c:pt>
                <c:pt idx="4">
                  <c:v>0.0692456729527254</c:v>
                </c:pt>
                <c:pt idx="5">
                  <c:v>0.0807414104882458</c:v>
                </c:pt>
                <c:pt idx="6">
                  <c:v>0.0937871351072074</c:v>
                </c:pt>
                <c:pt idx="7">
                  <c:v>0.108659261172823</c:v>
                </c:pt>
                <c:pt idx="8">
                  <c:v>0.124916042366314</c:v>
                </c:pt>
                <c:pt idx="9">
                  <c:v>0.136690777576854</c:v>
                </c:pt>
                <c:pt idx="10">
                  <c:v>0.152944975458538</c:v>
                </c:pt>
                <c:pt idx="11">
                  <c:v>0.163659261172823</c:v>
                </c:pt>
                <c:pt idx="12">
                  <c:v>0.177228106432446</c:v>
                </c:pt>
                <c:pt idx="13">
                  <c:v>0.186800568328597</c:v>
                </c:pt>
                <c:pt idx="14">
                  <c:v>0.196122448979592</c:v>
                </c:pt>
                <c:pt idx="15">
                  <c:v>0.204740377163524</c:v>
                </c:pt>
                <c:pt idx="16">
                  <c:v>0.211715319039008</c:v>
                </c:pt>
                <c:pt idx="17">
                  <c:v>0.220507943683803</c:v>
                </c:pt>
                <c:pt idx="18">
                  <c:v>0.228780676827693</c:v>
                </c:pt>
                <c:pt idx="19">
                  <c:v>0.235099457504521</c:v>
                </c:pt>
                <c:pt idx="20">
                  <c:v>0.247106690777577</c:v>
                </c:pt>
                <c:pt idx="21">
                  <c:v>0.248310514079049</c:v>
                </c:pt>
                <c:pt idx="22">
                  <c:v>0.255135623869801</c:v>
                </c:pt>
                <c:pt idx="23">
                  <c:v>0.261061741152157</c:v>
                </c:pt>
                <c:pt idx="24">
                  <c:v>0.263438388013433</c:v>
                </c:pt>
                <c:pt idx="25">
                  <c:v>0.277202273314389</c:v>
                </c:pt>
                <c:pt idx="26">
                  <c:v>0.277638853009558</c:v>
                </c:pt>
                <c:pt idx="27">
                  <c:v>0.280470162748644</c:v>
                </c:pt>
                <c:pt idx="28">
                  <c:v>0.282451562903643</c:v>
                </c:pt>
                <c:pt idx="29">
                  <c:v>0.29193231723069</c:v>
                </c:pt>
                <c:pt idx="30">
                  <c:v>0.296964608628262</c:v>
                </c:pt>
                <c:pt idx="31">
                  <c:v>0.29850426246448</c:v>
                </c:pt>
                <c:pt idx="32">
                  <c:v>0.298957633686386</c:v>
                </c:pt>
                <c:pt idx="33">
                  <c:v>0.308749677086024</c:v>
                </c:pt>
                <c:pt idx="34">
                  <c:v>0.316121157323689</c:v>
                </c:pt>
                <c:pt idx="35">
                  <c:v>0.316181219323172</c:v>
                </c:pt>
                <c:pt idx="36">
                  <c:v>0.31646861276156</c:v>
                </c:pt>
                <c:pt idx="37">
                  <c:v>0.319201756652028</c:v>
                </c:pt>
                <c:pt idx="38">
                  <c:v>0.322777060191165</c:v>
                </c:pt>
                <c:pt idx="39">
                  <c:v>0.324923792301731</c:v>
                </c:pt>
                <c:pt idx="40">
                  <c:v>0.335326788943426</c:v>
                </c:pt>
                <c:pt idx="41">
                  <c:v>0.335629036424697</c:v>
                </c:pt>
                <c:pt idx="42">
                  <c:v>0.336329113924051</c:v>
                </c:pt>
                <c:pt idx="43">
                  <c:v>0.342663394471713</c:v>
                </c:pt>
                <c:pt idx="44">
                  <c:v>0.34353138723844</c:v>
                </c:pt>
                <c:pt idx="45">
                  <c:v>0.344239214673211</c:v>
                </c:pt>
                <c:pt idx="46">
                  <c:v>0.345158873676053</c:v>
                </c:pt>
                <c:pt idx="47">
                  <c:v>0.346118574011883</c:v>
                </c:pt>
                <c:pt idx="48">
                  <c:v>0.360100749160424</c:v>
                </c:pt>
                <c:pt idx="49">
                  <c:v>0.381942650477913</c:v>
                </c:pt>
                <c:pt idx="50">
                  <c:v>0.403784551795402</c:v>
                </c:pt>
                <c:pt idx="51">
                  <c:v>0.403874967708603</c:v>
                </c:pt>
                <c:pt idx="52">
                  <c:v>0.403991216739861</c:v>
                </c:pt>
                <c:pt idx="53">
                  <c:v>0.404223714802377</c:v>
                </c:pt>
                <c:pt idx="54">
                  <c:v>0.404443296305864</c:v>
                </c:pt>
                <c:pt idx="55">
                  <c:v>0.404817876517696</c:v>
                </c:pt>
                <c:pt idx="56">
                  <c:v>0.40606303280806</c:v>
                </c:pt>
                <c:pt idx="57">
                  <c:v>0.407685352622062</c:v>
                </c:pt>
                <c:pt idx="58">
                  <c:v>0.408625678119349</c:v>
                </c:pt>
                <c:pt idx="59">
                  <c:v>0.408915009041592</c:v>
                </c:pt>
                <c:pt idx="60">
                  <c:v>0.416442779643503</c:v>
                </c:pt>
                <c:pt idx="61">
                  <c:v>0.41652673727719</c:v>
                </c:pt>
                <c:pt idx="62">
                  <c:v>0.416990441746319</c:v>
                </c:pt>
                <c:pt idx="63">
                  <c:v>0.418663136140532</c:v>
                </c:pt>
                <c:pt idx="64">
                  <c:v>0.419356755360372</c:v>
                </c:pt>
                <c:pt idx="65">
                  <c:v>0.419542753810385</c:v>
                </c:pt>
                <c:pt idx="66">
                  <c:v>0.437677602686644</c:v>
                </c:pt>
                <c:pt idx="67">
                  <c:v>0.449816584861793</c:v>
                </c:pt>
                <c:pt idx="68">
                  <c:v>0.44996383363472</c:v>
                </c:pt>
                <c:pt idx="69">
                  <c:v>0.450118186515113</c:v>
                </c:pt>
                <c:pt idx="70">
                  <c:v>0.450671661069491</c:v>
                </c:pt>
                <c:pt idx="71">
                  <c:v>0.451813484887626</c:v>
                </c:pt>
                <c:pt idx="72">
                  <c:v>0.452996641694653</c:v>
                </c:pt>
                <c:pt idx="73">
                  <c:v>0.453277576853527</c:v>
                </c:pt>
                <c:pt idx="74">
                  <c:v>0.453360458107294</c:v>
                </c:pt>
                <c:pt idx="75">
                  <c:v>0.46500904159132</c:v>
                </c:pt>
                <c:pt idx="76">
                  <c:v>0.465143373805219</c:v>
                </c:pt>
                <c:pt idx="77">
                  <c:v>0.465295789201757</c:v>
                </c:pt>
                <c:pt idx="78">
                  <c:v>0.466207698269182</c:v>
                </c:pt>
                <c:pt idx="79">
                  <c:v>0.466584861792819</c:v>
                </c:pt>
                <c:pt idx="80">
                  <c:v>0.469529837251357</c:v>
                </c:pt>
                <c:pt idx="81">
                  <c:v>0.469783001808319</c:v>
                </c:pt>
                <c:pt idx="82">
                  <c:v>0.470754327047275</c:v>
                </c:pt>
                <c:pt idx="83">
                  <c:v>0.471870317747353</c:v>
                </c:pt>
                <c:pt idx="84">
                  <c:v>0.472438646344614</c:v>
                </c:pt>
                <c:pt idx="85">
                  <c:v>0.472991475071042</c:v>
                </c:pt>
                <c:pt idx="86">
                  <c:v>0.473719969000259</c:v>
                </c:pt>
                <c:pt idx="87">
                  <c:v>0.474443296305865</c:v>
                </c:pt>
                <c:pt idx="88">
                  <c:v>0.47509429088091</c:v>
                </c:pt>
                <c:pt idx="89">
                  <c:v>0.475368121932318</c:v>
                </c:pt>
                <c:pt idx="90">
                  <c:v>0.475600619994834</c:v>
                </c:pt>
                <c:pt idx="91">
                  <c:v>0.476132782226815</c:v>
                </c:pt>
                <c:pt idx="92">
                  <c:v>0.476313614053217</c:v>
                </c:pt>
                <c:pt idx="93">
                  <c:v>0.476543528803927</c:v>
                </c:pt>
                <c:pt idx="94">
                  <c:v>0.476918109015759</c:v>
                </c:pt>
                <c:pt idx="95">
                  <c:v>0.477021441487988</c:v>
                </c:pt>
                <c:pt idx="96">
                  <c:v>0.568806509945751</c:v>
                </c:pt>
                <c:pt idx="97">
                  <c:v>0.689104882459313</c:v>
                </c:pt>
                <c:pt idx="98">
                  <c:v>0.809403254972876</c:v>
                </c:pt>
                <c:pt idx="99">
                  <c:v>0.929701627486438</c:v>
                </c:pt>
                <c:pt idx="100">
                  <c:v>1.0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1B47-44E2-AE8E-2E7F4CDD0EF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high service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Sheet1!$A$2:$A$102</c:f>
              <c:numCache>
                <c:formatCode>General</c:formatCode>
                <c:ptCount val="101"/>
                <c:pt idx="0">
                  <c:v>0.0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0.07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</c:v>
                </c:pt>
                <c:pt idx="29">
                  <c:v>0.29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</c:v>
                </c:pt>
                <c:pt idx="56">
                  <c:v>0.56</c:v>
                </c:pt>
                <c:pt idx="57">
                  <c:v>0.57</c:v>
                </c:pt>
                <c:pt idx="58">
                  <c:v>0.58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</c:v>
                </c:pt>
                <c:pt idx="97">
                  <c:v>0.97</c:v>
                </c:pt>
                <c:pt idx="98">
                  <c:v>0.98</c:v>
                </c:pt>
                <c:pt idx="99">
                  <c:v>0.99</c:v>
                </c:pt>
                <c:pt idx="100">
                  <c:v>1.0</c:v>
                </c:pt>
              </c:numCache>
            </c:numRef>
          </c:xVal>
          <c:yVal>
            <c:numRef>
              <c:f>Sheet1!$E$2:$E$102</c:f>
              <c:numCache>
                <c:formatCode>General</c:formatCode>
                <c:ptCount val="101"/>
                <c:pt idx="0">
                  <c:v>0.000129165590286751</c:v>
                </c:pt>
                <c:pt idx="1">
                  <c:v>0.000428609233134449</c:v>
                </c:pt>
                <c:pt idx="2">
                  <c:v>0.00142082149315415</c:v>
                </c:pt>
                <c:pt idx="3">
                  <c:v>0.00688710927408928</c:v>
                </c:pt>
                <c:pt idx="4">
                  <c:v>0.019504004133299</c:v>
                </c:pt>
                <c:pt idx="5">
                  <c:v>0.0311289072591062</c:v>
                </c:pt>
                <c:pt idx="6">
                  <c:v>0.0440454662877809</c:v>
                </c:pt>
                <c:pt idx="7">
                  <c:v>0.0589175923533971</c:v>
                </c:pt>
                <c:pt idx="8">
                  <c:v>0.0750452079566003</c:v>
                </c:pt>
                <c:pt idx="9">
                  <c:v>0.0868199431671402</c:v>
                </c:pt>
                <c:pt idx="10">
                  <c:v>0.102815809868251</c:v>
                </c:pt>
                <c:pt idx="11">
                  <c:v>0.113471971066908</c:v>
                </c:pt>
                <c:pt idx="12">
                  <c:v>0.126969775251873</c:v>
                </c:pt>
                <c:pt idx="13">
                  <c:v>0.136413071557737</c:v>
                </c:pt>
                <c:pt idx="14">
                  <c:v>0.145771118574012</c:v>
                </c:pt>
                <c:pt idx="15">
                  <c:v>0.154611211573237</c:v>
                </c:pt>
                <c:pt idx="16">
                  <c:v>0.161586153448721</c:v>
                </c:pt>
                <c:pt idx="17">
                  <c:v>0.170507943683803</c:v>
                </c:pt>
                <c:pt idx="18">
                  <c:v>0.17859467837768</c:v>
                </c:pt>
                <c:pt idx="19">
                  <c:v>0.184970291914234</c:v>
                </c:pt>
                <c:pt idx="20">
                  <c:v>0.197494187548437</c:v>
                </c:pt>
                <c:pt idx="21">
                  <c:v>0.19869801084991</c:v>
                </c:pt>
                <c:pt idx="22">
                  <c:v>0.205523120640662</c:v>
                </c:pt>
                <c:pt idx="23">
                  <c:v>0.211449237923018</c:v>
                </c:pt>
                <c:pt idx="24">
                  <c:v>0.213825884784294</c:v>
                </c:pt>
                <c:pt idx="25">
                  <c:v>0.227848101265823</c:v>
                </c:pt>
                <c:pt idx="26">
                  <c:v>0.228284680960992</c:v>
                </c:pt>
                <c:pt idx="27">
                  <c:v>0.231115990700078</c:v>
                </c:pt>
                <c:pt idx="28">
                  <c:v>0.233097390855077</c:v>
                </c:pt>
                <c:pt idx="29">
                  <c:v>0.242578145182124</c:v>
                </c:pt>
                <c:pt idx="30">
                  <c:v>0.247610436579696</c:v>
                </c:pt>
                <c:pt idx="31">
                  <c:v>0.249150090415914</c:v>
                </c:pt>
                <c:pt idx="32">
                  <c:v>0.24960346163782</c:v>
                </c:pt>
                <c:pt idx="33">
                  <c:v>0.259469129423922</c:v>
                </c:pt>
                <c:pt idx="34">
                  <c:v>0.26689615086541</c:v>
                </c:pt>
                <c:pt idx="35">
                  <c:v>0.266956212864893</c:v>
                </c:pt>
                <c:pt idx="36">
                  <c:v>0.267243606303281</c:v>
                </c:pt>
                <c:pt idx="37">
                  <c:v>0.270074916042367</c:v>
                </c:pt>
                <c:pt idx="38">
                  <c:v>0.273552053732886</c:v>
                </c:pt>
                <c:pt idx="39">
                  <c:v>0.275698785843452</c:v>
                </c:pt>
                <c:pt idx="40">
                  <c:v>0.28597261689486</c:v>
                </c:pt>
                <c:pt idx="41">
                  <c:v>0.286274864376131</c:v>
                </c:pt>
                <c:pt idx="42">
                  <c:v>0.286974941875485</c:v>
                </c:pt>
                <c:pt idx="43">
                  <c:v>0.29318005683286</c:v>
                </c:pt>
                <c:pt idx="44">
                  <c:v>0.294048049599587</c:v>
                </c:pt>
                <c:pt idx="45">
                  <c:v>0.294755877034358</c:v>
                </c:pt>
                <c:pt idx="46">
                  <c:v>0.2956755360372</c:v>
                </c:pt>
                <c:pt idx="47">
                  <c:v>0.296635236373031</c:v>
                </c:pt>
                <c:pt idx="48">
                  <c:v>0.310555412038233</c:v>
                </c:pt>
                <c:pt idx="49">
                  <c:v>0.332299147507104</c:v>
                </c:pt>
                <c:pt idx="50">
                  <c:v>0.354042882975976</c:v>
                </c:pt>
                <c:pt idx="51">
                  <c:v>0.354133298889176</c:v>
                </c:pt>
                <c:pt idx="52">
                  <c:v>0.354249547920434</c:v>
                </c:pt>
                <c:pt idx="53">
                  <c:v>0.35448204598295</c:v>
                </c:pt>
                <c:pt idx="54">
                  <c:v>0.354701627486438</c:v>
                </c:pt>
                <c:pt idx="55">
                  <c:v>0.35507620769827</c:v>
                </c:pt>
                <c:pt idx="56">
                  <c:v>0.356192198398347</c:v>
                </c:pt>
                <c:pt idx="57">
                  <c:v>0.357814518212349</c:v>
                </c:pt>
                <c:pt idx="58">
                  <c:v>0.358754843709636</c:v>
                </c:pt>
                <c:pt idx="59">
                  <c:v>0.359044174631878</c:v>
                </c:pt>
                <c:pt idx="60">
                  <c:v>0.36657194523379</c:v>
                </c:pt>
                <c:pt idx="61">
                  <c:v>0.366655902867476</c:v>
                </c:pt>
                <c:pt idx="62">
                  <c:v>0.367119607336606</c:v>
                </c:pt>
                <c:pt idx="63">
                  <c:v>0.368792301730819</c:v>
                </c:pt>
                <c:pt idx="64">
                  <c:v>0.369485920950659</c:v>
                </c:pt>
                <c:pt idx="65">
                  <c:v>0.369671919400672</c:v>
                </c:pt>
                <c:pt idx="66">
                  <c:v>0.387806768276931</c:v>
                </c:pt>
                <c:pt idx="67">
                  <c:v>0.39994575045208</c:v>
                </c:pt>
                <c:pt idx="68">
                  <c:v>0.400092999225007</c:v>
                </c:pt>
                <c:pt idx="69">
                  <c:v>0.400247352105399</c:v>
                </c:pt>
                <c:pt idx="70">
                  <c:v>0.400800826659778</c:v>
                </c:pt>
                <c:pt idx="71">
                  <c:v>0.401942650477913</c:v>
                </c:pt>
                <c:pt idx="72">
                  <c:v>0.40312580728494</c:v>
                </c:pt>
                <c:pt idx="73">
                  <c:v>0.403406742443813</c:v>
                </c:pt>
                <c:pt idx="74">
                  <c:v>0.403489623697581</c:v>
                </c:pt>
                <c:pt idx="75">
                  <c:v>0.415138207181607</c:v>
                </c:pt>
                <c:pt idx="76">
                  <c:v>0.415272539395505</c:v>
                </c:pt>
                <c:pt idx="77">
                  <c:v>0.415424954792044</c:v>
                </c:pt>
                <c:pt idx="78">
                  <c:v>0.416336863859468</c:v>
                </c:pt>
                <c:pt idx="79">
                  <c:v>0.416714027383106</c:v>
                </c:pt>
                <c:pt idx="80">
                  <c:v>0.419659002841643</c:v>
                </c:pt>
                <c:pt idx="81">
                  <c:v>0.419912167398605</c:v>
                </c:pt>
                <c:pt idx="82">
                  <c:v>0.420883492637562</c:v>
                </c:pt>
                <c:pt idx="83">
                  <c:v>0.421999483337639</c:v>
                </c:pt>
                <c:pt idx="84">
                  <c:v>0.422567811934901</c:v>
                </c:pt>
                <c:pt idx="85">
                  <c:v>0.423120640661328</c:v>
                </c:pt>
                <c:pt idx="86">
                  <c:v>0.423849134590545</c:v>
                </c:pt>
                <c:pt idx="87">
                  <c:v>0.424572461896151</c:v>
                </c:pt>
                <c:pt idx="88">
                  <c:v>0.425223456471196</c:v>
                </c:pt>
                <c:pt idx="89">
                  <c:v>0.425497287522604</c:v>
                </c:pt>
                <c:pt idx="90">
                  <c:v>0.425729785585121</c:v>
                </c:pt>
                <c:pt idx="91">
                  <c:v>0.426261947817102</c:v>
                </c:pt>
                <c:pt idx="92">
                  <c:v>0.426442779643503</c:v>
                </c:pt>
                <c:pt idx="93">
                  <c:v>0.426672694394214</c:v>
                </c:pt>
                <c:pt idx="94">
                  <c:v>0.427047274606045</c:v>
                </c:pt>
                <c:pt idx="95">
                  <c:v>0.427150607078275</c:v>
                </c:pt>
                <c:pt idx="96">
                  <c:v>0.518915009041592</c:v>
                </c:pt>
                <c:pt idx="97">
                  <c:v>0.639186256781194</c:v>
                </c:pt>
                <c:pt idx="98">
                  <c:v>0.759457504520796</c:v>
                </c:pt>
                <c:pt idx="99">
                  <c:v>0.879728752260398</c:v>
                </c:pt>
                <c:pt idx="100">
                  <c:v>1.0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1B47-44E2-AE8E-2E7F4CDD0E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29514272"/>
        <c:axId val="-1629505504"/>
      </c:scatterChart>
      <c:valAx>
        <c:axId val="-1629514272"/>
        <c:scaling>
          <c:orientation val="minMax"/>
          <c:max val="1.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 dirty="0" smtClean="0">
                    <a:effectLst/>
                  </a:rPr>
                  <a:t>Portion of released zones</a:t>
                </a:r>
                <a:endParaRPr lang="en-US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9505504"/>
        <c:crosses val="autoZero"/>
        <c:crossBetween val="midCat"/>
      </c:valAx>
      <c:valAx>
        <c:axId val="-1629505504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CDF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95142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04249689183589"/>
          <c:y val="0.212979756056523"/>
          <c:w val="0.369434521342727"/>
          <c:h val="0.218436754890439"/>
        </c:manualLayout>
      </c:layout>
      <c:overlay val="1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099473328537"/>
          <c:y val="0.169032162548364"/>
          <c:w val="0.764984774138832"/>
          <c:h val="0.652317710088949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clear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0.0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1.0</c:v>
                </c:pt>
                <c:pt idx="5">
                  <c:v>1.25</c:v>
                </c:pt>
                <c:pt idx="6">
                  <c:v>1.5</c:v>
                </c:pt>
                <c:pt idx="7">
                  <c:v>2.0</c:v>
                </c:pt>
                <c:pt idx="8">
                  <c:v>3.0</c:v>
                </c:pt>
              </c:numCache>
            </c:numRef>
          </c:xVal>
          <c:yVal>
            <c:numRef>
              <c:f>Sheet1!$B$2:$B$10</c:f>
              <c:numCache>
                <c:formatCode>General</c:formatCode>
                <c:ptCount val="9"/>
                <c:pt idx="0">
                  <c:v>0.0</c:v>
                </c:pt>
                <c:pt idx="1">
                  <c:v>0.15</c:v>
                </c:pt>
                <c:pt idx="2">
                  <c:v>0.2</c:v>
                </c:pt>
                <c:pt idx="3">
                  <c:v>0.32</c:v>
                </c:pt>
                <c:pt idx="4">
                  <c:v>0.35</c:v>
                </c:pt>
                <c:pt idx="5">
                  <c:v>0.6</c:v>
                </c:pt>
                <c:pt idx="6">
                  <c:v>0.7</c:v>
                </c:pt>
                <c:pt idx="7">
                  <c:v>0.9</c:v>
                </c:pt>
                <c:pt idx="8">
                  <c:v>0.9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1F8-46C7-B66E-EC5E2C1DA6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covered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Sheet1!$A$2:$A$10</c:f>
              <c:numCache>
                <c:formatCode>General</c:formatCode>
                <c:ptCount val="9"/>
                <c:pt idx="0">
                  <c:v>0.0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1.0</c:v>
                </c:pt>
                <c:pt idx="5">
                  <c:v>1.25</c:v>
                </c:pt>
                <c:pt idx="6">
                  <c:v>1.5</c:v>
                </c:pt>
                <c:pt idx="7">
                  <c:v>2.0</c:v>
                </c:pt>
                <c:pt idx="8">
                  <c:v>3.0</c:v>
                </c:pt>
              </c:numCache>
            </c:numRef>
          </c:xVal>
          <c:yVal>
            <c:numRef>
              <c:f>Sheet1!$C$2:$C$10</c:f>
              <c:numCache>
                <c:formatCode>General</c:formatCode>
                <c:ptCount val="9"/>
                <c:pt idx="0">
                  <c:v>0.1</c:v>
                </c:pt>
                <c:pt idx="1">
                  <c:v>0.4</c:v>
                </c:pt>
                <c:pt idx="2">
                  <c:v>0.6</c:v>
                </c:pt>
                <c:pt idx="3">
                  <c:v>0.7</c:v>
                </c:pt>
                <c:pt idx="4">
                  <c:v>0.7</c:v>
                </c:pt>
                <c:pt idx="5">
                  <c:v>0.8</c:v>
                </c:pt>
                <c:pt idx="6">
                  <c:v>0.9</c:v>
                </c:pt>
                <c:pt idx="7">
                  <c:v>0.95</c:v>
                </c:pt>
                <c:pt idx="8">
                  <c:v>1.0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01F8-46C7-B66E-EC5E2C1DA6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608790032"/>
        <c:axId val="-1608786960"/>
      </c:scatterChart>
      <c:valAx>
        <c:axId val="-1608790032"/>
        <c:scaling>
          <c:orientation val="minMax"/>
          <c:max val="3.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d(m)</a:t>
                </a:r>
                <a:endParaRPr lang="en-US" sz="18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520717796370657"/>
              <c:y val="0.8821961239971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8786960"/>
        <c:crosses val="autoZero"/>
        <c:crossBetween val="midCat"/>
      </c:valAx>
      <c:valAx>
        <c:axId val="-160878696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Cut-off distance (m)</a:t>
                </a:r>
                <a:endParaRPr lang="en-US" sz="1800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87900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2582808076184"/>
          <c:y val="0.472007874015748"/>
          <c:w val="0.261861517518357"/>
          <c:h val="0.1818966379202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Sheet1!$C$2:$C$11</c:f>
                <c:numCache>
                  <c:formatCode>General</c:formatCode>
                  <c:ptCount val="10"/>
                  <c:pt idx="0">
                    <c:v>9.69765149118307E-5</c:v>
                  </c:pt>
                  <c:pt idx="1">
                    <c:v>0.000645277717989178</c:v>
                  </c:pt>
                  <c:pt idx="2">
                    <c:v>0.00257247560547044</c:v>
                  </c:pt>
                  <c:pt idx="3">
                    <c:v>0.0036095795213553</c:v>
                  </c:pt>
                  <c:pt idx="4">
                    <c:v>0.00352704018535881</c:v>
                  </c:pt>
                  <c:pt idx="5">
                    <c:v>0.00960736253166359</c:v>
                  </c:pt>
                  <c:pt idx="6">
                    <c:v>0.00344760007777826</c:v>
                  </c:pt>
                  <c:pt idx="7">
                    <c:v>0.0109734492647221</c:v>
                  </c:pt>
                  <c:pt idx="8">
                    <c:v>0.0143974004040682</c:v>
                  </c:pt>
                  <c:pt idx="9">
                    <c:v>1.15300831823774</c:v>
                  </c:pt>
                </c:numCache>
              </c:numRef>
            </c:plus>
            <c:minus>
              <c:numRef>
                <c:f>Sheet1!$C$2:$C$11</c:f>
                <c:numCache>
                  <c:formatCode>General</c:formatCode>
                  <c:ptCount val="10"/>
                  <c:pt idx="0">
                    <c:v>9.69765149118307E-5</c:v>
                  </c:pt>
                  <c:pt idx="1">
                    <c:v>0.000645277717989178</c:v>
                  </c:pt>
                  <c:pt idx="2">
                    <c:v>0.00257247560547044</c:v>
                  </c:pt>
                  <c:pt idx="3">
                    <c:v>0.0036095795213553</c:v>
                  </c:pt>
                  <c:pt idx="4">
                    <c:v>0.00352704018535881</c:v>
                  </c:pt>
                  <c:pt idx="5">
                    <c:v>0.00960736253166359</c:v>
                  </c:pt>
                  <c:pt idx="6">
                    <c:v>0.00344760007777826</c:v>
                  </c:pt>
                  <c:pt idx="7">
                    <c:v>0.0109734492647221</c:v>
                  </c:pt>
                  <c:pt idx="8">
                    <c:v>0.0143974004040682</c:v>
                  </c:pt>
                  <c:pt idx="9">
                    <c:v>1.15300831823774</c:v>
                  </c:pt>
                </c:numCache>
              </c:numRef>
            </c:minus>
            <c:spPr>
              <a:noFill/>
              <a:ln w="19050" cap="flat" cmpd="sng" algn="ctr">
                <a:solidFill>
                  <a:srgbClr val="FF0000"/>
                </a:solidFill>
                <a:round/>
              </a:ln>
              <a:effectLst/>
            </c:spPr>
          </c:errBars>
          <c:cat>
            <c:numRef>
              <c:f>Sheet1!$A$2:$A$11</c:f>
              <c:numCache>
                <c:formatCode>General</c:formatCode>
                <c:ptCount val="1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0.033444</c:v>
                </c:pt>
                <c:pt idx="1">
                  <c:v>0.579705</c:v>
                </c:pt>
                <c:pt idx="2">
                  <c:v>1.66143633333333</c:v>
                </c:pt>
                <c:pt idx="3">
                  <c:v>1.92974766666667</c:v>
                </c:pt>
                <c:pt idx="4">
                  <c:v>2.066875666666669</c:v>
                </c:pt>
                <c:pt idx="5">
                  <c:v>5.28407333333333</c:v>
                </c:pt>
                <c:pt idx="6">
                  <c:v>5.354554999999945</c:v>
                </c:pt>
                <c:pt idx="7">
                  <c:v>5.69137966666667</c:v>
                </c:pt>
                <c:pt idx="8">
                  <c:v>12.9199623333333</c:v>
                </c:pt>
                <c:pt idx="9">
                  <c:v>15.7398373333333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437-487C-AFCA-90F1454495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28670176"/>
        <c:axId val="-1608234160"/>
      </c:barChart>
      <c:catAx>
        <c:axId val="-16286701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# Advertisers</a:t>
                </a:r>
                <a:endParaRPr lang="en-US" sz="1800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08234160"/>
        <c:crosses val="autoZero"/>
        <c:auto val="1"/>
        <c:lblAlgn val="ctr"/>
        <c:lblOffset val="100"/>
        <c:noMultiLvlLbl val="0"/>
      </c:catAx>
      <c:valAx>
        <c:axId val="-1608234160"/>
        <c:scaling>
          <c:orientation val="minMax"/>
          <c:max val="25.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Overhead (%)</a:t>
                </a:r>
                <a:endParaRPr lang="en-US" sz="1800" dirty="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28670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lang="ja-JP" sz="1400"/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Pew Research-2012 (N=668)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Concerned about location access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994-48F9-89B7-7AA764CE1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33661072"/>
        <c:axId val="-1633658320"/>
      </c:barChart>
      <c:catAx>
        <c:axId val="-163366107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1633658320"/>
        <c:crosses val="autoZero"/>
        <c:auto val="1"/>
        <c:lblAlgn val="ctr"/>
        <c:lblOffset val="100"/>
        <c:noMultiLvlLbl val="0"/>
      </c:catAx>
      <c:valAx>
        <c:axId val="-1633658320"/>
        <c:scaling>
          <c:orientation val="minMax"/>
          <c:max val="1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ja-JP" sz="1200"/>
            </a:pPr>
            <a:endParaRPr lang="en-US"/>
          </a:p>
        </c:txPr>
        <c:crossAx val="-16336610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lang="ja-JP" sz="1400"/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RTCL-2014 (N=180)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Concerned about location access</c:v>
                </c:pt>
                <c:pt idx="1">
                  <c:v>Need more control on who accesses location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0.78</c:v>
                </c:pt>
                <c:pt idx="1">
                  <c:v>0.52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AF-40C7-A91C-C6B7F1413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35056944"/>
        <c:axId val="-1635054624"/>
      </c:barChart>
      <c:catAx>
        <c:axId val="-163505694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-1635054624"/>
        <c:crosses val="autoZero"/>
        <c:auto val="1"/>
        <c:lblAlgn val="ctr"/>
        <c:lblOffset val="100"/>
        <c:noMultiLvlLbl val="0"/>
      </c:catAx>
      <c:valAx>
        <c:axId val="-1635054624"/>
        <c:scaling>
          <c:orientation val="minMax"/>
          <c:max val="1.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ja-JP" sz="1200"/>
            </a:pPr>
            <a:endParaRPr lang="en-US"/>
          </a:p>
        </c:txPr>
        <c:crossAx val="-1635056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50th percentile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RTCL</c:v>
                </c:pt>
                <c:pt idx="1">
                  <c:v>LiveLab</c:v>
                </c:pt>
                <c:pt idx="2">
                  <c:v>PhoneLab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DB-489D-9DAD-0AD71A043B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75th percentile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RTCL</c:v>
                </c:pt>
                <c:pt idx="1">
                  <c:v>LiveLab</c:v>
                </c:pt>
                <c:pt idx="2">
                  <c:v>PhoneLab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7DB-489D-9DAD-0AD71A043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711375088"/>
        <c:axId val="-1711373312"/>
      </c:barChart>
      <c:catAx>
        <c:axId val="-1711375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ja-JP" sz="1500"/>
            </a:pPr>
            <a:endParaRPr lang="en-US"/>
          </a:p>
        </c:txPr>
        <c:crossAx val="-1711373312"/>
        <c:crosses val="autoZero"/>
        <c:auto val="1"/>
        <c:lblAlgn val="ctr"/>
        <c:lblOffset val="100"/>
        <c:noMultiLvlLbl val="0"/>
      </c:catAx>
      <c:valAx>
        <c:axId val="-1711373312"/>
        <c:scaling>
          <c:orientation val="minMax"/>
          <c:max val="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ja-JP" sz="1500"/>
                </a:pPr>
                <a:r>
                  <a:rPr lang="en-US" sz="1500" dirty="0" err="1" smtClean="0"/>
                  <a:t>QoS</a:t>
                </a:r>
                <a:endParaRPr lang="en-US" sz="1500" dirty="0"/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ja-JP" sz="1500"/>
            </a:pPr>
            <a:endParaRPr lang="en-US"/>
          </a:p>
        </c:txPr>
        <c:crossAx val="-171137508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lang="ja-JP" sz="11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50th percentile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RTCL</c:v>
                </c:pt>
                <c:pt idx="1">
                  <c:v>LiveLab</c:v>
                </c:pt>
                <c:pt idx="2">
                  <c:v>PhoneLab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0.78</c:v>
                </c:pt>
                <c:pt idx="1">
                  <c:v>0.87</c:v>
                </c:pt>
                <c:pt idx="2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EF-40B1-BF44-EFC91FD739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75th percentile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RTCL</c:v>
                </c:pt>
                <c:pt idx="1">
                  <c:v>LiveLab</c:v>
                </c:pt>
                <c:pt idx="2">
                  <c:v>PhoneLab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EF-40B1-BF44-EFC91FD73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30415312"/>
        <c:axId val="-1630412560"/>
      </c:barChart>
      <c:catAx>
        <c:axId val="-1630415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ja-JP" sz="1500"/>
            </a:pPr>
            <a:endParaRPr lang="en-US"/>
          </a:p>
        </c:txPr>
        <c:crossAx val="-1630412560"/>
        <c:crosses val="autoZero"/>
        <c:auto val="1"/>
        <c:lblAlgn val="ctr"/>
        <c:lblOffset val="100"/>
        <c:noMultiLvlLbl val="0"/>
      </c:catAx>
      <c:valAx>
        <c:axId val="-1630412560"/>
        <c:scaling>
          <c:orientation val="minMax"/>
          <c:max val="1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ja-JP" sz="1500"/>
                </a:pPr>
                <a:r>
                  <a:rPr lang="en-US" sz="1500" dirty="0" err="1" smtClean="0"/>
                  <a:t>QoS</a:t>
                </a:r>
                <a:endParaRPr lang="en-US" sz="1500" dirty="0"/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lang="ja-JP" sz="1500"/>
            </a:pPr>
            <a:endParaRPr lang="en-US"/>
          </a:p>
        </c:txPr>
        <c:crossAx val="-1630415312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lang="ja-JP" sz="11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50th percentile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RTCL</c:v>
                </c:pt>
                <c:pt idx="1">
                  <c:v>LiveLab</c:v>
                </c:pt>
                <c:pt idx="2">
                  <c:v>PhoneLab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0.0233333333333333</c:v>
                </c:pt>
                <c:pt idx="1">
                  <c:v>0.05</c:v>
                </c:pt>
                <c:pt idx="2">
                  <c:v>0.633333333333333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9B-4F60-9380-9FC6F41702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90th percentile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RTCL</c:v>
                </c:pt>
                <c:pt idx="1">
                  <c:v>LiveLab</c:v>
                </c:pt>
                <c:pt idx="2">
                  <c:v>PhoneLab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9.75</c:v>
                </c:pt>
                <c:pt idx="1">
                  <c:v>4.9</c:v>
                </c:pt>
                <c:pt idx="2">
                  <c:v>8.31666666666667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99B-4F60-9380-9FC6F41702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631815648"/>
        <c:axId val="-1631812896"/>
      </c:barChart>
      <c:catAx>
        <c:axId val="-16318156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ja-JP"/>
            </a:pPr>
            <a:endParaRPr lang="en-US"/>
          </a:p>
        </c:txPr>
        <c:crossAx val="-1631812896"/>
        <c:crosses val="autoZero"/>
        <c:auto val="1"/>
        <c:lblAlgn val="ctr"/>
        <c:lblOffset val="100"/>
        <c:noMultiLvlLbl val="0"/>
      </c:catAx>
      <c:valAx>
        <c:axId val="-16318128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ja-JP" sz="1600"/>
                </a:pPr>
                <a:r>
                  <a:rPr lang="en-US" sz="1600" dirty="0" smtClean="0"/>
                  <a:t>Time Tracked Per</a:t>
                </a:r>
                <a:r>
                  <a:rPr lang="en-US" sz="1600" baseline="0" dirty="0" smtClean="0"/>
                  <a:t> Day (min)</a:t>
                </a:r>
                <a:endParaRPr lang="en-US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ja-JP"/>
            </a:pPr>
            <a:endParaRPr lang="en-US"/>
          </a:p>
        </c:txPr>
        <c:crossAx val="-163181564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lang="ja-JP" sz="2000"/>
          </a:pPr>
          <a:endParaRPr lang="en-US"/>
        </a:p>
      </c:txPr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6253950399057"/>
          <c:y val="0.0412052096127005"/>
          <c:w val="0.712394075740533"/>
          <c:h val="0.851261286452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Yelp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Runs normally</c:v>
                </c:pt>
                <c:pt idx="1">
                  <c:v>Relevant results</c:v>
                </c:pt>
                <c:pt idx="2">
                  <c:v>No change in user experience</c:v>
                </c:pt>
                <c:pt idx="3">
                  <c:v>Coarse location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0.82</c:v>
                </c:pt>
                <c:pt idx="1">
                  <c:v>0.73</c:v>
                </c:pt>
                <c:pt idx="2">
                  <c:v>0.76</c:v>
                </c:pt>
                <c:pt idx="3">
                  <c:v>0.67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B6-48C0-94AD-D3D7A1B0B6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-1714762304"/>
        <c:axId val="-1714948080"/>
      </c:barChart>
      <c:catAx>
        <c:axId val="-1714762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1">
                <a:shade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14948080"/>
        <c:crosses val="autoZero"/>
        <c:auto val="1"/>
        <c:lblAlgn val="ctr"/>
        <c:lblOffset val="100"/>
        <c:noMultiLvlLbl val="0"/>
      </c:catAx>
      <c:valAx>
        <c:axId val="-1714948080"/>
        <c:scaling>
          <c:orientation val="minMax"/>
          <c:max val="0.999"/>
          <c:min val="0.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accen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14762304"/>
        <c:crosses val="autoZero"/>
        <c:crossBetween val="between"/>
        <c:majorUnit val="0.25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6253950399057"/>
          <c:y val="0.0412052096127005"/>
          <c:w val="0.712394075740533"/>
          <c:h val="0.851261286452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Facebook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Runs normally</c:v>
                </c:pt>
                <c:pt idx="1">
                  <c:v>Relevant places</c:v>
                </c:pt>
                <c:pt idx="2">
                  <c:v>No change in user experience</c:v>
                </c:pt>
                <c:pt idx="3">
                  <c:v>Coarse location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</c:v>
                </c:pt>
                <c:pt idx="1">
                  <c:v>0.6</c:v>
                </c:pt>
                <c:pt idx="2">
                  <c:v>0.8</c:v>
                </c:pt>
                <c:pt idx="3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30-4AE3-BB29-0EA30838A8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-1630869872"/>
        <c:axId val="-1631260096"/>
      </c:barChart>
      <c:catAx>
        <c:axId val="-163086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1">
                <a:shade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31260096"/>
        <c:crosses val="autoZero"/>
        <c:auto val="1"/>
        <c:lblAlgn val="ctr"/>
        <c:lblOffset val="100"/>
        <c:noMultiLvlLbl val="0"/>
      </c:catAx>
      <c:valAx>
        <c:axId val="-1631260096"/>
        <c:scaling>
          <c:orientation val="minMax"/>
          <c:max val="0.999"/>
          <c:min val="0.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accent1">
                <a:shade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630869872"/>
        <c:crosses val="autoZero"/>
        <c:crossBetween val="between"/>
        <c:majorUnit val="0.25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Privacy-oriented</c:v>
                </c:pt>
                <c:pt idx="1">
                  <c:v>Service-oriented</c:v>
                </c:pt>
                <c:pt idx="2">
                  <c:v>All respondents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</c:v>
                </c:pt>
                <c:pt idx="1">
                  <c:v>0.26</c:v>
                </c:pt>
                <c:pt idx="2">
                  <c:v>0.57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46-4C56-A9EE-1354A2DDFD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630254176"/>
        <c:axId val="-1630222704"/>
      </c:barChart>
      <c:catAx>
        <c:axId val="-1630254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-1630222704"/>
        <c:crosses val="autoZero"/>
        <c:auto val="1"/>
        <c:lblAlgn val="ctr"/>
        <c:lblOffset val="100"/>
        <c:noMultiLvlLbl val="0"/>
      </c:catAx>
      <c:valAx>
        <c:axId val="-16302227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-163025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+mj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8BC6D6-94F0-44EB-887A-23557195C859}" type="doc">
      <dgm:prSet loTypeId="urn:microsoft.com/office/officeart/2005/8/layout/hierarchy6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527FF96-7FC8-4E5A-A1E1-718784880E82}">
      <dgm:prSet phldrT="[Text]" custT="1"/>
      <dgm:spPr/>
      <dgm:t>
        <a:bodyPr/>
        <a:lstStyle/>
        <a:p>
          <a:r>
            <a:rPr lang="en-US" sz="1600" b="0" dirty="0" smtClean="0">
              <a:latin typeface="+mj-lt"/>
              <a:cs typeface="Arial" panose="020B0604020202020204" pitchFamily="34" charset="0"/>
            </a:rPr>
            <a:t>App Requests Location</a:t>
          </a:r>
          <a:endParaRPr lang="en-US" sz="1600" b="0" dirty="0">
            <a:latin typeface="+mj-lt"/>
            <a:cs typeface="Arial" panose="020B0604020202020204" pitchFamily="34" charset="0"/>
          </a:endParaRPr>
        </a:p>
      </dgm:t>
    </dgm:pt>
    <dgm:pt modelId="{6662E5D1-FF95-4D18-BB5C-09F389C0218B}" type="parTrans" cxnId="{2ED81BE0-9A2D-433F-934A-6AB7BFFB9C59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2BF54606-1337-48C9-961F-F58EA442534E}" type="sibTrans" cxnId="{2ED81BE0-9A2D-433F-934A-6AB7BFFB9C59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C36452F8-89DA-45F8-A9AE-8E4FA5B25A8E}">
      <dgm:prSet phldrT="[Text]" custT="1"/>
      <dgm:spPr/>
      <dgm:t>
        <a:bodyPr/>
        <a:lstStyle/>
        <a:p>
          <a:r>
            <a:rPr lang="en-US" sz="1600" b="0" dirty="0" smtClean="0">
              <a:latin typeface="+mj-lt"/>
              <a:cs typeface="Arial" panose="020B0604020202020204" pitchFamily="34" charset="0"/>
            </a:rPr>
            <a:t>A&amp;A library/background app requested location</a:t>
          </a:r>
          <a:endParaRPr lang="en-US" sz="1600" b="0" dirty="0">
            <a:latin typeface="+mj-lt"/>
            <a:cs typeface="Arial" panose="020B0604020202020204" pitchFamily="34" charset="0"/>
          </a:endParaRPr>
        </a:p>
      </dgm:t>
    </dgm:pt>
    <dgm:pt modelId="{A189090C-8FCA-41EE-AD0C-A804BD0CA46E}" type="parTrans" cxnId="{43597B3A-4F0C-4F01-BB45-0D758B23F7EF}">
      <dgm:prSet custT="1"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97E16A58-D3A6-4769-8EA5-56FD0EC881B3}" type="sibTrans" cxnId="{43597B3A-4F0C-4F01-BB45-0D758B23F7EF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D3B700D6-15DB-43DD-AF1F-8011CB37F5ED}">
      <dgm:prSet phldrT="[Text]" custT="1"/>
      <dgm:spPr/>
      <dgm:t>
        <a:bodyPr/>
        <a:lstStyle/>
        <a:p>
          <a:r>
            <a:rPr lang="en-US" sz="1600" b="0" dirty="0" smtClean="0">
              <a:latin typeface="+mj-lt"/>
              <a:cs typeface="Arial" panose="020B0604020202020204" pitchFamily="34" charset="0"/>
            </a:rPr>
            <a:t>Coarsen location to city-level</a:t>
          </a:r>
          <a:endParaRPr lang="en-US" sz="1600" b="0" dirty="0">
            <a:latin typeface="+mj-lt"/>
            <a:cs typeface="Arial" panose="020B0604020202020204" pitchFamily="34" charset="0"/>
          </a:endParaRPr>
        </a:p>
      </dgm:t>
    </dgm:pt>
    <dgm:pt modelId="{54596ABC-B12E-469C-A6AE-B3EBD8CD722F}" type="parTrans" cxnId="{8A575A67-1F46-424B-9FB6-ED8E9077688F}">
      <dgm:prSet custT="1"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098E5C54-8C4B-45D8-BDEB-4903ED19BC81}" type="sibTrans" cxnId="{8A575A67-1F46-424B-9FB6-ED8E9077688F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7E5E2627-2990-4817-9774-7BDE5CF0B036}">
      <dgm:prSet phldrT="[Text]" custT="1"/>
      <dgm:spPr/>
      <dgm:t>
        <a:bodyPr/>
        <a:lstStyle/>
        <a:p>
          <a:r>
            <a:rPr lang="en-US" sz="1600" b="0" dirty="0" smtClean="0">
              <a:latin typeface="+mj-lt"/>
              <a:cs typeface="Arial" panose="020B0604020202020204" pitchFamily="34" charset="0"/>
            </a:rPr>
            <a:t>Core foreground app requested location</a:t>
          </a:r>
          <a:endParaRPr lang="en-US" sz="1600" b="0" dirty="0">
            <a:latin typeface="+mj-lt"/>
            <a:cs typeface="Arial" panose="020B0604020202020204" pitchFamily="34" charset="0"/>
          </a:endParaRPr>
        </a:p>
      </dgm:t>
    </dgm:pt>
    <dgm:pt modelId="{04B82D58-3614-449F-A243-436AF1D406B2}" type="parTrans" cxnId="{08C31849-C0CA-4820-917C-A3931D954CD6}">
      <dgm:prSet custT="1"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0697FC55-9AD2-452D-991B-8C278C33B039}" type="sibTrans" cxnId="{08C31849-C0CA-4820-917C-A3931D954CD6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71DDA85C-01D3-40A4-85F9-428906B97527}">
      <dgm:prSet phldrT="[Text]" custT="1"/>
      <dgm:spPr/>
      <dgm:t>
        <a:bodyPr/>
        <a:lstStyle/>
        <a:p>
          <a:r>
            <a:rPr lang="en-US" sz="1600" b="0" dirty="0" smtClean="0">
              <a:latin typeface="+mj-lt"/>
              <a:cs typeface="Arial" panose="020B0604020202020204" pitchFamily="34" charset="0"/>
            </a:rPr>
            <a:t>E.g., </a:t>
          </a:r>
          <a:r>
            <a:rPr lang="en-US" sz="1600" b="0" dirty="0" err="1" smtClean="0">
              <a:latin typeface="+mj-lt"/>
              <a:cs typeface="Arial" panose="020B0604020202020204" pitchFamily="34" charset="0"/>
            </a:rPr>
            <a:t>AccuWeather</a:t>
          </a:r>
          <a:endParaRPr lang="en-US" sz="1600" b="0" dirty="0">
            <a:latin typeface="+mj-lt"/>
            <a:cs typeface="Arial" panose="020B0604020202020204" pitchFamily="34" charset="0"/>
          </a:endParaRPr>
        </a:p>
      </dgm:t>
    </dgm:pt>
    <dgm:pt modelId="{484D7C54-DC3D-41BA-92ED-9114DF149570}" type="parTrans" cxnId="{4BD6A9E3-3395-4E4F-B84C-FD4386D8E663}">
      <dgm:prSet custT="1"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3C8A8E20-F84A-4C05-AABC-61685F9973CC}" type="sibTrans" cxnId="{4BD6A9E3-3395-4E4F-B84C-FD4386D8E663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B08671B2-23FD-4798-8EA2-B3BB8CF3B35E}">
      <dgm:prSet phldrT="[Text]" custT="1"/>
      <dgm:spPr/>
      <dgm:t>
        <a:bodyPr/>
        <a:lstStyle/>
        <a:p>
          <a:r>
            <a:rPr lang="en-US" sz="1600" b="0" dirty="0" smtClean="0">
              <a:latin typeface="+mj-lt"/>
              <a:cs typeface="Arial" panose="020B0604020202020204" pitchFamily="34" charset="0"/>
            </a:rPr>
            <a:t>Fingerprinting</a:t>
          </a:r>
          <a:br>
            <a:rPr lang="en-US" sz="1600" b="0" dirty="0" smtClean="0">
              <a:latin typeface="+mj-lt"/>
              <a:cs typeface="Arial" panose="020B0604020202020204" pitchFamily="34" charset="0"/>
            </a:rPr>
          </a:br>
          <a:r>
            <a:rPr lang="en-US" sz="1600" b="0" dirty="0" smtClean="0">
              <a:latin typeface="+mj-lt"/>
              <a:cs typeface="Arial" panose="020B0604020202020204" pitchFamily="34" charset="0"/>
            </a:rPr>
            <a:t>protection</a:t>
          </a:r>
          <a:endParaRPr lang="en-US" sz="1600" b="0" dirty="0">
            <a:latin typeface="+mj-lt"/>
            <a:cs typeface="Arial" panose="020B0604020202020204" pitchFamily="34" charset="0"/>
          </a:endParaRPr>
        </a:p>
      </dgm:t>
    </dgm:pt>
    <dgm:pt modelId="{C4ABB36C-0BCE-4173-A159-2456EDB5912A}" type="parTrans" cxnId="{61A5C107-56C0-4BF5-AEAD-DF6DB115BEFE}">
      <dgm:prSet custT="1"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3861929F-50C5-499A-8EBB-3816D68B4494}" type="sibTrans" cxnId="{61A5C107-56C0-4BF5-AEAD-DF6DB115BEFE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14503CCE-9C83-4544-93C1-8057A1CF02BD}">
      <dgm:prSet phldrT="[Text]" custT="1"/>
      <dgm:spPr/>
      <dgm:t>
        <a:bodyPr/>
        <a:lstStyle/>
        <a:p>
          <a:r>
            <a:rPr lang="en-US" sz="1600" b="0" dirty="0" smtClean="0">
              <a:latin typeface="+mj-lt"/>
              <a:cs typeface="Arial" panose="020B0604020202020204" pitchFamily="34" charset="0"/>
            </a:rPr>
            <a:t>Profiling protection</a:t>
          </a:r>
          <a:endParaRPr lang="en-US" sz="1600" b="0" dirty="0">
            <a:latin typeface="+mj-lt"/>
            <a:cs typeface="Arial" panose="020B0604020202020204" pitchFamily="34" charset="0"/>
          </a:endParaRPr>
        </a:p>
      </dgm:t>
    </dgm:pt>
    <dgm:pt modelId="{996D3828-D44D-4951-BE78-D23640657EBD}" type="parTrans" cxnId="{353A4631-BC1E-4A30-82DA-356F16671171}">
      <dgm:prSet custT="1"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67395E3E-323B-4C30-AA3E-A532E643113F}" type="sibTrans" cxnId="{353A4631-BC1E-4A30-82DA-356F16671171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0762E054-504A-4B24-9BFE-03DCF7FA523E}">
      <dgm:prSet phldrT="[Text]" custT="1"/>
      <dgm:spPr/>
      <dgm:t>
        <a:bodyPr/>
        <a:lstStyle/>
        <a:p>
          <a:r>
            <a:rPr lang="en-US" sz="1600" b="0" dirty="0" smtClean="0">
              <a:latin typeface="+mj-lt"/>
              <a:cs typeface="Arial" panose="020B0604020202020204" pitchFamily="34" charset="0"/>
            </a:rPr>
            <a:t>E.g., Yelp, </a:t>
          </a:r>
          <a:r>
            <a:rPr lang="en-US" sz="1600" b="0" dirty="0" err="1" smtClean="0">
              <a:latin typeface="+mj-lt"/>
              <a:cs typeface="Arial" panose="020B0604020202020204" pitchFamily="34" charset="0"/>
            </a:rPr>
            <a:t>facebook</a:t>
          </a:r>
          <a:endParaRPr lang="en-US" sz="1600" b="0" dirty="0">
            <a:latin typeface="+mj-lt"/>
            <a:cs typeface="Arial" panose="020B0604020202020204" pitchFamily="34" charset="0"/>
          </a:endParaRPr>
        </a:p>
      </dgm:t>
    </dgm:pt>
    <dgm:pt modelId="{2D197ACE-0944-42D1-BD50-51E9961EAEAE}" type="parTrans" cxnId="{F3D8B8E5-6FAE-4B0A-BA68-B6A61B9B0619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B584A6D9-8079-4AC3-99F0-75437850695A}" type="sibTrans" cxnId="{F3D8B8E5-6FAE-4B0A-BA68-B6A61B9B0619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3024DDF4-416D-4024-91F7-FDF13AE468A0}">
      <dgm:prSet phldrT="[Text]" custT="1"/>
      <dgm:spPr/>
      <dgm:t>
        <a:bodyPr/>
        <a:lstStyle/>
        <a:p>
          <a:r>
            <a:rPr lang="en-US" sz="1600" b="0" dirty="0" smtClean="0">
              <a:latin typeface="+mj-lt"/>
              <a:cs typeface="Arial" panose="020B0604020202020204" pitchFamily="34" charset="0"/>
            </a:rPr>
            <a:t>Synthetic Route</a:t>
          </a:r>
          <a:endParaRPr lang="en-US" sz="1600" b="0" dirty="0">
            <a:latin typeface="+mj-lt"/>
            <a:cs typeface="Arial" panose="020B0604020202020204" pitchFamily="34" charset="0"/>
          </a:endParaRPr>
        </a:p>
      </dgm:t>
    </dgm:pt>
    <dgm:pt modelId="{8F6BCBD4-9BD4-4D6D-BC71-A7335B9A14F8}" type="parTrans" cxnId="{82FA23B7-38D0-4C8C-BA58-530826F6528B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20C165AA-302C-47A0-A220-64FA1674479A}" type="sibTrans" cxnId="{82FA23B7-38D0-4C8C-BA58-530826F6528B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981DD748-033A-49F6-B80D-F0B5D13F6901}">
      <dgm:prSet phldrT="[Text]" custT="1"/>
      <dgm:spPr/>
      <dgm:t>
        <a:bodyPr/>
        <a:lstStyle/>
        <a:p>
          <a:r>
            <a:rPr lang="en-US" sz="1600" b="0" dirty="0" smtClean="0">
              <a:latin typeface="+mj-lt"/>
              <a:cs typeface="Arial" panose="020B0604020202020204" pitchFamily="34" charset="0"/>
            </a:rPr>
            <a:t>E.g., </a:t>
          </a:r>
          <a:r>
            <a:rPr lang="en-US" sz="1600" b="0" dirty="0" err="1" smtClean="0">
              <a:latin typeface="+mj-lt"/>
              <a:cs typeface="Arial" panose="020B0604020202020204" pitchFamily="34" charset="0"/>
            </a:rPr>
            <a:t>Runkeeper</a:t>
          </a:r>
          <a:endParaRPr lang="en-US" sz="1600" b="0" dirty="0">
            <a:latin typeface="+mj-lt"/>
            <a:cs typeface="Arial" panose="020B0604020202020204" pitchFamily="34" charset="0"/>
          </a:endParaRPr>
        </a:p>
      </dgm:t>
    </dgm:pt>
    <dgm:pt modelId="{7219AA4A-42EF-422D-85CF-456CFD9C69FC}" type="parTrans" cxnId="{208B161A-EA64-4FAC-B7C7-5E618F8DB079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E4856247-1F23-4DF5-9774-1878CC9467F3}" type="sibTrans" cxnId="{208B161A-EA64-4FAC-B7C7-5E618F8DB079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661B8568-E18E-43AA-91A3-5C412E802FAD}">
      <dgm:prSet phldrT="[Text]" custT="1"/>
      <dgm:spPr/>
      <dgm:t>
        <a:bodyPr/>
        <a:lstStyle/>
        <a:p>
          <a:r>
            <a:rPr lang="en-US" sz="1600" b="0" dirty="0" smtClean="0">
              <a:latin typeface="+mj-lt"/>
              <a:cs typeface="Arial" panose="020B0604020202020204" pitchFamily="34" charset="0"/>
            </a:rPr>
            <a:t>Hide</a:t>
          </a:r>
          <a:endParaRPr lang="en-US" sz="1600" b="0" dirty="0">
            <a:latin typeface="+mj-lt"/>
            <a:cs typeface="Arial" panose="020B0604020202020204" pitchFamily="34" charset="0"/>
          </a:endParaRPr>
        </a:p>
      </dgm:t>
    </dgm:pt>
    <dgm:pt modelId="{75932A0E-8731-4B67-8272-2B90FADC219E}" type="sibTrans" cxnId="{8EC2852C-6D67-4861-9E3B-750D3617F919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D13C9099-7DC8-4D2C-AB6F-AAA54C707CEC}" type="parTrans" cxnId="{8EC2852C-6D67-4861-9E3B-750D3617F919}">
      <dgm:prSet custT="1"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30FF2B17-1C50-4169-814D-E1BA53309F24}">
      <dgm:prSet phldrT="[Text]" custT="1"/>
      <dgm:spPr/>
      <dgm:t>
        <a:bodyPr/>
        <a:lstStyle/>
        <a:p>
          <a:r>
            <a:rPr lang="en-US" sz="1600" b="0" dirty="0" smtClean="0">
              <a:latin typeface="+mj-lt"/>
              <a:cs typeface="Arial" panose="020B0604020202020204" pitchFamily="34" charset="0"/>
            </a:rPr>
            <a:t>Coarsen location</a:t>
          </a:r>
          <a:endParaRPr lang="en-US" sz="1600" b="0" dirty="0">
            <a:latin typeface="+mj-lt"/>
            <a:cs typeface="Arial" panose="020B0604020202020204" pitchFamily="34" charset="0"/>
          </a:endParaRPr>
        </a:p>
      </dgm:t>
    </dgm:pt>
    <dgm:pt modelId="{247144EE-7608-44AB-996B-691FB0776F42}" type="sibTrans" cxnId="{3933494F-7E93-45C5-93CD-E4BBBE01B98E}">
      <dgm:prSet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B93EA272-CA60-481B-A91E-5D87BDBF6012}" type="parTrans" cxnId="{3933494F-7E93-45C5-93CD-E4BBBE01B98E}">
      <dgm:prSet custT="1"/>
      <dgm:spPr/>
      <dgm:t>
        <a:bodyPr/>
        <a:lstStyle/>
        <a:p>
          <a:endParaRPr lang="en-US" sz="1600" b="0">
            <a:latin typeface="+mj-lt"/>
            <a:cs typeface="Arial" panose="020B0604020202020204" pitchFamily="34" charset="0"/>
          </a:endParaRPr>
        </a:p>
      </dgm:t>
    </dgm:pt>
    <dgm:pt modelId="{EC61B42E-27EB-4419-A23E-6B53ED6F9F3F}" type="pres">
      <dgm:prSet presAssocID="{118BC6D6-94F0-44EB-887A-23557195C85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158BB7-6AA6-4C0E-8967-AE7F9ACA7EA5}" type="pres">
      <dgm:prSet presAssocID="{118BC6D6-94F0-44EB-887A-23557195C859}" presName="hierFlow" presStyleCnt="0"/>
      <dgm:spPr/>
      <dgm:t>
        <a:bodyPr/>
        <a:lstStyle/>
        <a:p>
          <a:endParaRPr lang="en-US"/>
        </a:p>
      </dgm:t>
    </dgm:pt>
    <dgm:pt modelId="{2D7126D7-63CD-48C7-824E-E99120884C5C}" type="pres">
      <dgm:prSet presAssocID="{118BC6D6-94F0-44EB-887A-23557195C859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F957DB9-570D-4A52-9FA9-3A2B31EC293D}" type="pres">
      <dgm:prSet presAssocID="{3527FF96-7FC8-4E5A-A1E1-718784880E82}" presName="Name14" presStyleCnt="0"/>
      <dgm:spPr/>
      <dgm:t>
        <a:bodyPr/>
        <a:lstStyle/>
        <a:p>
          <a:endParaRPr lang="en-US"/>
        </a:p>
      </dgm:t>
    </dgm:pt>
    <dgm:pt modelId="{5D0C8413-4716-4982-914E-4D89B0626CF0}" type="pres">
      <dgm:prSet presAssocID="{3527FF96-7FC8-4E5A-A1E1-718784880E82}" presName="level1Shape" presStyleLbl="node0" presStyleIdx="0" presStyleCnt="1" custScaleX="173963" custScaleY="1646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291660-2229-4D8D-AE21-C6ABB00048F6}" type="pres">
      <dgm:prSet presAssocID="{3527FF96-7FC8-4E5A-A1E1-718784880E82}" presName="hierChild2" presStyleCnt="0"/>
      <dgm:spPr/>
      <dgm:t>
        <a:bodyPr/>
        <a:lstStyle/>
        <a:p>
          <a:endParaRPr lang="en-US"/>
        </a:p>
      </dgm:t>
    </dgm:pt>
    <dgm:pt modelId="{530BCC24-3DFA-4A3E-AA2A-BFC7CE67C1CC}" type="pres">
      <dgm:prSet presAssocID="{A189090C-8FCA-41EE-AD0C-A804BD0CA46E}" presName="Name19" presStyleLbl="parChTrans1D2" presStyleIdx="0" presStyleCnt="2"/>
      <dgm:spPr/>
      <dgm:t>
        <a:bodyPr/>
        <a:lstStyle/>
        <a:p>
          <a:endParaRPr lang="en-US"/>
        </a:p>
      </dgm:t>
    </dgm:pt>
    <dgm:pt modelId="{3129441C-9223-492E-B33B-B64317465D07}" type="pres">
      <dgm:prSet presAssocID="{C36452F8-89DA-45F8-A9AE-8E4FA5B25A8E}" presName="Name21" presStyleCnt="0"/>
      <dgm:spPr/>
      <dgm:t>
        <a:bodyPr/>
        <a:lstStyle/>
        <a:p>
          <a:endParaRPr lang="en-US"/>
        </a:p>
      </dgm:t>
    </dgm:pt>
    <dgm:pt modelId="{7A679330-4698-4683-9877-FDC5A6DD4FC2}" type="pres">
      <dgm:prSet presAssocID="{C36452F8-89DA-45F8-A9AE-8E4FA5B25A8E}" presName="level2Shape" presStyleLbl="node2" presStyleIdx="0" presStyleCnt="2" custScaleX="343989" custScaleY="163955"/>
      <dgm:spPr/>
      <dgm:t>
        <a:bodyPr/>
        <a:lstStyle/>
        <a:p>
          <a:endParaRPr lang="en-US"/>
        </a:p>
      </dgm:t>
    </dgm:pt>
    <dgm:pt modelId="{E4C72F54-5B6F-4C02-943E-4ED312A123A0}" type="pres">
      <dgm:prSet presAssocID="{C36452F8-89DA-45F8-A9AE-8E4FA5B25A8E}" presName="hierChild3" presStyleCnt="0"/>
      <dgm:spPr/>
      <dgm:t>
        <a:bodyPr/>
        <a:lstStyle/>
        <a:p>
          <a:endParaRPr lang="en-US"/>
        </a:p>
      </dgm:t>
    </dgm:pt>
    <dgm:pt modelId="{053E96EF-1E07-495B-909D-A1DC18795404}" type="pres">
      <dgm:prSet presAssocID="{54596ABC-B12E-469C-A6AE-B3EBD8CD722F}" presName="Name19" presStyleLbl="parChTrans1D3" presStyleIdx="0" presStyleCnt="2"/>
      <dgm:spPr/>
      <dgm:t>
        <a:bodyPr/>
        <a:lstStyle/>
        <a:p>
          <a:endParaRPr lang="en-US"/>
        </a:p>
      </dgm:t>
    </dgm:pt>
    <dgm:pt modelId="{ADE1ED23-DFF2-4F35-81C8-ED46634D3D8A}" type="pres">
      <dgm:prSet presAssocID="{D3B700D6-15DB-43DD-AF1F-8011CB37F5ED}" presName="Name21" presStyleCnt="0"/>
      <dgm:spPr/>
      <dgm:t>
        <a:bodyPr/>
        <a:lstStyle/>
        <a:p>
          <a:endParaRPr lang="en-US"/>
        </a:p>
      </dgm:t>
    </dgm:pt>
    <dgm:pt modelId="{03CB67C4-8436-43BC-8365-566E7519A51E}" type="pres">
      <dgm:prSet presAssocID="{D3B700D6-15DB-43DD-AF1F-8011CB37F5ED}" presName="level2Shape" presStyleLbl="node3" presStyleIdx="0" presStyleCnt="2" custScaleX="334898" custScaleY="132001"/>
      <dgm:spPr/>
      <dgm:t>
        <a:bodyPr/>
        <a:lstStyle/>
        <a:p>
          <a:endParaRPr lang="en-US"/>
        </a:p>
      </dgm:t>
    </dgm:pt>
    <dgm:pt modelId="{D8B28974-E6C7-4A60-B53E-2714BC28EA18}" type="pres">
      <dgm:prSet presAssocID="{D3B700D6-15DB-43DD-AF1F-8011CB37F5ED}" presName="hierChild3" presStyleCnt="0"/>
      <dgm:spPr/>
      <dgm:t>
        <a:bodyPr/>
        <a:lstStyle/>
        <a:p>
          <a:endParaRPr lang="en-US"/>
        </a:p>
      </dgm:t>
    </dgm:pt>
    <dgm:pt modelId="{D9437A20-0CAC-4C45-B361-BBB7C23625B1}" type="pres">
      <dgm:prSet presAssocID="{04B82D58-3614-449F-A243-436AF1D406B2}" presName="Name19" presStyleLbl="parChTrans1D2" presStyleIdx="1" presStyleCnt="2"/>
      <dgm:spPr/>
      <dgm:t>
        <a:bodyPr/>
        <a:lstStyle/>
        <a:p>
          <a:endParaRPr lang="en-US"/>
        </a:p>
      </dgm:t>
    </dgm:pt>
    <dgm:pt modelId="{77CCD41D-20A5-4AA7-9FC5-A1C52A373AB1}" type="pres">
      <dgm:prSet presAssocID="{7E5E2627-2990-4817-9774-7BDE5CF0B036}" presName="Name21" presStyleCnt="0"/>
      <dgm:spPr/>
      <dgm:t>
        <a:bodyPr/>
        <a:lstStyle/>
        <a:p>
          <a:endParaRPr lang="en-US"/>
        </a:p>
      </dgm:t>
    </dgm:pt>
    <dgm:pt modelId="{6FE69AEA-EBA7-439D-9A5D-AE72ADFA919F}" type="pres">
      <dgm:prSet presAssocID="{7E5E2627-2990-4817-9774-7BDE5CF0B036}" presName="level2Shape" presStyleLbl="node2" presStyleIdx="1" presStyleCnt="2" custScaleX="262088" custScaleY="163955"/>
      <dgm:spPr/>
      <dgm:t>
        <a:bodyPr/>
        <a:lstStyle/>
        <a:p>
          <a:endParaRPr lang="en-US"/>
        </a:p>
      </dgm:t>
    </dgm:pt>
    <dgm:pt modelId="{7A4CA704-7FB2-49D0-8FEE-75948550CBA1}" type="pres">
      <dgm:prSet presAssocID="{7E5E2627-2990-4817-9774-7BDE5CF0B036}" presName="hierChild3" presStyleCnt="0"/>
      <dgm:spPr/>
      <dgm:t>
        <a:bodyPr/>
        <a:lstStyle/>
        <a:p>
          <a:endParaRPr lang="en-US"/>
        </a:p>
      </dgm:t>
    </dgm:pt>
    <dgm:pt modelId="{FDEB902B-2E2C-464D-A629-0F3E48A6F03D}" type="pres">
      <dgm:prSet presAssocID="{D13C9099-7DC8-4D2C-AB6F-AAA54C707CEC}" presName="Name19" presStyleLbl="parChTrans1D3" presStyleIdx="1" presStyleCnt="2"/>
      <dgm:spPr/>
      <dgm:t>
        <a:bodyPr/>
        <a:lstStyle/>
        <a:p>
          <a:endParaRPr lang="en-US"/>
        </a:p>
      </dgm:t>
    </dgm:pt>
    <dgm:pt modelId="{6BEFAF40-5342-4C53-A5C4-B17676A5E568}" type="pres">
      <dgm:prSet presAssocID="{661B8568-E18E-43AA-91A3-5C412E802FAD}" presName="Name21" presStyleCnt="0"/>
      <dgm:spPr/>
      <dgm:t>
        <a:bodyPr/>
        <a:lstStyle/>
        <a:p>
          <a:endParaRPr lang="en-US"/>
        </a:p>
      </dgm:t>
    </dgm:pt>
    <dgm:pt modelId="{5AA81BF7-6A83-4304-B9E3-AAAC7768579F}" type="pres">
      <dgm:prSet presAssocID="{661B8568-E18E-43AA-91A3-5C412E802FAD}" presName="level2Shape" presStyleLbl="node3" presStyleIdx="1" presStyleCnt="2" custScaleY="108175"/>
      <dgm:spPr/>
      <dgm:t>
        <a:bodyPr/>
        <a:lstStyle/>
        <a:p>
          <a:endParaRPr lang="en-US"/>
        </a:p>
      </dgm:t>
    </dgm:pt>
    <dgm:pt modelId="{D422E6B7-EFC6-4F7E-860C-5B55E9664D97}" type="pres">
      <dgm:prSet presAssocID="{661B8568-E18E-43AA-91A3-5C412E802FAD}" presName="hierChild3" presStyleCnt="0"/>
      <dgm:spPr/>
      <dgm:t>
        <a:bodyPr/>
        <a:lstStyle/>
        <a:p>
          <a:endParaRPr lang="en-US"/>
        </a:p>
      </dgm:t>
    </dgm:pt>
    <dgm:pt modelId="{6071D337-C67F-4A13-8E1C-802ABCE8E532}" type="pres">
      <dgm:prSet presAssocID="{8F6BCBD4-9BD4-4D6D-BC71-A7335B9A14F8}" presName="Name19" presStyleLbl="parChTrans1D4" presStyleIdx="0" presStyleCnt="7"/>
      <dgm:spPr/>
      <dgm:t>
        <a:bodyPr/>
        <a:lstStyle/>
        <a:p>
          <a:endParaRPr lang="en-US"/>
        </a:p>
      </dgm:t>
    </dgm:pt>
    <dgm:pt modelId="{965AA550-39E4-43CB-AB54-88283A4C16F5}" type="pres">
      <dgm:prSet presAssocID="{3024DDF4-416D-4024-91F7-FDF13AE468A0}" presName="Name21" presStyleCnt="0"/>
      <dgm:spPr/>
      <dgm:t>
        <a:bodyPr/>
        <a:lstStyle/>
        <a:p>
          <a:endParaRPr lang="en-US"/>
        </a:p>
      </dgm:t>
    </dgm:pt>
    <dgm:pt modelId="{3BE283C4-B439-488F-B95D-FE0E4DF1F0E5}" type="pres">
      <dgm:prSet presAssocID="{3024DDF4-416D-4024-91F7-FDF13AE468A0}" presName="level2Shape" presStyleLbl="node4" presStyleIdx="0" presStyleCnt="7" custScaleX="150991" custScaleY="120195"/>
      <dgm:spPr/>
      <dgm:t>
        <a:bodyPr/>
        <a:lstStyle/>
        <a:p>
          <a:endParaRPr lang="en-US"/>
        </a:p>
      </dgm:t>
    </dgm:pt>
    <dgm:pt modelId="{F06817BD-D9C8-459B-B6F6-5BAA33FF5895}" type="pres">
      <dgm:prSet presAssocID="{3024DDF4-416D-4024-91F7-FDF13AE468A0}" presName="hierChild3" presStyleCnt="0"/>
      <dgm:spPr/>
      <dgm:t>
        <a:bodyPr/>
        <a:lstStyle/>
        <a:p>
          <a:endParaRPr lang="en-US"/>
        </a:p>
      </dgm:t>
    </dgm:pt>
    <dgm:pt modelId="{8B207AC7-D59B-4DED-A628-904453BF4489}" type="pres">
      <dgm:prSet presAssocID="{7219AA4A-42EF-422D-85CF-456CFD9C69FC}" presName="Name19" presStyleLbl="parChTrans1D4" presStyleIdx="1" presStyleCnt="7"/>
      <dgm:spPr/>
      <dgm:t>
        <a:bodyPr/>
        <a:lstStyle/>
        <a:p>
          <a:endParaRPr lang="en-US"/>
        </a:p>
      </dgm:t>
    </dgm:pt>
    <dgm:pt modelId="{FEA76165-3540-4B67-B2E9-312B4670EA74}" type="pres">
      <dgm:prSet presAssocID="{981DD748-033A-49F6-B80D-F0B5D13F6901}" presName="Name21" presStyleCnt="0"/>
      <dgm:spPr/>
      <dgm:t>
        <a:bodyPr/>
        <a:lstStyle/>
        <a:p>
          <a:endParaRPr lang="en-US"/>
        </a:p>
      </dgm:t>
    </dgm:pt>
    <dgm:pt modelId="{59D8D409-41EE-4D94-81EF-253DC989BAFF}" type="pres">
      <dgm:prSet presAssocID="{981DD748-033A-49F6-B80D-F0B5D13F6901}" presName="level2Shape" presStyleLbl="node4" presStyleIdx="1" presStyleCnt="7" custScaleX="185862" custScaleY="123775"/>
      <dgm:spPr/>
      <dgm:t>
        <a:bodyPr/>
        <a:lstStyle/>
        <a:p>
          <a:endParaRPr lang="en-US"/>
        </a:p>
      </dgm:t>
    </dgm:pt>
    <dgm:pt modelId="{2E31427C-0DAF-469B-BFE7-1A2F5C7678F8}" type="pres">
      <dgm:prSet presAssocID="{981DD748-033A-49F6-B80D-F0B5D13F6901}" presName="hierChild3" presStyleCnt="0"/>
      <dgm:spPr/>
      <dgm:t>
        <a:bodyPr/>
        <a:lstStyle/>
        <a:p>
          <a:endParaRPr lang="en-US"/>
        </a:p>
      </dgm:t>
    </dgm:pt>
    <dgm:pt modelId="{28C61E90-EB79-4055-8722-A30134DA4257}" type="pres">
      <dgm:prSet presAssocID="{B93EA272-CA60-481B-A91E-5D87BDBF6012}" presName="Name19" presStyleLbl="parChTrans1D4" presStyleIdx="2" presStyleCnt="7"/>
      <dgm:spPr/>
      <dgm:t>
        <a:bodyPr/>
        <a:lstStyle/>
        <a:p>
          <a:endParaRPr lang="en-US"/>
        </a:p>
      </dgm:t>
    </dgm:pt>
    <dgm:pt modelId="{A6F659F1-3B56-48D9-9EA7-569A7145ADC0}" type="pres">
      <dgm:prSet presAssocID="{30FF2B17-1C50-4169-814D-E1BA53309F24}" presName="Name21" presStyleCnt="0"/>
      <dgm:spPr/>
      <dgm:t>
        <a:bodyPr/>
        <a:lstStyle/>
        <a:p>
          <a:endParaRPr lang="en-US"/>
        </a:p>
      </dgm:t>
    </dgm:pt>
    <dgm:pt modelId="{317A8DC7-0EA6-4CA5-A663-E19098AFF2F7}" type="pres">
      <dgm:prSet presAssocID="{30FF2B17-1C50-4169-814D-E1BA53309F24}" presName="level2Shape" presStyleLbl="node4" presStyleIdx="2" presStyleCnt="7" custScaleX="159395" custScaleY="120195"/>
      <dgm:spPr/>
      <dgm:t>
        <a:bodyPr/>
        <a:lstStyle/>
        <a:p>
          <a:endParaRPr lang="en-US"/>
        </a:p>
      </dgm:t>
    </dgm:pt>
    <dgm:pt modelId="{BB256F12-694D-453B-A0DD-EB9D92B85DCC}" type="pres">
      <dgm:prSet presAssocID="{30FF2B17-1C50-4169-814D-E1BA53309F24}" presName="hierChild3" presStyleCnt="0"/>
      <dgm:spPr/>
      <dgm:t>
        <a:bodyPr/>
        <a:lstStyle/>
        <a:p>
          <a:endParaRPr lang="en-US"/>
        </a:p>
      </dgm:t>
    </dgm:pt>
    <dgm:pt modelId="{0BA3AAB1-0D9E-43FB-BD04-C9AF043BA05C}" type="pres">
      <dgm:prSet presAssocID="{484D7C54-DC3D-41BA-92ED-9114DF149570}" presName="Name19" presStyleLbl="parChTrans1D4" presStyleIdx="3" presStyleCnt="7"/>
      <dgm:spPr/>
      <dgm:t>
        <a:bodyPr/>
        <a:lstStyle/>
        <a:p>
          <a:endParaRPr lang="en-US"/>
        </a:p>
      </dgm:t>
    </dgm:pt>
    <dgm:pt modelId="{BABB4287-BEF5-49EA-AD7F-28CA5C7B70B4}" type="pres">
      <dgm:prSet presAssocID="{71DDA85C-01D3-40A4-85F9-428906B97527}" presName="Name21" presStyleCnt="0"/>
      <dgm:spPr/>
      <dgm:t>
        <a:bodyPr/>
        <a:lstStyle/>
        <a:p>
          <a:endParaRPr lang="en-US"/>
        </a:p>
      </dgm:t>
    </dgm:pt>
    <dgm:pt modelId="{C295A74D-9634-4171-AB7E-055A054AE50F}" type="pres">
      <dgm:prSet presAssocID="{71DDA85C-01D3-40A4-85F9-428906B97527}" presName="level2Shape" presStyleLbl="node4" presStyleIdx="3" presStyleCnt="7" custScaleX="191373" custScaleY="123775"/>
      <dgm:spPr/>
      <dgm:t>
        <a:bodyPr/>
        <a:lstStyle/>
        <a:p>
          <a:endParaRPr lang="en-US"/>
        </a:p>
      </dgm:t>
    </dgm:pt>
    <dgm:pt modelId="{02388503-2D1B-407B-BE3B-ED965BDCC965}" type="pres">
      <dgm:prSet presAssocID="{71DDA85C-01D3-40A4-85F9-428906B97527}" presName="hierChild3" presStyleCnt="0"/>
      <dgm:spPr/>
      <dgm:t>
        <a:bodyPr/>
        <a:lstStyle/>
        <a:p>
          <a:endParaRPr lang="en-US"/>
        </a:p>
      </dgm:t>
    </dgm:pt>
    <dgm:pt modelId="{A425C665-9C43-49D9-B6F0-8F39D888BF3E}" type="pres">
      <dgm:prSet presAssocID="{C4ABB36C-0BCE-4173-A159-2456EDB5912A}" presName="Name19" presStyleLbl="parChTrans1D4" presStyleIdx="4" presStyleCnt="7"/>
      <dgm:spPr/>
      <dgm:t>
        <a:bodyPr/>
        <a:lstStyle/>
        <a:p>
          <a:endParaRPr lang="en-US"/>
        </a:p>
      </dgm:t>
    </dgm:pt>
    <dgm:pt modelId="{3FD88C64-CDB2-4354-9097-AA19A3A14A59}" type="pres">
      <dgm:prSet presAssocID="{B08671B2-23FD-4798-8EA2-B3BB8CF3B35E}" presName="Name21" presStyleCnt="0"/>
      <dgm:spPr/>
      <dgm:t>
        <a:bodyPr/>
        <a:lstStyle/>
        <a:p>
          <a:endParaRPr lang="en-US"/>
        </a:p>
      </dgm:t>
    </dgm:pt>
    <dgm:pt modelId="{1AA1622D-D985-4020-A6BC-6F9047F93530}" type="pres">
      <dgm:prSet presAssocID="{B08671B2-23FD-4798-8EA2-B3BB8CF3B35E}" presName="level2Shape" presStyleLbl="node4" presStyleIdx="4" presStyleCnt="7" custScaleX="215019" custScaleY="120195"/>
      <dgm:spPr/>
      <dgm:t>
        <a:bodyPr/>
        <a:lstStyle/>
        <a:p>
          <a:endParaRPr lang="en-US"/>
        </a:p>
      </dgm:t>
    </dgm:pt>
    <dgm:pt modelId="{8114E324-E495-4395-AA79-3957C7F8702B}" type="pres">
      <dgm:prSet presAssocID="{B08671B2-23FD-4798-8EA2-B3BB8CF3B35E}" presName="hierChild3" presStyleCnt="0"/>
      <dgm:spPr/>
      <dgm:t>
        <a:bodyPr/>
        <a:lstStyle/>
        <a:p>
          <a:endParaRPr lang="en-US"/>
        </a:p>
      </dgm:t>
    </dgm:pt>
    <dgm:pt modelId="{F382C2E2-19CF-41DE-8D17-294CA745D40A}" type="pres">
      <dgm:prSet presAssocID="{996D3828-D44D-4951-BE78-D23640657EBD}" presName="Name19" presStyleLbl="parChTrans1D4" presStyleIdx="5" presStyleCnt="7"/>
      <dgm:spPr/>
      <dgm:t>
        <a:bodyPr/>
        <a:lstStyle/>
        <a:p>
          <a:endParaRPr lang="en-US"/>
        </a:p>
      </dgm:t>
    </dgm:pt>
    <dgm:pt modelId="{5F95158A-06BB-4527-95AE-F8CA8A37359E}" type="pres">
      <dgm:prSet presAssocID="{14503CCE-9C83-4544-93C1-8057A1CF02BD}" presName="Name21" presStyleCnt="0"/>
      <dgm:spPr/>
      <dgm:t>
        <a:bodyPr/>
        <a:lstStyle/>
        <a:p>
          <a:endParaRPr lang="en-US"/>
        </a:p>
      </dgm:t>
    </dgm:pt>
    <dgm:pt modelId="{63BD797F-3ADC-4D21-A737-6815C2A3B7E7}" type="pres">
      <dgm:prSet presAssocID="{14503CCE-9C83-4544-93C1-8057A1CF02BD}" presName="level2Shape" presStyleLbl="node4" presStyleIdx="5" presStyleCnt="7" custScaleX="196902" custScaleY="123775"/>
      <dgm:spPr/>
      <dgm:t>
        <a:bodyPr/>
        <a:lstStyle/>
        <a:p>
          <a:endParaRPr lang="en-US"/>
        </a:p>
      </dgm:t>
    </dgm:pt>
    <dgm:pt modelId="{2C8CFB5F-CA65-4435-B1A9-5E34CC7D0999}" type="pres">
      <dgm:prSet presAssocID="{14503CCE-9C83-4544-93C1-8057A1CF02BD}" presName="hierChild3" presStyleCnt="0"/>
      <dgm:spPr/>
      <dgm:t>
        <a:bodyPr/>
        <a:lstStyle/>
        <a:p>
          <a:endParaRPr lang="en-US"/>
        </a:p>
      </dgm:t>
    </dgm:pt>
    <dgm:pt modelId="{72DB172D-50EE-41F7-AD0A-7EC7EDC75875}" type="pres">
      <dgm:prSet presAssocID="{2D197ACE-0944-42D1-BD50-51E9961EAEAE}" presName="Name19" presStyleLbl="parChTrans1D4" presStyleIdx="6" presStyleCnt="7"/>
      <dgm:spPr/>
      <dgm:t>
        <a:bodyPr/>
        <a:lstStyle/>
        <a:p>
          <a:endParaRPr lang="en-US"/>
        </a:p>
      </dgm:t>
    </dgm:pt>
    <dgm:pt modelId="{99002F2C-0EE2-42D0-8070-C555127600FE}" type="pres">
      <dgm:prSet presAssocID="{0762E054-504A-4B24-9BFE-03DCF7FA523E}" presName="Name21" presStyleCnt="0"/>
      <dgm:spPr/>
      <dgm:t>
        <a:bodyPr/>
        <a:lstStyle/>
        <a:p>
          <a:endParaRPr lang="en-US"/>
        </a:p>
      </dgm:t>
    </dgm:pt>
    <dgm:pt modelId="{24EEAA33-A9B1-40B8-B57F-A0B59098E15F}" type="pres">
      <dgm:prSet presAssocID="{0762E054-504A-4B24-9BFE-03DCF7FA523E}" presName="level2Shape" presStyleLbl="node4" presStyleIdx="6" presStyleCnt="7" custScaleX="176515" custScaleY="129852"/>
      <dgm:spPr/>
      <dgm:t>
        <a:bodyPr/>
        <a:lstStyle/>
        <a:p>
          <a:endParaRPr lang="en-US"/>
        </a:p>
      </dgm:t>
    </dgm:pt>
    <dgm:pt modelId="{89E3879C-2158-403C-BB86-EE4F7E3A19E2}" type="pres">
      <dgm:prSet presAssocID="{0762E054-504A-4B24-9BFE-03DCF7FA523E}" presName="hierChild3" presStyleCnt="0"/>
      <dgm:spPr/>
      <dgm:t>
        <a:bodyPr/>
        <a:lstStyle/>
        <a:p>
          <a:endParaRPr lang="en-US"/>
        </a:p>
      </dgm:t>
    </dgm:pt>
    <dgm:pt modelId="{A4B62187-1F5B-4E5E-B5A8-1C99FBC854A2}" type="pres">
      <dgm:prSet presAssocID="{118BC6D6-94F0-44EB-887A-23557195C859}" presName="bgShapesFlow" presStyleCnt="0"/>
      <dgm:spPr/>
      <dgm:t>
        <a:bodyPr/>
        <a:lstStyle/>
        <a:p>
          <a:endParaRPr lang="en-US"/>
        </a:p>
      </dgm:t>
    </dgm:pt>
  </dgm:ptLst>
  <dgm:cxnLst>
    <dgm:cxn modelId="{D6DB0AB1-B2D8-4D2A-A5D1-0359BC6F6EF7}" type="presOf" srcId="{7219AA4A-42EF-422D-85CF-456CFD9C69FC}" destId="{8B207AC7-D59B-4DED-A628-904453BF4489}" srcOrd="0" destOrd="0" presId="urn:microsoft.com/office/officeart/2005/8/layout/hierarchy6"/>
    <dgm:cxn modelId="{0CA1F39C-CAF6-412C-9AE5-BB50022E99F0}" type="presOf" srcId="{54596ABC-B12E-469C-A6AE-B3EBD8CD722F}" destId="{053E96EF-1E07-495B-909D-A1DC18795404}" srcOrd="0" destOrd="0" presId="urn:microsoft.com/office/officeart/2005/8/layout/hierarchy6"/>
    <dgm:cxn modelId="{C93E0E50-3ED9-42EB-AA5F-7A783C531F0B}" type="presOf" srcId="{14503CCE-9C83-4544-93C1-8057A1CF02BD}" destId="{63BD797F-3ADC-4D21-A737-6815C2A3B7E7}" srcOrd="0" destOrd="0" presId="urn:microsoft.com/office/officeart/2005/8/layout/hierarchy6"/>
    <dgm:cxn modelId="{DA662EBF-8C31-4638-A283-8C8268B3D9DD}" type="presOf" srcId="{661B8568-E18E-43AA-91A3-5C412E802FAD}" destId="{5AA81BF7-6A83-4304-B9E3-AAAC7768579F}" srcOrd="0" destOrd="0" presId="urn:microsoft.com/office/officeart/2005/8/layout/hierarchy6"/>
    <dgm:cxn modelId="{ABA71741-D34C-479A-A700-2DCE09000B84}" type="presOf" srcId="{2D197ACE-0944-42D1-BD50-51E9961EAEAE}" destId="{72DB172D-50EE-41F7-AD0A-7EC7EDC75875}" srcOrd="0" destOrd="0" presId="urn:microsoft.com/office/officeart/2005/8/layout/hierarchy6"/>
    <dgm:cxn modelId="{C1D37234-6605-49D7-B95F-7DB8A1C147A8}" type="presOf" srcId="{8F6BCBD4-9BD4-4D6D-BC71-A7335B9A14F8}" destId="{6071D337-C67F-4A13-8E1C-802ABCE8E532}" srcOrd="0" destOrd="0" presId="urn:microsoft.com/office/officeart/2005/8/layout/hierarchy6"/>
    <dgm:cxn modelId="{08C31849-C0CA-4820-917C-A3931D954CD6}" srcId="{3527FF96-7FC8-4E5A-A1E1-718784880E82}" destId="{7E5E2627-2990-4817-9774-7BDE5CF0B036}" srcOrd="1" destOrd="0" parTransId="{04B82D58-3614-449F-A243-436AF1D406B2}" sibTransId="{0697FC55-9AD2-452D-991B-8C278C33B039}"/>
    <dgm:cxn modelId="{DFDF0CFE-B82B-4729-A0C3-904B2C6935C3}" type="presOf" srcId="{C4ABB36C-0BCE-4173-A159-2456EDB5912A}" destId="{A425C665-9C43-49D9-B6F0-8F39D888BF3E}" srcOrd="0" destOrd="0" presId="urn:microsoft.com/office/officeart/2005/8/layout/hierarchy6"/>
    <dgm:cxn modelId="{37FD9A82-C496-4401-93B8-7FDE813939F1}" type="presOf" srcId="{A189090C-8FCA-41EE-AD0C-A804BD0CA46E}" destId="{530BCC24-3DFA-4A3E-AA2A-BFC7CE67C1CC}" srcOrd="0" destOrd="0" presId="urn:microsoft.com/office/officeart/2005/8/layout/hierarchy6"/>
    <dgm:cxn modelId="{537EF7CE-64DB-415D-B40B-0D6F39049461}" type="presOf" srcId="{7E5E2627-2990-4817-9774-7BDE5CF0B036}" destId="{6FE69AEA-EBA7-439D-9A5D-AE72ADFA919F}" srcOrd="0" destOrd="0" presId="urn:microsoft.com/office/officeart/2005/8/layout/hierarchy6"/>
    <dgm:cxn modelId="{48420D32-42CA-4C67-8825-2130E3119E44}" type="presOf" srcId="{D13C9099-7DC8-4D2C-AB6F-AAA54C707CEC}" destId="{FDEB902B-2E2C-464D-A629-0F3E48A6F03D}" srcOrd="0" destOrd="0" presId="urn:microsoft.com/office/officeart/2005/8/layout/hierarchy6"/>
    <dgm:cxn modelId="{F3D8B8E5-6FAE-4B0A-BA68-B6A61B9B0619}" srcId="{14503CCE-9C83-4544-93C1-8057A1CF02BD}" destId="{0762E054-504A-4B24-9BFE-03DCF7FA523E}" srcOrd="0" destOrd="0" parTransId="{2D197ACE-0944-42D1-BD50-51E9961EAEAE}" sibTransId="{B584A6D9-8079-4AC3-99F0-75437850695A}"/>
    <dgm:cxn modelId="{8EC2852C-6D67-4861-9E3B-750D3617F919}" srcId="{7E5E2627-2990-4817-9774-7BDE5CF0B036}" destId="{661B8568-E18E-43AA-91A3-5C412E802FAD}" srcOrd="0" destOrd="0" parTransId="{D13C9099-7DC8-4D2C-AB6F-AAA54C707CEC}" sibTransId="{75932A0E-8731-4B67-8272-2B90FADC219E}"/>
    <dgm:cxn modelId="{4BD6A9E3-3395-4E4F-B84C-FD4386D8E663}" srcId="{30FF2B17-1C50-4169-814D-E1BA53309F24}" destId="{71DDA85C-01D3-40A4-85F9-428906B97527}" srcOrd="0" destOrd="0" parTransId="{484D7C54-DC3D-41BA-92ED-9114DF149570}" sibTransId="{3C8A8E20-F84A-4C05-AABC-61685F9973CC}"/>
    <dgm:cxn modelId="{8A575A67-1F46-424B-9FB6-ED8E9077688F}" srcId="{C36452F8-89DA-45F8-A9AE-8E4FA5B25A8E}" destId="{D3B700D6-15DB-43DD-AF1F-8011CB37F5ED}" srcOrd="0" destOrd="0" parTransId="{54596ABC-B12E-469C-A6AE-B3EBD8CD722F}" sibTransId="{098E5C54-8C4B-45D8-BDEB-4903ED19BC81}"/>
    <dgm:cxn modelId="{78425612-8F12-4A82-BB79-4D3C23D9B79F}" type="presOf" srcId="{0762E054-504A-4B24-9BFE-03DCF7FA523E}" destId="{24EEAA33-A9B1-40B8-B57F-A0B59098E15F}" srcOrd="0" destOrd="0" presId="urn:microsoft.com/office/officeart/2005/8/layout/hierarchy6"/>
    <dgm:cxn modelId="{DCD83009-25E8-4956-9403-08A31127C942}" type="presOf" srcId="{B93EA272-CA60-481B-A91E-5D87BDBF6012}" destId="{28C61E90-EB79-4055-8722-A30134DA4257}" srcOrd="0" destOrd="0" presId="urn:microsoft.com/office/officeart/2005/8/layout/hierarchy6"/>
    <dgm:cxn modelId="{1C6DC324-2D43-4B55-8EE2-00BD2DDB1847}" type="presOf" srcId="{118BC6D6-94F0-44EB-887A-23557195C859}" destId="{EC61B42E-27EB-4419-A23E-6B53ED6F9F3F}" srcOrd="0" destOrd="0" presId="urn:microsoft.com/office/officeart/2005/8/layout/hierarchy6"/>
    <dgm:cxn modelId="{82FA23B7-38D0-4C8C-BA58-530826F6528B}" srcId="{661B8568-E18E-43AA-91A3-5C412E802FAD}" destId="{3024DDF4-416D-4024-91F7-FDF13AE468A0}" srcOrd="0" destOrd="0" parTransId="{8F6BCBD4-9BD4-4D6D-BC71-A7335B9A14F8}" sibTransId="{20C165AA-302C-47A0-A220-64FA1674479A}"/>
    <dgm:cxn modelId="{AE0A42E7-2938-470C-9E2A-5AB5AFD30853}" type="presOf" srcId="{B08671B2-23FD-4798-8EA2-B3BB8CF3B35E}" destId="{1AA1622D-D985-4020-A6BC-6F9047F93530}" srcOrd="0" destOrd="0" presId="urn:microsoft.com/office/officeart/2005/8/layout/hierarchy6"/>
    <dgm:cxn modelId="{2D621E3D-792C-473E-B142-C9DE2F32946A}" type="presOf" srcId="{981DD748-033A-49F6-B80D-F0B5D13F6901}" destId="{59D8D409-41EE-4D94-81EF-253DC989BAFF}" srcOrd="0" destOrd="0" presId="urn:microsoft.com/office/officeart/2005/8/layout/hierarchy6"/>
    <dgm:cxn modelId="{1E74FE79-629A-45AD-A039-267D013E5C78}" type="presOf" srcId="{484D7C54-DC3D-41BA-92ED-9114DF149570}" destId="{0BA3AAB1-0D9E-43FB-BD04-C9AF043BA05C}" srcOrd="0" destOrd="0" presId="urn:microsoft.com/office/officeart/2005/8/layout/hierarchy6"/>
    <dgm:cxn modelId="{2ED81BE0-9A2D-433F-934A-6AB7BFFB9C59}" srcId="{118BC6D6-94F0-44EB-887A-23557195C859}" destId="{3527FF96-7FC8-4E5A-A1E1-718784880E82}" srcOrd="0" destOrd="0" parTransId="{6662E5D1-FF95-4D18-BB5C-09F389C0218B}" sibTransId="{2BF54606-1337-48C9-961F-F58EA442534E}"/>
    <dgm:cxn modelId="{208B161A-EA64-4FAC-B7C7-5E618F8DB079}" srcId="{3024DDF4-416D-4024-91F7-FDF13AE468A0}" destId="{981DD748-033A-49F6-B80D-F0B5D13F6901}" srcOrd="0" destOrd="0" parTransId="{7219AA4A-42EF-422D-85CF-456CFD9C69FC}" sibTransId="{E4856247-1F23-4DF5-9774-1878CC9467F3}"/>
    <dgm:cxn modelId="{9763415F-FB2A-4F20-8944-FDA166A2702D}" type="presOf" srcId="{D3B700D6-15DB-43DD-AF1F-8011CB37F5ED}" destId="{03CB67C4-8436-43BC-8365-566E7519A51E}" srcOrd="0" destOrd="0" presId="urn:microsoft.com/office/officeart/2005/8/layout/hierarchy6"/>
    <dgm:cxn modelId="{3933494F-7E93-45C5-93CD-E4BBBE01B98E}" srcId="{661B8568-E18E-43AA-91A3-5C412E802FAD}" destId="{30FF2B17-1C50-4169-814D-E1BA53309F24}" srcOrd="1" destOrd="0" parTransId="{B93EA272-CA60-481B-A91E-5D87BDBF6012}" sibTransId="{247144EE-7608-44AB-996B-691FB0776F42}"/>
    <dgm:cxn modelId="{43597B3A-4F0C-4F01-BB45-0D758B23F7EF}" srcId="{3527FF96-7FC8-4E5A-A1E1-718784880E82}" destId="{C36452F8-89DA-45F8-A9AE-8E4FA5B25A8E}" srcOrd="0" destOrd="0" parTransId="{A189090C-8FCA-41EE-AD0C-A804BD0CA46E}" sibTransId="{97E16A58-D3A6-4769-8EA5-56FD0EC881B3}"/>
    <dgm:cxn modelId="{EF371CB1-320C-405C-B027-03C0AF2AE95B}" type="presOf" srcId="{71DDA85C-01D3-40A4-85F9-428906B97527}" destId="{C295A74D-9634-4171-AB7E-055A054AE50F}" srcOrd="0" destOrd="0" presId="urn:microsoft.com/office/officeart/2005/8/layout/hierarchy6"/>
    <dgm:cxn modelId="{EFEFCD5C-2862-45C8-A07B-963751980A9C}" type="presOf" srcId="{C36452F8-89DA-45F8-A9AE-8E4FA5B25A8E}" destId="{7A679330-4698-4683-9877-FDC5A6DD4FC2}" srcOrd="0" destOrd="0" presId="urn:microsoft.com/office/officeart/2005/8/layout/hierarchy6"/>
    <dgm:cxn modelId="{B1E946F4-6ABD-408A-AAA9-87683BB45774}" type="presOf" srcId="{996D3828-D44D-4951-BE78-D23640657EBD}" destId="{F382C2E2-19CF-41DE-8D17-294CA745D40A}" srcOrd="0" destOrd="0" presId="urn:microsoft.com/office/officeart/2005/8/layout/hierarchy6"/>
    <dgm:cxn modelId="{1A908711-46B5-4F82-9116-EF474E7945CC}" type="presOf" srcId="{04B82D58-3614-449F-A243-436AF1D406B2}" destId="{D9437A20-0CAC-4C45-B361-BBB7C23625B1}" srcOrd="0" destOrd="0" presId="urn:microsoft.com/office/officeart/2005/8/layout/hierarchy6"/>
    <dgm:cxn modelId="{61A5C107-56C0-4BF5-AEAD-DF6DB115BEFE}" srcId="{661B8568-E18E-43AA-91A3-5C412E802FAD}" destId="{B08671B2-23FD-4798-8EA2-B3BB8CF3B35E}" srcOrd="2" destOrd="0" parTransId="{C4ABB36C-0BCE-4173-A159-2456EDB5912A}" sibTransId="{3861929F-50C5-499A-8EBB-3816D68B4494}"/>
    <dgm:cxn modelId="{E038E6F6-CE82-432B-9B74-46A7B973DCA2}" type="presOf" srcId="{30FF2B17-1C50-4169-814D-E1BA53309F24}" destId="{317A8DC7-0EA6-4CA5-A663-E19098AFF2F7}" srcOrd="0" destOrd="0" presId="urn:microsoft.com/office/officeart/2005/8/layout/hierarchy6"/>
    <dgm:cxn modelId="{353A4631-BC1E-4A30-82DA-356F16671171}" srcId="{B08671B2-23FD-4798-8EA2-B3BB8CF3B35E}" destId="{14503CCE-9C83-4544-93C1-8057A1CF02BD}" srcOrd="0" destOrd="0" parTransId="{996D3828-D44D-4951-BE78-D23640657EBD}" sibTransId="{67395E3E-323B-4C30-AA3E-A532E643113F}"/>
    <dgm:cxn modelId="{E8FCE512-E152-4DF3-B0C3-D9D9281FCB3B}" type="presOf" srcId="{3527FF96-7FC8-4E5A-A1E1-718784880E82}" destId="{5D0C8413-4716-4982-914E-4D89B0626CF0}" srcOrd="0" destOrd="0" presId="urn:microsoft.com/office/officeart/2005/8/layout/hierarchy6"/>
    <dgm:cxn modelId="{B32B0E65-A4A1-44AA-8868-5DEF5369587E}" type="presOf" srcId="{3024DDF4-416D-4024-91F7-FDF13AE468A0}" destId="{3BE283C4-B439-488F-B95D-FE0E4DF1F0E5}" srcOrd="0" destOrd="0" presId="urn:microsoft.com/office/officeart/2005/8/layout/hierarchy6"/>
    <dgm:cxn modelId="{DAD1083A-7EEB-4513-A56E-336F3B5911EE}" type="presParOf" srcId="{EC61B42E-27EB-4419-A23E-6B53ED6F9F3F}" destId="{3E158BB7-6AA6-4C0E-8967-AE7F9ACA7EA5}" srcOrd="0" destOrd="0" presId="urn:microsoft.com/office/officeart/2005/8/layout/hierarchy6"/>
    <dgm:cxn modelId="{B5502549-5B31-40F4-973A-BA3B04C2B16D}" type="presParOf" srcId="{3E158BB7-6AA6-4C0E-8967-AE7F9ACA7EA5}" destId="{2D7126D7-63CD-48C7-824E-E99120884C5C}" srcOrd="0" destOrd="0" presId="urn:microsoft.com/office/officeart/2005/8/layout/hierarchy6"/>
    <dgm:cxn modelId="{7A84F97E-467A-4448-B3A7-B23402DB77C0}" type="presParOf" srcId="{2D7126D7-63CD-48C7-824E-E99120884C5C}" destId="{3F957DB9-570D-4A52-9FA9-3A2B31EC293D}" srcOrd="0" destOrd="0" presId="urn:microsoft.com/office/officeart/2005/8/layout/hierarchy6"/>
    <dgm:cxn modelId="{EDF352E3-7776-4C9E-A56C-6B074F9E1BCA}" type="presParOf" srcId="{3F957DB9-570D-4A52-9FA9-3A2B31EC293D}" destId="{5D0C8413-4716-4982-914E-4D89B0626CF0}" srcOrd="0" destOrd="0" presId="urn:microsoft.com/office/officeart/2005/8/layout/hierarchy6"/>
    <dgm:cxn modelId="{80F9054E-561C-4B11-B67F-70FBC8982175}" type="presParOf" srcId="{3F957DB9-570D-4A52-9FA9-3A2B31EC293D}" destId="{34291660-2229-4D8D-AE21-C6ABB00048F6}" srcOrd="1" destOrd="0" presId="urn:microsoft.com/office/officeart/2005/8/layout/hierarchy6"/>
    <dgm:cxn modelId="{2CCC8FF3-A979-4739-9D18-8F6BFBF5F14C}" type="presParOf" srcId="{34291660-2229-4D8D-AE21-C6ABB00048F6}" destId="{530BCC24-3DFA-4A3E-AA2A-BFC7CE67C1CC}" srcOrd="0" destOrd="0" presId="urn:microsoft.com/office/officeart/2005/8/layout/hierarchy6"/>
    <dgm:cxn modelId="{4C3662DC-B3D6-4AF1-AAB2-85EC3772E8B6}" type="presParOf" srcId="{34291660-2229-4D8D-AE21-C6ABB00048F6}" destId="{3129441C-9223-492E-B33B-B64317465D07}" srcOrd="1" destOrd="0" presId="urn:microsoft.com/office/officeart/2005/8/layout/hierarchy6"/>
    <dgm:cxn modelId="{BED543FF-2525-497F-B2A7-994E46BA6ED4}" type="presParOf" srcId="{3129441C-9223-492E-B33B-B64317465D07}" destId="{7A679330-4698-4683-9877-FDC5A6DD4FC2}" srcOrd="0" destOrd="0" presId="urn:microsoft.com/office/officeart/2005/8/layout/hierarchy6"/>
    <dgm:cxn modelId="{26E3DB1D-67CF-4196-95A6-98510AA5F004}" type="presParOf" srcId="{3129441C-9223-492E-B33B-B64317465D07}" destId="{E4C72F54-5B6F-4C02-943E-4ED312A123A0}" srcOrd="1" destOrd="0" presId="urn:microsoft.com/office/officeart/2005/8/layout/hierarchy6"/>
    <dgm:cxn modelId="{D3FA8F39-4C7C-4BEE-8119-25C4C41E7562}" type="presParOf" srcId="{E4C72F54-5B6F-4C02-943E-4ED312A123A0}" destId="{053E96EF-1E07-495B-909D-A1DC18795404}" srcOrd="0" destOrd="0" presId="urn:microsoft.com/office/officeart/2005/8/layout/hierarchy6"/>
    <dgm:cxn modelId="{519F0563-0C5A-4FF7-BF5E-AB65C6487598}" type="presParOf" srcId="{E4C72F54-5B6F-4C02-943E-4ED312A123A0}" destId="{ADE1ED23-DFF2-4F35-81C8-ED46634D3D8A}" srcOrd="1" destOrd="0" presId="urn:microsoft.com/office/officeart/2005/8/layout/hierarchy6"/>
    <dgm:cxn modelId="{ED1FFFF3-E30A-4A99-BC27-5EA6D899F47B}" type="presParOf" srcId="{ADE1ED23-DFF2-4F35-81C8-ED46634D3D8A}" destId="{03CB67C4-8436-43BC-8365-566E7519A51E}" srcOrd="0" destOrd="0" presId="urn:microsoft.com/office/officeart/2005/8/layout/hierarchy6"/>
    <dgm:cxn modelId="{F63D950B-85B8-4C38-ADF6-F1CBA2C01483}" type="presParOf" srcId="{ADE1ED23-DFF2-4F35-81C8-ED46634D3D8A}" destId="{D8B28974-E6C7-4A60-B53E-2714BC28EA18}" srcOrd="1" destOrd="0" presId="urn:microsoft.com/office/officeart/2005/8/layout/hierarchy6"/>
    <dgm:cxn modelId="{160A38FE-CCB7-4E70-9589-A97CCB655D2C}" type="presParOf" srcId="{34291660-2229-4D8D-AE21-C6ABB00048F6}" destId="{D9437A20-0CAC-4C45-B361-BBB7C23625B1}" srcOrd="2" destOrd="0" presId="urn:microsoft.com/office/officeart/2005/8/layout/hierarchy6"/>
    <dgm:cxn modelId="{F7E66939-9B47-4285-A081-7AD9440B5769}" type="presParOf" srcId="{34291660-2229-4D8D-AE21-C6ABB00048F6}" destId="{77CCD41D-20A5-4AA7-9FC5-A1C52A373AB1}" srcOrd="3" destOrd="0" presId="urn:microsoft.com/office/officeart/2005/8/layout/hierarchy6"/>
    <dgm:cxn modelId="{35B243B8-0B4C-41E4-A2E5-7BAA7AA89C8B}" type="presParOf" srcId="{77CCD41D-20A5-4AA7-9FC5-A1C52A373AB1}" destId="{6FE69AEA-EBA7-439D-9A5D-AE72ADFA919F}" srcOrd="0" destOrd="0" presId="urn:microsoft.com/office/officeart/2005/8/layout/hierarchy6"/>
    <dgm:cxn modelId="{37DDAAAB-8865-40B2-ADCB-069E98BA0950}" type="presParOf" srcId="{77CCD41D-20A5-4AA7-9FC5-A1C52A373AB1}" destId="{7A4CA704-7FB2-49D0-8FEE-75948550CBA1}" srcOrd="1" destOrd="0" presId="urn:microsoft.com/office/officeart/2005/8/layout/hierarchy6"/>
    <dgm:cxn modelId="{5BEC87C6-2498-4FC8-A63D-DE7D65F9909A}" type="presParOf" srcId="{7A4CA704-7FB2-49D0-8FEE-75948550CBA1}" destId="{FDEB902B-2E2C-464D-A629-0F3E48A6F03D}" srcOrd="0" destOrd="0" presId="urn:microsoft.com/office/officeart/2005/8/layout/hierarchy6"/>
    <dgm:cxn modelId="{55A6FC0A-46FD-4836-A95C-AE9CB52A2E8B}" type="presParOf" srcId="{7A4CA704-7FB2-49D0-8FEE-75948550CBA1}" destId="{6BEFAF40-5342-4C53-A5C4-B17676A5E568}" srcOrd="1" destOrd="0" presId="urn:microsoft.com/office/officeart/2005/8/layout/hierarchy6"/>
    <dgm:cxn modelId="{5EF2B663-1621-49D9-8CA6-98512EAAF44C}" type="presParOf" srcId="{6BEFAF40-5342-4C53-A5C4-B17676A5E568}" destId="{5AA81BF7-6A83-4304-B9E3-AAAC7768579F}" srcOrd="0" destOrd="0" presId="urn:microsoft.com/office/officeart/2005/8/layout/hierarchy6"/>
    <dgm:cxn modelId="{25909747-B69B-45FD-872C-E6FC2A4E313A}" type="presParOf" srcId="{6BEFAF40-5342-4C53-A5C4-B17676A5E568}" destId="{D422E6B7-EFC6-4F7E-860C-5B55E9664D97}" srcOrd="1" destOrd="0" presId="urn:microsoft.com/office/officeart/2005/8/layout/hierarchy6"/>
    <dgm:cxn modelId="{9B9CB687-C9A1-426E-BD83-E6F4BA482E12}" type="presParOf" srcId="{D422E6B7-EFC6-4F7E-860C-5B55E9664D97}" destId="{6071D337-C67F-4A13-8E1C-802ABCE8E532}" srcOrd="0" destOrd="0" presId="urn:microsoft.com/office/officeart/2005/8/layout/hierarchy6"/>
    <dgm:cxn modelId="{1DB1D1C5-CF77-4163-B672-D46DBC19E14E}" type="presParOf" srcId="{D422E6B7-EFC6-4F7E-860C-5B55E9664D97}" destId="{965AA550-39E4-43CB-AB54-88283A4C16F5}" srcOrd="1" destOrd="0" presId="urn:microsoft.com/office/officeart/2005/8/layout/hierarchy6"/>
    <dgm:cxn modelId="{6E519D47-E315-4D5E-BEFD-803AD1818C04}" type="presParOf" srcId="{965AA550-39E4-43CB-AB54-88283A4C16F5}" destId="{3BE283C4-B439-488F-B95D-FE0E4DF1F0E5}" srcOrd="0" destOrd="0" presId="urn:microsoft.com/office/officeart/2005/8/layout/hierarchy6"/>
    <dgm:cxn modelId="{4AC01CA3-8AE1-46BA-98B6-0527C1609C03}" type="presParOf" srcId="{965AA550-39E4-43CB-AB54-88283A4C16F5}" destId="{F06817BD-D9C8-459B-B6F6-5BAA33FF5895}" srcOrd="1" destOrd="0" presId="urn:microsoft.com/office/officeart/2005/8/layout/hierarchy6"/>
    <dgm:cxn modelId="{CF237818-F98A-481B-BF93-4A6A021A0AB8}" type="presParOf" srcId="{F06817BD-D9C8-459B-B6F6-5BAA33FF5895}" destId="{8B207AC7-D59B-4DED-A628-904453BF4489}" srcOrd="0" destOrd="0" presId="urn:microsoft.com/office/officeart/2005/8/layout/hierarchy6"/>
    <dgm:cxn modelId="{397AA408-8C0D-4DDD-A566-8F29DB82CD25}" type="presParOf" srcId="{F06817BD-D9C8-459B-B6F6-5BAA33FF5895}" destId="{FEA76165-3540-4B67-B2E9-312B4670EA74}" srcOrd="1" destOrd="0" presId="urn:microsoft.com/office/officeart/2005/8/layout/hierarchy6"/>
    <dgm:cxn modelId="{5687AAEF-E719-4AA9-BA7E-B18417A4EB42}" type="presParOf" srcId="{FEA76165-3540-4B67-B2E9-312B4670EA74}" destId="{59D8D409-41EE-4D94-81EF-253DC989BAFF}" srcOrd="0" destOrd="0" presId="urn:microsoft.com/office/officeart/2005/8/layout/hierarchy6"/>
    <dgm:cxn modelId="{80E72020-CCD7-452F-9C9D-74B4E366C4DB}" type="presParOf" srcId="{FEA76165-3540-4B67-B2E9-312B4670EA74}" destId="{2E31427C-0DAF-469B-BFE7-1A2F5C7678F8}" srcOrd="1" destOrd="0" presId="urn:microsoft.com/office/officeart/2005/8/layout/hierarchy6"/>
    <dgm:cxn modelId="{AB6B8868-095F-469D-9B23-D02875632428}" type="presParOf" srcId="{D422E6B7-EFC6-4F7E-860C-5B55E9664D97}" destId="{28C61E90-EB79-4055-8722-A30134DA4257}" srcOrd="2" destOrd="0" presId="urn:microsoft.com/office/officeart/2005/8/layout/hierarchy6"/>
    <dgm:cxn modelId="{03E4C1FF-E377-41B0-A3F3-EB4F62CF6590}" type="presParOf" srcId="{D422E6B7-EFC6-4F7E-860C-5B55E9664D97}" destId="{A6F659F1-3B56-48D9-9EA7-569A7145ADC0}" srcOrd="3" destOrd="0" presId="urn:microsoft.com/office/officeart/2005/8/layout/hierarchy6"/>
    <dgm:cxn modelId="{BD349478-2D50-49DA-854E-B0270F8009BD}" type="presParOf" srcId="{A6F659F1-3B56-48D9-9EA7-569A7145ADC0}" destId="{317A8DC7-0EA6-4CA5-A663-E19098AFF2F7}" srcOrd="0" destOrd="0" presId="urn:microsoft.com/office/officeart/2005/8/layout/hierarchy6"/>
    <dgm:cxn modelId="{91A7937C-4876-4F63-A8C8-D069A2EF3804}" type="presParOf" srcId="{A6F659F1-3B56-48D9-9EA7-569A7145ADC0}" destId="{BB256F12-694D-453B-A0DD-EB9D92B85DCC}" srcOrd="1" destOrd="0" presId="urn:microsoft.com/office/officeart/2005/8/layout/hierarchy6"/>
    <dgm:cxn modelId="{5E07D7FB-E67E-424D-A408-58F39775D0B8}" type="presParOf" srcId="{BB256F12-694D-453B-A0DD-EB9D92B85DCC}" destId="{0BA3AAB1-0D9E-43FB-BD04-C9AF043BA05C}" srcOrd="0" destOrd="0" presId="urn:microsoft.com/office/officeart/2005/8/layout/hierarchy6"/>
    <dgm:cxn modelId="{F2E29AF3-247D-4CC6-B14D-2F90E9796F31}" type="presParOf" srcId="{BB256F12-694D-453B-A0DD-EB9D92B85DCC}" destId="{BABB4287-BEF5-49EA-AD7F-28CA5C7B70B4}" srcOrd="1" destOrd="0" presId="urn:microsoft.com/office/officeart/2005/8/layout/hierarchy6"/>
    <dgm:cxn modelId="{C1D1BFA6-3900-4BF9-831D-38D062A11125}" type="presParOf" srcId="{BABB4287-BEF5-49EA-AD7F-28CA5C7B70B4}" destId="{C295A74D-9634-4171-AB7E-055A054AE50F}" srcOrd="0" destOrd="0" presId="urn:microsoft.com/office/officeart/2005/8/layout/hierarchy6"/>
    <dgm:cxn modelId="{B6F2CFE5-607D-415A-B753-21A36F41ADE1}" type="presParOf" srcId="{BABB4287-BEF5-49EA-AD7F-28CA5C7B70B4}" destId="{02388503-2D1B-407B-BE3B-ED965BDCC965}" srcOrd="1" destOrd="0" presId="urn:microsoft.com/office/officeart/2005/8/layout/hierarchy6"/>
    <dgm:cxn modelId="{7A863EE8-D483-4355-8C1F-DDC2D2B4D9F9}" type="presParOf" srcId="{D422E6B7-EFC6-4F7E-860C-5B55E9664D97}" destId="{A425C665-9C43-49D9-B6F0-8F39D888BF3E}" srcOrd="4" destOrd="0" presId="urn:microsoft.com/office/officeart/2005/8/layout/hierarchy6"/>
    <dgm:cxn modelId="{22A0E980-429A-4356-BBF3-21D4AF3A9C54}" type="presParOf" srcId="{D422E6B7-EFC6-4F7E-860C-5B55E9664D97}" destId="{3FD88C64-CDB2-4354-9097-AA19A3A14A59}" srcOrd="5" destOrd="0" presId="urn:microsoft.com/office/officeart/2005/8/layout/hierarchy6"/>
    <dgm:cxn modelId="{7F10B533-E399-43A5-8BD0-48A0624ED846}" type="presParOf" srcId="{3FD88C64-CDB2-4354-9097-AA19A3A14A59}" destId="{1AA1622D-D985-4020-A6BC-6F9047F93530}" srcOrd="0" destOrd="0" presId="urn:microsoft.com/office/officeart/2005/8/layout/hierarchy6"/>
    <dgm:cxn modelId="{28EBBBA3-5615-4094-89E7-8ADD328019B8}" type="presParOf" srcId="{3FD88C64-CDB2-4354-9097-AA19A3A14A59}" destId="{8114E324-E495-4395-AA79-3957C7F8702B}" srcOrd="1" destOrd="0" presId="urn:microsoft.com/office/officeart/2005/8/layout/hierarchy6"/>
    <dgm:cxn modelId="{1501F475-B6DD-4B30-A0D3-A9053EC9E286}" type="presParOf" srcId="{8114E324-E495-4395-AA79-3957C7F8702B}" destId="{F382C2E2-19CF-41DE-8D17-294CA745D40A}" srcOrd="0" destOrd="0" presId="urn:microsoft.com/office/officeart/2005/8/layout/hierarchy6"/>
    <dgm:cxn modelId="{5175B533-78EF-440B-8C0C-798F46C2C378}" type="presParOf" srcId="{8114E324-E495-4395-AA79-3957C7F8702B}" destId="{5F95158A-06BB-4527-95AE-F8CA8A37359E}" srcOrd="1" destOrd="0" presId="urn:microsoft.com/office/officeart/2005/8/layout/hierarchy6"/>
    <dgm:cxn modelId="{D93CB421-8090-426B-B1F9-FBA61FDC8D39}" type="presParOf" srcId="{5F95158A-06BB-4527-95AE-F8CA8A37359E}" destId="{63BD797F-3ADC-4D21-A737-6815C2A3B7E7}" srcOrd="0" destOrd="0" presId="urn:microsoft.com/office/officeart/2005/8/layout/hierarchy6"/>
    <dgm:cxn modelId="{C86574CD-74A9-4F7B-9674-32B096C56421}" type="presParOf" srcId="{5F95158A-06BB-4527-95AE-F8CA8A37359E}" destId="{2C8CFB5F-CA65-4435-B1A9-5E34CC7D0999}" srcOrd="1" destOrd="0" presId="urn:microsoft.com/office/officeart/2005/8/layout/hierarchy6"/>
    <dgm:cxn modelId="{B3920F67-456D-4046-B9E8-5722A704A6B7}" type="presParOf" srcId="{2C8CFB5F-CA65-4435-B1A9-5E34CC7D0999}" destId="{72DB172D-50EE-41F7-AD0A-7EC7EDC75875}" srcOrd="0" destOrd="0" presId="urn:microsoft.com/office/officeart/2005/8/layout/hierarchy6"/>
    <dgm:cxn modelId="{3CF247D0-6EBE-46F2-B9EE-76761613B585}" type="presParOf" srcId="{2C8CFB5F-CA65-4435-B1A9-5E34CC7D0999}" destId="{99002F2C-0EE2-42D0-8070-C555127600FE}" srcOrd="1" destOrd="0" presId="urn:microsoft.com/office/officeart/2005/8/layout/hierarchy6"/>
    <dgm:cxn modelId="{01BE4334-28D7-42FA-B20F-95E4953483E4}" type="presParOf" srcId="{99002F2C-0EE2-42D0-8070-C555127600FE}" destId="{24EEAA33-A9B1-40B8-B57F-A0B59098E15F}" srcOrd="0" destOrd="0" presId="urn:microsoft.com/office/officeart/2005/8/layout/hierarchy6"/>
    <dgm:cxn modelId="{C9F6329C-DCB8-4C4F-993F-D5633D201DED}" type="presParOf" srcId="{99002F2C-0EE2-42D0-8070-C555127600FE}" destId="{89E3879C-2158-403C-BB86-EE4F7E3A19E2}" srcOrd="1" destOrd="0" presId="urn:microsoft.com/office/officeart/2005/8/layout/hierarchy6"/>
    <dgm:cxn modelId="{BA7F2653-BB09-4680-BA66-2593F62D1C3E}" type="presParOf" srcId="{EC61B42E-27EB-4419-A23E-6B53ED6F9F3F}" destId="{A4B62187-1F5B-4E5E-B5A8-1C99FBC854A2}" srcOrd="1" destOrd="0" presId="urn:microsoft.com/office/officeart/2005/8/layout/hierarchy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122F1A-A0C1-4C5E-B1AC-A7343BBE5BE2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8DD3F2-721E-4FE0-AF65-DF4C3A7F3AB2}">
      <dgm:prSet phldrT="[Text]"/>
      <dgm:spPr/>
      <dgm:t>
        <a:bodyPr/>
        <a:lstStyle/>
        <a:p>
          <a:r>
            <a:rPr lang="en-US" dirty="0" smtClean="0"/>
            <a:t>Apps</a:t>
          </a:r>
          <a:endParaRPr lang="en-US" dirty="0"/>
        </a:p>
      </dgm:t>
    </dgm:pt>
    <dgm:pt modelId="{B3CAAAC2-A94B-4660-848D-9C8E4A4635B9}" type="parTrans" cxnId="{3B648124-E806-439F-8312-C2A07D82DB21}">
      <dgm:prSet/>
      <dgm:spPr/>
      <dgm:t>
        <a:bodyPr/>
        <a:lstStyle/>
        <a:p>
          <a:endParaRPr lang="en-US"/>
        </a:p>
      </dgm:t>
    </dgm:pt>
    <dgm:pt modelId="{A861BB97-12F8-451E-BA56-FAD5FCF1BF83}" type="sibTrans" cxnId="{3B648124-E806-439F-8312-C2A07D82DB21}">
      <dgm:prSet/>
      <dgm:spPr/>
      <dgm:t>
        <a:bodyPr/>
        <a:lstStyle/>
        <a:p>
          <a:endParaRPr lang="en-US"/>
        </a:p>
      </dgm:t>
    </dgm:pt>
    <dgm:pt modelId="{D6992569-749B-429E-A875-F9564590FA80}">
      <dgm:prSet phldrT="[Text]"/>
      <dgm:spPr/>
      <dgm:t>
        <a:bodyPr/>
        <a:lstStyle/>
        <a:p>
          <a:r>
            <a:rPr lang="en-US" b="1" dirty="0" smtClean="0"/>
            <a:t>30% </a:t>
          </a:r>
          <a:r>
            <a:rPr lang="en-US" dirty="0" smtClean="0"/>
            <a:t>low threat</a:t>
          </a:r>
          <a:endParaRPr lang="en-US" dirty="0"/>
        </a:p>
      </dgm:t>
    </dgm:pt>
    <dgm:pt modelId="{10CA0996-DC78-40F0-868C-5B007854020F}" type="parTrans" cxnId="{8E20397F-4EE9-49CB-8844-648C9209F042}">
      <dgm:prSet/>
      <dgm:spPr/>
      <dgm:t>
        <a:bodyPr/>
        <a:lstStyle/>
        <a:p>
          <a:endParaRPr lang="en-US"/>
        </a:p>
      </dgm:t>
    </dgm:pt>
    <dgm:pt modelId="{DCE534AB-9D38-44DC-A01B-D816F9C0C6DC}" type="sibTrans" cxnId="{8E20397F-4EE9-49CB-8844-648C9209F042}">
      <dgm:prSet/>
      <dgm:spPr/>
      <dgm:t>
        <a:bodyPr/>
        <a:lstStyle/>
        <a:p>
          <a:endParaRPr lang="en-US"/>
        </a:p>
      </dgm:t>
    </dgm:pt>
    <dgm:pt modelId="{C8E462CF-6230-4E92-A295-8790A142A999}">
      <dgm:prSet phldrT="[Text]"/>
      <dgm:spPr/>
      <dgm:t>
        <a:bodyPr/>
        <a:lstStyle/>
        <a:p>
          <a:r>
            <a:rPr lang="en-US" dirty="0" smtClean="0"/>
            <a:t>Allow location access</a:t>
          </a:r>
          <a:endParaRPr lang="en-US" dirty="0"/>
        </a:p>
      </dgm:t>
    </dgm:pt>
    <dgm:pt modelId="{4981A489-9270-4E39-90C7-33AC4D873701}" type="parTrans" cxnId="{6292B7E4-1202-474A-86A9-C73833882EB0}">
      <dgm:prSet/>
      <dgm:spPr/>
      <dgm:t>
        <a:bodyPr/>
        <a:lstStyle/>
        <a:p>
          <a:endParaRPr lang="en-US"/>
        </a:p>
      </dgm:t>
    </dgm:pt>
    <dgm:pt modelId="{05967DCC-D49F-48C9-9A34-36F8ED707F6B}" type="sibTrans" cxnId="{6292B7E4-1202-474A-86A9-C73833882EB0}">
      <dgm:prSet/>
      <dgm:spPr/>
      <dgm:t>
        <a:bodyPr/>
        <a:lstStyle/>
        <a:p>
          <a:endParaRPr lang="en-US"/>
        </a:p>
      </dgm:t>
    </dgm:pt>
    <dgm:pt modelId="{E11DC31C-7E3B-4231-9327-4401824817BA}">
      <dgm:prSet phldrT="[Text]"/>
      <dgm:spPr/>
      <dgm:t>
        <a:bodyPr/>
        <a:lstStyle/>
        <a:p>
          <a:r>
            <a:rPr lang="en-US" dirty="0" smtClean="0"/>
            <a:t>Prevent location access</a:t>
          </a:r>
          <a:endParaRPr lang="en-US" dirty="0"/>
        </a:p>
      </dgm:t>
    </dgm:pt>
    <dgm:pt modelId="{E449613F-B212-4AAF-8671-B4421D6F7F02}" type="parTrans" cxnId="{2161C71A-009A-4FE4-BCB6-F81A4722C807}">
      <dgm:prSet/>
      <dgm:spPr/>
      <dgm:t>
        <a:bodyPr/>
        <a:lstStyle/>
        <a:p>
          <a:endParaRPr lang="en-US"/>
        </a:p>
      </dgm:t>
    </dgm:pt>
    <dgm:pt modelId="{23FB30A9-E05E-4D61-A01C-9072E53DDF81}" type="sibTrans" cxnId="{2161C71A-009A-4FE4-BCB6-F81A4722C807}">
      <dgm:prSet/>
      <dgm:spPr/>
      <dgm:t>
        <a:bodyPr/>
        <a:lstStyle/>
        <a:p>
          <a:endParaRPr lang="en-US"/>
        </a:p>
      </dgm:t>
    </dgm:pt>
    <dgm:pt modelId="{830AA91D-19BD-4964-819A-5F90A36BA59E}">
      <dgm:prSet phldrT="[Text]"/>
      <dgm:spPr/>
      <dgm:t>
        <a:bodyPr/>
        <a:lstStyle/>
        <a:p>
          <a:r>
            <a:rPr lang="en-US" b="1" dirty="0" smtClean="0"/>
            <a:t>70% </a:t>
          </a:r>
          <a:r>
            <a:rPr lang="en-US" dirty="0" smtClean="0"/>
            <a:t>high threat</a:t>
          </a:r>
          <a:endParaRPr lang="en-US" dirty="0"/>
        </a:p>
      </dgm:t>
    </dgm:pt>
    <dgm:pt modelId="{9580C63F-0DE9-45EA-8C40-7CC320C4A6D3}" type="parTrans" cxnId="{D25985DF-BEB2-48F6-9F89-B7D00DD51380}">
      <dgm:prSet/>
      <dgm:spPr/>
      <dgm:t>
        <a:bodyPr/>
        <a:lstStyle/>
        <a:p>
          <a:endParaRPr lang="en-US"/>
        </a:p>
      </dgm:t>
    </dgm:pt>
    <dgm:pt modelId="{D8530714-DE5F-49AF-8988-926DE6905C72}" type="sibTrans" cxnId="{D25985DF-BEB2-48F6-9F89-B7D00DD51380}">
      <dgm:prSet/>
      <dgm:spPr/>
      <dgm:t>
        <a:bodyPr/>
        <a:lstStyle/>
        <a:p>
          <a:endParaRPr lang="en-US"/>
        </a:p>
      </dgm:t>
    </dgm:pt>
    <dgm:pt modelId="{6849230A-C85B-4449-8056-4B388252F00E}">
      <dgm:prSet phldrT="[Text]"/>
      <dgm:spPr/>
      <dgm:t>
        <a:bodyPr/>
        <a:lstStyle/>
        <a:p>
          <a:r>
            <a:rPr lang="en-US" dirty="0" smtClean="0"/>
            <a:t>Allow location access</a:t>
          </a:r>
          <a:endParaRPr lang="en-US" dirty="0"/>
        </a:p>
      </dgm:t>
    </dgm:pt>
    <dgm:pt modelId="{870A1361-16A8-4E98-BD7E-8949CFEDEEB3}" type="parTrans" cxnId="{03AFDA5E-9218-4D2F-BC8D-537BEDDDB3E1}">
      <dgm:prSet/>
      <dgm:spPr/>
      <dgm:t>
        <a:bodyPr/>
        <a:lstStyle/>
        <a:p>
          <a:endParaRPr lang="en-US"/>
        </a:p>
      </dgm:t>
    </dgm:pt>
    <dgm:pt modelId="{85DB5E06-934F-4D9F-BA20-3695E04E1BB2}" type="sibTrans" cxnId="{03AFDA5E-9218-4D2F-BC8D-537BEDDDB3E1}">
      <dgm:prSet/>
      <dgm:spPr/>
      <dgm:t>
        <a:bodyPr/>
        <a:lstStyle/>
        <a:p>
          <a:endParaRPr lang="en-US"/>
        </a:p>
      </dgm:t>
    </dgm:pt>
    <dgm:pt modelId="{0FE2DACD-873E-44D1-875D-77F812BF8995}">
      <dgm:prSet phldrT="[Text]"/>
      <dgm:spPr/>
      <dgm:t>
        <a:bodyPr/>
        <a:lstStyle/>
        <a:p>
          <a:r>
            <a:rPr lang="en-US" dirty="0" smtClean="0"/>
            <a:t>Prevent location access</a:t>
          </a:r>
          <a:endParaRPr lang="en-US" dirty="0"/>
        </a:p>
      </dgm:t>
    </dgm:pt>
    <dgm:pt modelId="{9D0ABC16-8A3F-4745-A520-63188CA9B796}" type="parTrans" cxnId="{BACEABDE-CFCD-4D06-8E22-714E855970D7}">
      <dgm:prSet/>
      <dgm:spPr/>
      <dgm:t>
        <a:bodyPr/>
        <a:lstStyle/>
        <a:p>
          <a:endParaRPr lang="en-US"/>
        </a:p>
      </dgm:t>
    </dgm:pt>
    <dgm:pt modelId="{548DE0A5-0471-426C-8505-2A469EABC858}" type="sibTrans" cxnId="{BACEABDE-CFCD-4D06-8E22-714E855970D7}">
      <dgm:prSet/>
      <dgm:spPr/>
      <dgm:t>
        <a:bodyPr/>
        <a:lstStyle/>
        <a:p>
          <a:endParaRPr lang="en-US"/>
        </a:p>
      </dgm:t>
    </dgm:pt>
    <dgm:pt modelId="{3D8F38EF-2783-4131-A88C-02D9AFEB925A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 smtClean="0"/>
            <a:t>Optimal case</a:t>
          </a:r>
          <a:endParaRPr lang="en-US" dirty="0"/>
        </a:p>
      </dgm:t>
    </dgm:pt>
    <dgm:pt modelId="{52148E3F-4935-4272-8A47-D2BD3C7AEA71}" type="parTrans" cxnId="{D3D9A748-3571-4B21-9697-A49548E49BEB}">
      <dgm:prSet/>
      <dgm:spPr/>
      <dgm:t>
        <a:bodyPr/>
        <a:lstStyle/>
        <a:p>
          <a:endParaRPr lang="en-US"/>
        </a:p>
      </dgm:t>
    </dgm:pt>
    <dgm:pt modelId="{D41480A6-130B-463A-B821-580DB76BE037}" type="sibTrans" cxnId="{D3D9A748-3571-4B21-9697-A49548E49BEB}">
      <dgm:prSet/>
      <dgm:spPr/>
      <dgm:t>
        <a:bodyPr/>
        <a:lstStyle/>
        <a:p>
          <a:endParaRPr lang="en-US"/>
        </a:p>
      </dgm:t>
    </dgm:pt>
    <dgm:pt modelId="{E5139815-97DA-4C8D-8C65-2F66235FB703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smtClean="0"/>
            <a:t>Utility loss</a:t>
          </a:r>
          <a:endParaRPr lang="en-US" dirty="0"/>
        </a:p>
      </dgm:t>
    </dgm:pt>
    <dgm:pt modelId="{9587C509-E946-4251-8BDB-59C863C1ABD3}" type="parTrans" cxnId="{7CE52915-E04B-42E8-852B-1744BDBC4AA4}">
      <dgm:prSet/>
      <dgm:spPr/>
      <dgm:t>
        <a:bodyPr/>
        <a:lstStyle/>
        <a:p>
          <a:endParaRPr lang="en-US"/>
        </a:p>
      </dgm:t>
    </dgm:pt>
    <dgm:pt modelId="{1E0A3E70-74C9-4482-9289-70B1ADD01974}" type="sibTrans" cxnId="{7CE52915-E04B-42E8-852B-1744BDBC4AA4}">
      <dgm:prSet/>
      <dgm:spPr/>
      <dgm:t>
        <a:bodyPr/>
        <a:lstStyle/>
        <a:p>
          <a:endParaRPr lang="en-US"/>
        </a:p>
      </dgm:t>
    </dgm:pt>
    <dgm:pt modelId="{13553165-1014-44D2-8B13-5EA4EF4EB70E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smtClean="0"/>
            <a:t>Privacy loss</a:t>
          </a:r>
          <a:endParaRPr lang="en-US" dirty="0"/>
        </a:p>
      </dgm:t>
    </dgm:pt>
    <dgm:pt modelId="{C8AFCF81-012D-4E78-BB63-B2F7E973C6A1}" type="parTrans" cxnId="{A49AF2A0-B74C-4903-8E0D-384C00FE21BB}">
      <dgm:prSet/>
      <dgm:spPr/>
      <dgm:t>
        <a:bodyPr/>
        <a:lstStyle/>
        <a:p>
          <a:endParaRPr lang="en-US"/>
        </a:p>
      </dgm:t>
    </dgm:pt>
    <dgm:pt modelId="{C86DF30B-1331-4645-8C1C-FDCC80FCF910}" type="sibTrans" cxnId="{A49AF2A0-B74C-4903-8E0D-384C00FE21BB}">
      <dgm:prSet/>
      <dgm:spPr/>
      <dgm:t>
        <a:bodyPr/>
        <a:lstStyle/>
        <a:p>
          <a:endParaRPr lang="en-US"/>
        </a:p>
      </dgm:t>
    </dgm:pt>
    <dgm:pt modelId="{B3FD0850-3545-4D34-BF27-72931B9BA541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smtClean="0"/>
            <a:t>Utility loss</a:t>
          </a:r>
          <a:endParaRPr lang="en-US" dirty="0"/>
        </a:p>
      </dgm:t>
    </dgm:pt>
    <dgm:pt modelId="{E4971A55-8BD4-4177-90D0-C02592F53CF3}" type="parTrans" cxnId="{053CC280-0BB8-4321-AAAD-772A0F6F63EC}">
      <dgm:prSet/>
      <dgm:spPr/>
      <dgm:t>
        <a:bodyPr/>
        <a:lstStyle/>
        <a:p>
          <a:endParaRPr lang="en-US"/>
        </a:p>
      </dgm:t>
    </dgm:pt>
    <dgm:pt modelId="{616CC070-983F-4740-A6B6-A95026071CEF}" type="sibTrans" cxnId="{053CC280-0BB8-4321-AAAD-772A0F6F63EC}">
      <dgm:prSet/>
      <dgm:spPr/>
      <dgm:t>
        <a:bodyPr/>
        <a:lstStyle/>
        <a:p>
          <a:endParaRPr lang="en-US"/>
        </a:p>
      </dgm:t>
    </dgm:pt>
    <dgm:pt modelId="{805B4139-C611-453C-B0C5-8C19E2386238}" type="pres">
      <dgm:prSet presAssocID="{68122F1A-A0C1-4C5E-B1AC-A7343BBE5BE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F9D253-0B11-4C09-AE51-0548934B7055}" type="pres">
      <dgm:prSet presAssocID="{148DD3F2-721E-4FE0-AF65-DF4C3A7F3AB2}" presName="root1" presStyleCnt="0"/>
      <dgm:spPr/>
    </dgm:pt>
    <dgm:pt modelId="{F983001D-3DA7-42BF-8330-C9BD777DE7A0}" type="pres">
      <dgm:prSet presAssocID="{148DD3F2-721E-4FE0-AF65-DF4C3A7F3AB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1DF538-31E7-4813-AF32-60106EF9B575}" type="pres">
      <dgm:prSet presAssocID="{148DD3F2-721E-4FE0-AF65-DF4C3A7F3AB2}" presName="level2hierChild" presStyleCnt="0"/>
      <dgm:spPr/>
    </dgm:pt>
    <dgm:pt modelId="{BDE276DA-6A9D-4E49-813B-B8364CD68AEE}" type="pres">
      <dgm:prSet presAssocID="{10CA0996-DC78-40F0-868C-5B007854020F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470415B5-C0CB-4EFA-85D7-411B1C9F6799}" type="pres">
      <dgm:prSet presAssocID="{10CA0996-DC78-40F0-868C-5B007854020F}" presName="connTx" presStyleLbl="parChTrans1D2" presStyleIdx="0" presStyleCnt="2"/>
      <dgm:spPr/>
      <dgm:t>
        <a:bodyPr/>
        <a:lstStyle/>
        <a:p>
          <a:endParaRPr lang="en-US"/>
        </a:p>
      </dgm:t>
    </dgm:pt>
    <dgm:pt modelId="{D483613F-358F-4CED-B041-3873531D6FF2}" type="pres">
      <dgm:prSet presAssocID="{D6992569-749B-429E-A875-F9564590FA80}" presName="root2" presStyleCnt="0"/>
      <dgm:spPr/>
    </dgm:pt>
    <dgm:pt modelId="{310E781E-5B3E-452D-8C86-754EC36432BA}" type="pres">
      <dgm:prSet presAssocID="{D6992569-749B-429E-A875-F9564590FA8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A9F37D-395C-4C1F-BC61-EF5226DED17D}" type="pres">
      <dgm:prSet presAssocID="{D6992569-749B-429E-A875-F9564590FA80}" presName="level3hierChild" presStyleCnt="0"/>
      <dgm:spPr/>
    </dgm:pt>
    <dgm:pt modelId="{2BAE4F05-AD31-4F8D-9678-2E986D94E7F8}" type="pres">
      <dgm:prSet presAssocID="{4981A489-9270-4E39-90C7-33AC4D873701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759C6D33-F436-48A8-8EC2-AA7E503A241D}" type="pres">
      <dgm:prSet presAssocID="{4981A489-9270-4E39-90C7-33AC4D873701}" presName="connTx" presStyleLbl="parChTrans1D3" presStyleIdx="0" presStyleCnt="4"/>
      <dgm:spPr/>
      <dgm:t>
        <a:bodyPr/>
        <a:lstStyle/>
        <a:p>
          <a:endParaRPr lang="en-US"/>
        </a:p>
      </dgm:t>
    </dgm:pt>
    <dgm:pt modelId="{FCE8BEBF-84C7-4554-B23D-81DE62085363}" type="pres">
      <dgm:prSet presAssocID="{C8E462CF-6230-4E92-A295-8790A142A999}" presName="root2" presStyleCnt="0"/>
      <dgm:spPr/>
    </dgm:pt>
    <dgm:pt modelId="{5EF8B9F0-DFBA-4682-88A5-50188CD3F10D}" type="pres">
      <dgm:prSet presAssocID="{C8E462CF-6230-4E92-A295-8790A142A999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08D006-90E5-4CC8-985E-8DF2779E6F1E}" type="pres">
      <dgm:prSet presAssocID="{C8E462CF-6230-4E92-A295-8790A142A999}" presName="level3hierChild" presStyleCnt="0"/>
      <dgm:spPr/>
    </dgm:pt>
    <dgm:pt modelId="{F4166A24-B99C-4A52-9880-F8A15074D04F}" type="pres">
      <dgm:prSet presAssocID="{52148E3F-4935-4272-8A47-D2BD3C7AEA71}" presName="conn2-1" presStyleLbl="parChTrans1D4" presStyleIdx="0" presStyleCnt="4"/>
      <dgm:spPr/>
      <dgm:t>
        <a:bodyPr/>
        <a:lstStyle/>
        <a:p>
          <a:endParaRPr lang="en-US"/>
        </a:p>
      </dgm:t>
    </dgm:pt>
    <dgm:pt modelId="{DD003409-3E2A-4558-8D13-6FB1187D21D8}" type="pres">
      <dgm:prSet presAssocID="{52148E3F-4935-4272-8A47-D2BD3C7AEA71}" presName="connTx" presStyleLbl="parChTrans1D4" presStyleIdx="0" presStyleCnt="4"/>
      <dgm:spPr/>
      <dgm:t>
        <a:bodyPr/>
        <a:lstStyle/>
        <a:p>
          <a:endParaRPr lang="en-US"/>
        </a:p>
      </dgm:t>
    </dgm:pt>
    <dgm:pt modelId="{1619BC34-AA80-49A6-800B-7C0181E18721}" type="pres">
      <dgm:prSet presAssocID="{3D8F38EF-2783-4131-A88C-02D9AFEB925A}" presName="root2" presStyleCnt="0"/>
      <dgm:spPr/>
    </dgm:pt>
    <dgm:pt modelId="{3252D55C-C08A-439B-8026-0471544ECB49}" type="pres">
      <dgm:prSet presAssocID="{3D8F38EF-2783-4131-A88C-02D9AFEB925A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1AD130-81C6-47A5-8A8A-C2063CB4CA0D}" type="pres">
      <dgm:prSet presAssocID="{3D8F38EF-2783-4131-A88C-02D9AFEB925A}" presName="level3hierChild" presStyleCnt="0"/>
      <dgm:spPr/>
    </dgm:pt>
    <dgm:pt modelId="{0A3F1831-189C-402C-A502-03AA12FF9359}" type="pres">
      <dgm:prSet presAssocID="{E449613F-B212-4AAF-8671-B4421D6F7F02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BF37CF01-2C1C-4B0B-B8CA-2E84E03B56C4}" type="pres">
      <dgm:prSet presAssocID="{E449613F-B212-4AAF-8671-B4421D6F7F02}" presName="connTx" presStyleLbl="parChTrans1D3" presStyleIdx="1" presStyleCnt="4"/>
      <dgm:spPr/>
      <dgm:t>
        <a:bodyPr/>
        <a:lstStyle/>
        <a:p>
          <a:endParaRPr lang="en-US"/>
        </a:p>
      </dgm:t>
    </dgm:pt>
    <dgm:pt modelId="{D5D083B2-8B6A-4D72-A275-15E4053ADD66}" type="pres">
      <dgm:prSet presAssocID="{E11DC31C-7E3B-4231-9327-4401824817BA}" presName="root2" presStyleCnt="0"/>
      <dgm:spPr/>
    </dgm:pt>
    <dgm:pt modelId="{DA5276D3-783F-4338-8A64-F8C0BFD8BC0C}" type="pres">
      <dgm:prSet presAssocID="{E11DC31C-7E3B-4231-9327-4401824817BA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DC0558-2192-401C-A1E1-B509C8500C3D}" type="pres">
      <dgm:prSet presAssocID="{E11DC31C-7E3B-4231-9327-4401824817BA}" presName="level3hierChild" presStyleCnt="0"/>
      <dgm:spPr/>
    </dgm:pt>
    <dgm:pt modelId="{7804F829-A15B-43B6-96BC-5ADC9FAF6806}" type="pres">
      <dgm:prSet presAssocID="{9587C509-E946-4251-8BDB-59C863C1ABD3}" presName="conn2-1" presStyleLbl="parChTrans1D4" presStyleIdx="1" presStyleCnt="4"/>
      <dgm:spPr/>
      <dgm:t>
        <a:bodyPr/>
        <a:lstStyle/>
        <a:p>
          <a:endParaRPr lang="en-US"/>
        </a:p>
      </dgm:t>
    </dgm:pt>
    <dgm:pt modelId="{138E6D8F-FCCC-4FFC-9160-D40B1C62439E}" type="pres">
      <dgm:prSet presAssocID="{9587C509-E946-4251-8BDB-59C863C1ABD3}" presName="connTx" presStyleLbl="parChTrans1D4" presStyleIdx="1" presStyleCnt="4"/>
      <dgm:spPr/>
      <dgm:t>
        <a:bodyPr/>
        <a:lstStyle/>
        <a:p>
          <a:endParaRPr lang="en-US"/>
        </a:p>
      </dgm:t>
    </dgm:pt>
    <dgm:pt modelId="{785EB431-6CF8-4431-B76D-BA75C7B1C4FD}" type="pres">
      <dgm:prSet presAssocID="{E5139815-97DA-4C8D-8C65-2F66235FB703}" presName="root2" presStyleCnt="0"/>
      <dgm:spPr/>
    </dgm:pt>
    <dgm:pt modelId="{22605DCC-FFFC-4138-B990-D3A1CFD84EA5}" type="pres">
      <dgm:prSet presAssocID="{E5139815-97DA-4C8D-8C65-2F66235FB703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47D0D0-5069-423A-BB8A-C6D8933B32C5}" type="pres">
      <dgm:prSet presAssocID="{E5139815-97DA-4C8D-8C65-2F66235FB703}" presName="level3hierChild" presStyleCnt="0"/>
      <dgm:spPr/>
    </dgm:pt>
    <dgm:pt modelId="{4D4051C3-6DF5-41B5-A470-F02A33792328}" type="pres">
      <dgm:prSet presAssocID="{9580C63F-0DE9-45EA-8C40-7CC320C4A6D3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90B3ED8F-EA03-4CC9-93F4-C41F4A476061}" type="pres">
      <dgm:prSet presAssocID="{9580C63F-0DE9-45EA-8C40-7CC320C4A6D3}" presName="connTx" presStyleLbl="parChTrans1D2" presStyleIdx="1" presStyleCnt="2"/>
      <dgm:spPr/>
      <dgm:t>
        <a:bodyPr/>
        <a:lstStyle/>
        <a:p>
          <a:endParaRPr lang="en-US"/>
        </a:p>
      </dgm:t>
    </dgm:pt>
    <dgm:pt modelId="{95AEC0AA-BD61-4EC4-9149-014A7E7AFF90}" type="pres">
      <dgm:prSet presAssocID="{830AA91D-19BD-4964-819A-5F90A36BA59E}" presName="root2" presStyleCnt="0"/>
      <dgm:spPr/>
    </dgm:pt>
    <dgm:pt modelId="{76EC0278-8184-4D15-93F3-95EC2F2ABB79}" type="pres">
      <dgm:prSet presAssocID="{830AA91D-19BD-4964-819A-5F90A36BA59E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DA1763-A789-4169-988F-18A77D34047F}" type="pres">
      <dgm:prSet presAssocID="{830AA91D-19BD-4964-819A-5F90A36BA59E}" presName="level3hierChild" presStyleCnt="0"/>
      <dgm:spPr/>
    </dgm:pt>
    <dgm:pt modelId="{01B8C843-D477-4CC4-9551-40B34983EE93}" type="pres">
      <dgm:prSet presAssocID="{870A1361-16A8-4E98-BD7E-8949CFEDEEB3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2CF4D594-EC32-48D9-AFAE-A53094171E92}" type="pres">
      <dgm:prSet presAssocID="{870A1361-16A8-4E98-BD7E-8949CFEDEEB3}" presName="connTx" presStyleLbl="parChTrans1D3" presStyleIdx="2" presStyleCnt="4"/>
      <dgm:spPr/>
      <dgm:t>
        <a:bodyPr/>
        <a:lstStyle/>
        <a:p>
          <a:endParaRPr lang="en-US"/>
        </a:p>
      </dgm:t>
    </dgm:pt>
    <dgm:pt modelId="{3CEFB95E-B226-45C8-B3D2-02709CC2965F}" type="pres">
      <dgm:prSet presAssocID="{6849230A-C85B-4449-8056-4B388252F00E}" presName="root2" presStyleCnt="0"/>
      <dgm:spPr/>
    </dgm:pt>
    <dgm:pt modelId="{6126ADEF-A03A-45D2-B188-79F23E2138C8}" type="pres">
      <dgm:prSet presAssocID="{6849230A-C85B-4449-8056-4B388252F00E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42B357-EA88-46B5-ACCB-419B311E6298}" type="pres">
      <dgm:prSet presAssocID="{6849230A-C85B-4449-8056-4B388252F00E}" presName="level3hierChild" presStyleCnt="0"/>
      <dgm:spPr/>
    </dgm:pt>
    <dgm:pt modelId="{7B82FB73-4EB4-4C03-9598-549695853514}" type="pres">
      <dgm:prSet presAssocID="{C8AFCF81-012D-4E78-BB63-B2F7E973C6A1}" presName="conn2-1" presStyleLbl="parChTrans1D4" presStyleIdx="2" presStyleCnt="4"/>
      <dgm:spPr/>
      <dgm:t>
        <a:bodyPr/>
        <a:lstStyle/>
        <a:p>
          <a:endParaRPr lang="en-US"/>
        </a:p>
      </dgm:t>
    </dgm:pt>
    <dgm:pt modelId="{A91951FE-5BC2-4299-8F03-E385CA2D74B3}" type="pres">
      <dgm:prSet presAssocID="{C8AFCF81-012D-4E78-BB63-B2F7E973C6A1}" presName="connTx" presStyleLbl="parChTrans1D4" presStyleIdx="2" presStyleCnt="4"/>
      <dgm:spPr/>
      <dgm:t>
        <a:bodyPr/>
        <a:lstStyle/>
        <a:p>
          <a:endParaRPr lang="en-US"/>
        </a:p>
      </dgm:t>
    </dgm:pt>
    <dgm:pt modelId="{4FF93697-8A11-4B74-94AF-3198D9B4F2D4}" type="pres">
      <dgm:prSet presAssocID="{13553165-1014-44D2-8B13-5EA4EF4EB70E}" presName="root2" presStyleCnt="0"/>
      <dgm:spPr/>
    </dgm:pt>
    <dgm:pt modelId="{3EAA97B7-2896-4645-8586-DD455B324871}" type="pres">
      <dgm:prSet presAssocID="{13553165-1014-44D2-8B13-5EA4EF4EB70E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9CBA1F-D7DE-4115-949B-DCA2AA039F36}" type="pres">
      <dgm:prSet presAssocID="{13553165-1014-44D2-8B13-5EA4EF4EB70E}" presName="level3hierChild" presStyleCnt="0"/>
      <dgm:spPr/>
    </dgm:pt>
    <dgm:pt modelId="{A45E0E76-7ADC-41F3-AB28-502C08A59ED3}" type="pres">
      <dgm:prSet presAssocID="{9D0ABC16-8A3F-4745-A520-63188CA9B796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E2906A3A-65A0-4D6E-8AFB-285118F469BF}" type="pres">
      <dgm:prSet presAssocID="{9D0ABC16-8A3F-4745-A520-63188CA9B796}" presName="connTx" presStyleLbl="parChTrans1D3" presStyleIdx="3" presStyleCnt="4"/>
      <dgm:spPr/>
      <dgm:t>
        <a:bodyPr/>
        <a:lstStyle/>
        <a:p>
          <a:endParaRPr lang="en-US"/>
        </a:p>
      </dgm:t>
    </dgm:pt>
    <dgm:pt modelId="{81A11F70-212D-4229-9605-6B7AFEF19ACF}" type="pres">
      <dgm:prSet presAssocID="{0FE2DACD-873E-44D1-875D-77F812BF8995}" presName="root2" presStyleCnt="0"/>
      <dgm:spPr/>
    </dgm:pt>
    <dgm:pt modelId="{71383D0F-1EF2-4930-BED0-DF6D107B011D}" type="pres">
      <dgm:prSet presAssocID="{0FE2DACD-873E-44D1-875D-77F812BF8995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29D3E5-FAB9-4658-BC9B-8250E62BAC5D}" type="pres">
      <dgm:prSet presAssocID="{0FE2DACD-873E-44D1-875D-77F812BF8995}" presName="level3hierChild" presStyleCnt="0"/>
      <dgm:spPr/>
    </dgm:pt>
    <dgm:pt modelId="{71903047-5D07-4C1B-909F-5DC659716D55}" type="pres">
      <dgm:prSet presAssocID="{E4971A55-8BD4-4177-90D0-C02592F53CF3}" presName="conn2-1" presStyleLbl="parChTrans1D4" presStyleIdx="3" presStyleCnt="4"/>
      <dgm:spPr/>
      <dgm:t>
        <a:bodyPr/>
        <a:lstStyle/>
        <a:p>
          <a:endParaRPr lang="en-US"/>
        </a:p>
      </dgm:t>
    </dgm:pt>
    <dgm:pt modelId="{3EAD10A0-B116-4607-8359-C4C93F84043C}" type="pres">
      <dgm:prSet presAssocID="{E4971A55-8BD4-4177-90D0-C02592F53CF3}" presName="connTx" presStyleLbl="parChTrans1D4" presStyleIdx="3" presStyleCnt="4"/>
      <dgm:spPr/>
      <dgm:t>
        <a:bodyPr/>
        <a:lstStyle/>
        <a:p>
          <a:endParaRPr lang="en-US"/>
        </a:p>
      </dgm:t>
    </dgm:pt>
    <dgm:pt modelId="{A0FCA2FB-FDE2-4489-BEB5-1D36ECA080FA}" type="pres">
      <dgm:prSet presAssocID="{B3FD0850-3545-4D34-BF27-72931B9BA541}" presName="root2" presStyleCnt="0"/>
      <dgm:spPr/>
    </dgm:pt>
    <dgm:pt modelId="{271FDBAA-5F20-4E11-80A2-1331498F1C89}" type="pres">
      <dgm:prSet presAssocID="{B3FD0850-3545-4D34-BF27-72931B9BA541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6B1BD3-447B-47AF-9842-6F810C978398}" type="pres">
      <dgm:prSet presAssocID="{B3FD0850-3545-4D34-BF27-72931B9BA541}" presName="level3hierChild" presStyleCnt="0"/>
      <dgm:spPr/>
    </dgm:pt>
  </dgm:ptLst>
  <dgm:cxnLst>
    <dgm:cxn modelId="{93D737E2-EFA7-FA49-8307-C1890EB6789B}" type="presOf" srcId="{9587C509-E946-4251-8BDB-59C863C1ABD3}" destId="{7804F829-A15B-43B6-96BC-5ADC9FAF6806}" srcOrd="0" destOrd="0" presId="urn:microsoft.com/office/officeart/2005/8/layout/hierarchy2"/>
    <dgm:cxn modelId="{370E10BF-F95C-274E-898B-E86060DFC1AD}" type="presOf" srcId="{10CA0996-DC78-40F0-868C-5B007854020F}" destId="{BDE276DA-6A9D-4E49-813B-B8364CD68AEE}" srcOrd="0" destOrd="0" presId="urn:microsoft.com/office/officeart/2005/8/layout/hierarchy2"/>
    <dgm:cxn modelId="{1CCF931A-DF15-804F-A1E1-C56C890CA6E0}" type="presOf" srcId="{D6992569-749B-429E-A875-F9564590FA80}" destId="{310E781E-5B3E-452D-8C86-754EC36432BA}" srcOrd="0" destOrd="0" presId="urn:microsoft.com/office/officeart/2005/8/layout/hierarchy2"/>
    <dgm:cxn modelId="{0791931E-F404-554B-90EE-5ADE4929BDFA}" type="presOf" srcId="{9580C63F-0DE9-45EA-8C40-7CC320C4A6D3}" destId="{4D4051C3-6DF5-41B5-A470-F02A33792328}" srcOrd="0" destOrd="0" presId="urn:microsoft.com/office/officeart/2005/8/layout/hierarchy2"/>
    <dgm:cxn modelId="{298206B1-8957-8D42-9D0A-3ADC9B154E3D}" type="presOf" srcId="{E11DC31C-7E3B-4231-9327-4401824817BA}" destId="{DA5276D3-783F-4338-8A64-F8C0BFD8BC0C}" srcOrd="0" destOrd="0" presId="urn:microsoft.com/office/officeart/2005/8/layout/hierarchy2"/>
    <dgm:cxn modelId="{1A06461B-644D-874A-A2F8-2FE8AB55BE61}" type="presOf" srcId="{830AA91D-19BD-4964-819A-5F90A36BA59E}" destId="{76EC0278-8184-4D15-93F3-95EC2F2ABB79}" srcOrd="0" destOrd="0" presId="urn:microsoft.com/office/officeart/2005/8/layout/hierarchy2"/>
    <dgm:cxn modelId="{ECDAD0CD-2E9A-7849-8AB6-83E7D94B3CEB}" type="presOf" srcId="{52148E3F-4935-4272-8A47-D2BD3C7AEA71}" destId="{DD003409-3E2A-4558-8D13-6FB1187D21D8}" srcOrd="1" destOrd="0" presId="urn:microsoft.com/office/officeart/2005/8/layout/hierarchy2"/>
    <dgm:cxn modelId="{BE8982FA-AEE1-D042-9065-3DBD29C97A0A}" type="presOf" srcId="{4981A489-9270-4E39-90C7-33AC4D873701}" destId="{2BAE4F05-AD31-4F8D-9678-2E986D94E7F8}" srcOrd="0" destOrd="0" presId="urn:microsoft.com/office/officeart/2005/8/layout/hierarchy2"/>
    <dgm:cxn modelId="{7CE52915-E04B-42E8-852B-1744BDBC4AA4}" srcId="{E11DC31C-7E3B-4231-9327-4401824817BA}" destId="{E5139815-97DA-4C8D-8C65-2F66235FB703}" srcOrd="0" destOrd="0" parTransId="{9587C509-E946-4251-8BDB-59C863C1ABD3}" sibTransId="{1E0A3E70-74C9-4482-9289-70B1ADD01974}"/>
    <dgm:cxn modelId="{D25985DF-BEB2-48F6-9F89-B7D00DD51380}" srcId="{148DD3F2-721E-4FE0-AF65-DF4C3A7F3AB2}" destId="{830AA91D-19BD-4964-819A-5F90A36BA59E}" srcOrd="1" destOrd="0" parTransId="{9580C63F-0DE9-45EA-8C40-7CC320C4A6D3}" sibTransId="{D8530714-DE5F-49AF-8988-926DE6905C72}"/>
    <dgm:cxn modelId="{0F85E826-BEB3-334D-92AE-01A4223C2C79}" type="presOf" srcId="{B3FD0850-3545-4D34-BF27-72931B9BA541}" destId="{271FDBAA-5F20-4E11-80A2-1331498F1C89}" srcOrd="0" destOrd="0" presId="urn:microsoft.com/office/officeart/2005/8/layout/hierarchy2"/>
    <dgm:cxn modelId="{73D1AC91-5B1D-9446-A017-3B14CD24BCFA}" type="presOf" srcId="{C8AFCF81-012D-4E78-BB63-B2F7E973C6A1}" destId="{7B82FB73-4EB4-4C03-9598-549695853514}" srcOrd="0" destOrd="0" presId="urn:microsoft.com/office/officeart/2005/8/layout/hierarchy2"/>
    <dgm:cxn modelId="{4140F695-5F78-514D-9B12-B3FE5D3B002A}" type="presOf" srcId="{0FE2DACD-873E-44D1-875D-77F812BF8995}" destId="{71383D0F-1EF2-4930-BED0-DF6D107B011D}" srcOrd="0" destOrd="0" presId="urn:microsoft.com/office/officeart/2005/8/layout/hierarchy2"/>
    <dgm:cxn modelId="{3B648124-E806-439F-8312-C2A07D82DB21}" srcId="{68122F1A-A0C1-4C5E-B1AC-A7343BBE5BE2}" destId="{148DD3F2-721E-4FE0-AF65-DF4C3A7F3AB2}" srcOrd="0" destOrd="0" parTransId="{B3CAAAC2-A94B-4660-848D-9C8E4A4635B9}" sibTransId="{A861BB97-12F8-451E-BA56-FAD5FCF1BF83}"/>
    <dgm:cxn modelId="{0F5794D8-02E4-2A48-AAE0-C4DAD63D3581}" type="presOf" srcId="{9580C63F-0DE9-45EA-8C40-7CC320C4A6D3}" destId="{90B3ED8F-EA03-4CC9-93F4-C41F4A476061}" srcOrd="1" destOrd="0" presId="urn:microsoft.com/office/officeart/2005/8/layout/hierarchy2"/>
    <dgm:cxn modelId="{751D3833-08C9-AE40-AF22-C0E0E49A4B03}" type="presOf" srcId="{9D0ABC16-8A3F-4745-A520-63188CA9B796}" destId="{A45E0E76-7ADC-41F3-AB28-502C08A59ED3}" srcOrd="0" destOrd="0" presId="urn:microsoft.com/office/officeart/2005/8/layout/hierarchy2"/>
    <dgm:cxn modelId="{8E20397F-4EE9-49CB-8844-648C9209F042}" srcId="{148DD3F2-721E-4FE0-AF65-DF4C3A7F3AB2}" destId="{D6992569-749B-429E-A875-F9564590FA80}" srcOrd="0" destOrd="0" parTransId="{10CA0996-DC78-40F0-868C-5B007854020F}" sibTransId="{DCE534AB-9D38-44DC-A01B-D816F9C0C6DC}"/>
    <dgm:cxn modelId="{DA63F262-4DF3-7244-917F-5B89AB0DEEDA}" type="presOf" srcId="{4981A489-9270-4E39-90C7-33AC4D873701}" destId="{759C6D33-F436-48A8-8EC2-AA7E503A241D}" srcOrd="1" destOrd="0" presId="urn:microsoft.com/office/officeart/2005/8/layout/hierarchy2"/>
    <dgm:cxn modelId="{A49AF2A0-B74C-4903-8E0D-384C00FE21BB}" srcId="{6849230A-C85B-4449-8056-4B388252F00E}" destId="{13553165-1014-44D2-8B13-5EA4EF4EB70E}" srcOrd="0" destOrd="0" parTransId="{C8AFCF81-012D-4E78-BB63-B2F7E973C6A1}" sibTransId="{C86DF30B-1331-4645-8C1C-FDCC80FCF910}"/>
    <dgm:cxn modelId="{3E5270C1-63A4-5F4A-A6D7-DF8CA89A8593}" type="presOf" srcId="{6849230A-C85B-4449-8056-4B388252F00E}" destId="{6126ADEF-A03A-45D2-B188-79F23E2138C8}" srcOrd="0" destOrd="0" presId="urn:microsoft.com/office/officeart/2005/8/layout/hierarchy2"/>
    <dgm:cxn modelId="{7ABAEA60-DA95-0343-90E6-413673202236}" type="presOf" srcId="{9587C509-E946-4251-8BDB-59C863C1ABD3}" destId="{138E6D8F-FCCC-4FFC-9160-D40B1C62439E}" srcOrd="1" destOrd="0" presId="urn:microsoft.com/office/officeart/2005/8/layout/hierarchy2"/>
    <dgm:cxn modelId="{8AEC7AF3-5358-824E-BBA5-6F4FA0671ABB}" type="presOf" srcId="{E5139815-97DA-4C8D-8C65-2F66235FB703}" destId="{22605DCC-FFFC-4138-B990-D3A1CFD84EA5}" srcOrd="0" destOrd="0" presId="urn:microsoft.com/office/officeart/2005/8/layout/hierarchy2"/>
    <dgm:cxn modelId="{053CC280-0BB8-4321-AAAD-772A0F6F63EC}" srcId="{0FE2DACD-873E-44D1-875D-77F812BF8995}" destId="{B3FD0850-3545-4D34-BF27-72931B9BA541}" srcOrd="0" destOrd="0" parTransId="{E4971A55-8BD4-4177-90D0-C02592F53CF3}" sibTransId="{616CC070-983F-4740-A6B6-A95026071CEF}"/>
    <dgm:cxn modelId="{62D36943-5F05-1A4F-BC7B-5ED56D2FB66B}" type="presOf" srcId="{68122F1A-A0C1-4C5E-B1AC-A7343BBE5BE2}" destId="{805B4139-C611-453C-B0C5-8C19E2386238}" srcOrd="0" destOrd="0" presId="urn:microsoft.com/office/officeart/2005/8/layout/hierarchy2"/>
    <dgm:cxn modelId="{2D0C4C90-50CD-C24F-8996-83E1C5CA8483}" type="presOf" srcId="{E4971A55-8BD4-4177-90D0-C02592F53CF3}" destId="{3EAD10A0-B116-4607-8359-C4C93F84043C}" srcOrd="1" destOrd="0" presId="urn:microsoft.com/office/officeart/2005/8/layout/hierarchy2"/>
    <dgm:cxn modelId="{CA3B3046-3328-6F43-AAEB-D6C490A8BA34}" type="presOf" srcId="{3D8F38EF-2783-4131-A88C-02D9AFEB925A}" destId="{3252D55C-C08A-439B-8026-0471544ECB49}" srcOrd="0" destOrd="0" presId="urn:microsoft.com/office/officeart/2005/8/layout/hierarchy2"/>
    <dgm:cxn modelId="{F29035CA-BE61-F94D-9A41-EF051254C0AD}" type="presOf" srcId="{E4971A55-8BD4-4177-90D0-C02592F53CF3}" destId="{71903047-5D07-4C1B-909F-5DC659716D55}" srcOrd="0" destOrd="0" presId="urn:microsoft.com/office/officeart/2005/8/layout/hierarchy2"/>
    <dgm:cxn modelId="{03AFDA5E-9218-4D2F-BC8D-537BEDDDB3E1}" srcId="{830AA91D-19BD-4964-819A-5F90A36BA59E}" destId="{6849230A-C85B-4449-8056-4B388252F00E}" srcOrd="0" destOrd="0" parTransId="{870A1361-16A8-4E98-BD7E-8949CFEDEEB3}" sibTransId="{85DB5E06-934F-4D9F-BA20-3695E04E1BB2}"/>
    <dgm:cxn modelId="{14CFD470-660E-164E-BB2F-D107C71A07CE}" type="presOf" srcId="{870A1361-16A8-4E98-BD7E-8949CFEDEEB3}" destId="{01B8C843-D477-4CC4-9551-40B34983EE93}" srcOrd="0" destOrd="0" presId="urn:microsoft.com/office/officeart/2005/8/layout/hierarchy2"/>
    <dgm:cxn modelId="{2161C71A-009A-4FE4-BCB6-F81A4722C807}" srcId="{D6992569-749B-429E-A875-F9564590FA80}" destId="{E11DC31C-7E3B-4231-9327-4401824817BA}" srcOrd="1" destOrd="0" parTransId="{E449613F-B212-4AAF-8671-B4421D6F7F02}" sibTransId="{23FB30A9-E05E-4D61-A01C-9072E53DDF81}"/>
    <dgm:cxn modelId="{F824AF65-D50D-3B40-9B86-2F065699DF4E}" type="presOf" srcId="{E449613F-B212-4AAF-8671-B4421D6F7F02}" destId="{BF37CF01-2C1C-4B0B-B8CA-2E84E03B56C4}" srcOrd="1" destOrd="0" presId="urn:microsoft.com/office/officeart/2005/8/layout/hierarchy2"/>
    <dgm:cxn modelId="{E35412DB-144B-F147-9277-F79C7BB227D5}" type="presOf" srcId="{E449613F-B212-4AAF-8671-B4421D6F7F02}" destId="{0A3F1831-189C-402C-A502-03AA12FF9359}" srcOrd="0" destOrd="0" presId="urn:microsoft.com/office/officeart/2005/8/layout/hierarchy2"/>
    <dgm:cxn modelId="{BACEABDE-CFCD-4D06-8E22-714E855970D7}" srcId="{830AA91D-19BD-4964-819A-5F90A36BA59E}" destId="{0FE2DACD-873E-44D1-875D-77F812BF8995}" srcOrd="1" destOrd="0" parTransId="{9D0ABC16-8A3F-4745-A520-63188CA9B796}" sibTransId="{548DE0A5-0471-426C-8505-2A469EABC858}"/>
    <dgm:cxn modelId="{FE8F4BE5-C85C-8144-A0E9-AF4C901C20DE}" type="presOf" srcId="{9D0ABC16-8A3F-4745-A520-63188CA9B796}" destId="{E2906A3A-65A0-4D6E-8AFB-285118F469BF}" srcOrd="1" destOrd="0" presId="urn:microsoft.com/office/officeart/2005/8/layout/hierarchy2"/>
    <dgm:cxn modelId="{321D3D4D-35FB-2447-AFC9-89D5E7F7E91B}" type="presOf" srcId="{870A1361-16A8-4E98-BD7E-8949CFEDEEB3}" destId="{2CF4D594-EC32-48D9-AFAE-A53094171E92}" srcOrd="1" destOrd="0" presId="urn:microsoft.com/office/officeart/2005/8/layout/hierarchy2"/>
    <dgm:cxn modelId="{157D6316-05CC-6342-8258-DC721496C788}" type="presOf" srcId="{C8AFCF81-012D-4E78-BB63-B2F7E973C6A1}" destId="{A91951FE-5BC2-4299-8F03-E385CA2D74B3}" srcOrd="1" destOrd="0" presId="urn:microsoft.com/office/officeart/2005/8/layout/hierarchy2"/>
    <dgm:cxn modelId="{9E12DE50-FA8C-4B46-88B1-88701E1AE498}" type="presOf" srcId="{52148E3F-4935-4272-8A47-D2BD3C7AEA71}" destId="{F4166A24-B99C-4A52-9880-F8A15074D04F}" srcOrd="0" destOrd="0" presId="urn:microsoft.com/office/officeart/2005/8/layout/hierarchy2"/>
    <dgm:cxn modelId="{2A130BED-B213-1F41-AA43-6C1739FB7831}" type="presOf" srcId="{148DD3F2-721E-4FE0-AF65-DF4C3A7F3AB2}" destId="{F983001D-3DA7-42BF-8330-C9BD777DE7A0}" srcOrd="0" destOrd="0" presId="urn:microsoft.com/office/officeart/2005/8/layout/hierarchy2"/>
    <dgm:cxn modelId="{4246872D-E123-064C-8CDA-362E97AD995A}" type="presOf" srcId="{13553165-1014-44D2-8B13-5EA4EF4EB70E}" destId="{3EAA97B7-2896-4645-8586-DD455B324871}" srcOrd="0" destOrd="0" presId="urn:microsoft.com/office/officeart/2005/8/layout/hierarchy2"/>
    <dgm:cxn modelId="{D3D9A748-3571-4B21-9697-A49548E49BEB}" srcId="{C8E462CF-6230-4E92-A295-8790A142A999}" destId="{3D8F38EF-2783-4131-A88C-02D9AFEB925A}" srcOrd="0" destOrd="0" parTransId="{52148E3F-4935-4272-8A47-D2BD3C7AEA71}" sibTransId="{D41480A6-130B-463A-B821-580DB76BE037}"/>
    <dgm:cxn modelId="{98692963-F6E8-E54C-B6EB-50A68D07915E}" type="presOf" srcId="{C8E462CF-6230-4E92-A295-8790A142A999}" destId="{5EF8B9F0-DFBA-4682-88A5-50188CD3F10D}" srcOrd="0" destOrd="0" presId="urn:microsoft.com/office/officeart/2005/8/layout/hierarchy2"/>
    <dgm:cxn modelId="{7068F967-F0E9-BE44-A1F0-19F48EE81253}" type="presOf" srcId="{10CA0996-DC78-40F0-868C-5B007854020F}" destId="{470415B5-C0CB-4EFA-85D7-411B1C9F6799}" srcOrd="1" destOrd="0" presId="urn:microsoft.com/office/officeart/2005/8/layout/hierarchy2"/>
    <dgm:cxn modelId="{6292B7E4-1202-474A-86A9-C73833882EB0}" srcId="{D6992569-749B-429E-A875-F9564590FA80}" destId="{C8E462CF-6230-4E92-A295-8790A142A999}" srcOrd="0" destOrd="0" parTransId="{4981A489-9270-4E39-90C7-33AC4D873701}" sibTransId="{05967DCC-D49F-48C9-9A34-36F8ED707F6B}"/>
    <dgm:cxn modelId="{F5FF72CE-1537-A645-8056-AB429E4C05D2}" type="presParOf" srcId="{805B4139-C611-453C-B0C5-8C19E2386238}" destId="{90F9D253-0B11-4C09-AE51-0548934B7055}" srcOrd="0" destOrd="0" presId="urn:microsoft.com/office/officeart/2005/8/layout/hierarchy2"/>
    <dgm:cxn modelId="{3903A207-CC65-CB46-BAD9-2CBF6561D3EB}" type="presParOf" srcId="{90F9D253-0B11-4C09-AE51-0548934B7055}" destId="{F983001D-3DA7-42BF-8330-C9BD777DE7A0}" srcOrd="0" destOrd="0" presId="urn:microsoft.com/office/officeart/2005/8/layout/hierarchy2"/>
    <dgm:cxn modelId="{311C2E96-72E1-B245-ACE8-AFB9361DF341}" type="presParOf" srcId="{90F9D253-0B11-4C09-AE51-0548934B7055}" destId="{F61DF538-31E7-4813-AF32-60106EF9B575}" srcOrd="1" destOrd="0" presId="urn:microsoft.com/office/officeart/2005/8/layout/hierarchy2"/>
    <dgm:cxn modelId="{45EB0878-192B-304D-B776-BE98B1B68177}" type="presParOf" srcId="{F61DF538-31E7-4813-AF32-60106EF9B575}" destId="{BDE276DA-6A9D-4E49-813B-B8364CD68AEE}" srcOrd="0" destOrd="0" presId="urn:microsoft.com/office/officeart/2005/8/layout/hierarchy2"/>
    <dgm:cxn modelId="{B76AA0DC-45A4-0041-9FC6-D1222F32A13C}" type="presParOf" srcId="{BDE276DA-6A9D-4E49-813B-B8364CD68AEE}" destId="{470415B5-C0CB-4EFA-85D7-411B1C9F6799}" srcOrd="0" destOrd="0" presId="urn:microsoft.com/office/officeart/2005/8/layout/hierarchy2"/>
    <dgm:cxn modelId="{8FFC5457-D2E1-9247-BB5E-6BE54EDE8523}" type="presParOf" srcId="{F61DF538-31E7-4813-AF32-60106EF9B575}" destId="{D483613F-358F-4CED-B041-3873531D6FF2}" srcOrd="1" destOrd="0" presId="urn:microsoft.com/office/officeart/2005/8/layout/hierarchy2"/>
    <dgm:cxn modelId="{D3998246-671B-6642-922F-56A0A59BFF2C}" type="presParOf" srcId="{D483613F-358F-4CED-B041-3873531D6FF2}" destId="{310E781E-5B3E-452D-8C86-754EC36432BA}" srcOrd="0" destOrd="0" presId="urn:microsoft.com/office/officeart/2005/8/layout/hierarchy2"/>
    <dgm:cxn modelId="{DEE666DD-A6B6-2741-8FBB-E406CB621E4C}" type="presParOf" srcId="{D483613F-358F-4CED-B041-3873531D6FF2}" destId="{A2A9F37D-395C-4C1F-BC61-EF5226DED17D}" srcOrd="1" destOrd="0" presId="urn:microsoft.com/office/officeart/2005/8/layout/hierarchy2"/>
    <dgm:cxn modelId="{B0ACCCD8-52F1-8B43-A740-E291628DDDAE}" type="presParOf" srcId="{A2A9F37D-395C-4C1F-BC61-EF5226DED17D}" destId="{2BAE4F05-AD31-4F8D-9678-2E986D94E7F8}" srcOrd="0" destOrd="0" presId="urn:microsoft.com/office/officeart/2005/8/layout/hierarchy2"/>
    <dgm:cxn modelId="{FF64CFB4-769D-4F46-AD36-E427A87BDE95}" type="presParOf" srcId="{2BAE4F05-AD31-4F8D-9678-2E986D94E7F8}" destId="{759C6D33-F436-48A8-8EC2-AA7E503A241D}" srcOrd="0" destOrd="0" presId="urn:microsoft.com/office/officeart/2005/8/layout/hierarchy2"/>
    <dgm:cxn modelId="{A1AA1B0A-59FA-C843-94F6-51649BA1F701}" type="presParOf" srcId="{A2A9F37D-395C-4C1F-BC61-EF5226DED17D}" destId="{FCE8BEBF-84C7-4554-B23D-81DE62085363}" srcOrd="1" destOrd="0" presId="urn:microsoft.com/office/officeart/2005/8/layout/hierarchy2"/>
    <dgm:cxn modelId="{1E48BFEC-5137-CB4B-95F8-A40286F414F7}" type="presParOf" srcId="{FCE8BEBF-84C7-4554-B23D-81DE62085363}" destId="{5EF8B9F0-DFBA-4682-88A5-50188CD3F10D}" srcOrd="0" destOrd="0" presId="urn:microsoft.com/office/officeart/2005/8/layout/hierarchy2"/>
    <dgm:cxn modelId="{E4ED7251-1F7D-AA49-A743-E45A7F9DC43B}" type="presParOf" srcId="{FCE8BEBF-84C7-4554-B23D-81DE62085363}" destId="{F208D006-90E5-4CC8-985E-8DF2779E6F1E}" srcOrd="1" destOrd="0" presId="urn:microsoft.com/office/officeart/2005/8/layout/hierarchy2"/>
    <dgm:cxn modelId="{7ECE8FE1-FC05-5443-9F63-535B96FB9B2A}" type="presParOf" srcId="{F208D006-90E5-4CC8-985E-8DF2779E6F1E}" destId="{F4166A24-B99C-4A52-9880-F8A15074D04F}" srcOrd="0" destOrd="0" presId="urn:microsoft.com/office/officeart/2005/8/layout/hierarchy2"/>
    <dgm:cxn modelId="{2DD6EABD-14AD-E849-91F6-9439D162D1F8}" type="presParOf" srcId="{F4166A24-B99C-4A52-9880-F8A15074D04F}" destId="{DD003409-3E2A-4558-8D13-6FB1187D21D8}" srcOrd="0" destOrd="0" presId="urn:microsoft.com/office/officeart/2005/8/layout/hierarchy2"/>
    <dgm:cxn modelId="{7F074767-1C82-784C-BEE6-10708FB38E73}" type="presParOf" srcId="{F208D006-90E5-4CC8-985E-8DF2779E6F1E}" destId="{1619BC34-AA80-49A6-800B-7C0181E18721}" srcOrd="1" destOrd="0" presId="urn:microsoft.com/office/officeart/2005/8/layout/hierarchy2"/>
    <dgm:cxn modelId="{49577598-68F4-6C4B-BF1D-BD79F6599A1A}" type="presParOf" srcId="{1619BC34-AA80-49A6-800B-7C0181E18721}" destId="{3252D55C-C08A-439B-8026-0471544ECB49}" srcOrd="0" destOrd="0" presId="urn:microsoft.com/office/officeart/2005/8/layout/hierarchy2"/>
    <dgm:cxn modelId="{F81C35CF-2D5B-8E45-B10B-8B4D0B001AAE}" type="presParOf" srcId="{1619BC34-AA80-49A6-800B-7C0181E18721}" destId="{751AD130-81C6-47A5-8A8A-C2063CB4CA0D}" srcOrd="1" destOrd="0" presId="urn:microsoft.com/office/officeart/2005/8/layout/hierarchy2"/>
    <dgm:cxn modelId="{7069EE9B-28C4-ED4E-9438-DE2A1CEF6F6B}" type="presParOf" srcId="{A2A9F37D-395C-4C1F-BC61-EF5226DED17D}" destId="{0A3F1831-189C-402C-A502-03AA12FF9359}" srcOrd="2" destOrd="0" presId="urn:microsoft.com/office/officeart/2005/8/layout/hierarchy2"/>
    <dgm:cxn modelId="{92A89615-8FCB-3C44-A219-DD445DD6E549}" type="presParOf" srcId="{0A3F1831-189C-402C-A502-03AA12FF9359}" destId="{BF37CF01-2C1C-4B0B-B8CA-2E84E03B56C4}" srcOrd="0" destOrd="0" presId="urn:microsoft.com/office/officeart/2005/8/layout/hierarchy2"/>
    <dgm:cxn modelId="{6BAC554E-9097-CE4E-AE19-FD133A301C12}" type="presParOf" srcId="{A2A9F37D-395C-4C1F-BC61-EF5226DED17D}" destId="{D5D083B2-8B6A-4D72-A275-15E4053ADD66}" srcOrd="3" destOrd="0" presId="urn:microsoft.com/office/officeart/2005/8/layout/hierarchy2"/>
    <dgm:cxn modelId="{C473966F-E580-7D44-9165-3EE0AA505B43}" type="presParOf" srcId="{D5D083B2-8B6A-4D72-A275-15E4053ADD66}" destId="{DA5276D3-783F-4338-8A64-F8C0BFD8BC0C}" srcOrd="0" destOrd="0" presId="urn:microsoft.com/office/officeart/2005/8/layout/hierarchy2"/>
    <dgm:cxn modelId="{A14F73CD-7C12-0A46-8F54-9276EDFE056E}" type="presParOf" srcId="{D5D083B2-8B6A-4D72-A275-15E4053ADD66}" destId="{EDDC0558-2192-401C-A1E1-B509C8500C3D}" srcOrd="1" destOrd="0" presId="urn:microsoft.com/office/officeart/2005/8/layout/hierarchy2"/>
    <dgm:cxn modelId="{8273C7C5-C80D-9448-8D57-25FB56D48162}" type="presParOf" srcId="{EDDC0558-2192-401C-A1E1-B509C8500C3D}" destId="{7804F829-A15B-43B6-96BC-5ADC9FAF6806}" srcOrd="0" destOrd="0" presId="urn:microsoft.com/office/officeart/2005/8/layout/hierarchy2"/>
    <dgm:cxn modelId="{21B1970F-2620-DB49-B4B2-1E8E464B3C9C}" type="presParOf" srcId="{7804F829-A15B-43B6-96BC-5ADC9FAF6806}" destId="{138E6D8F-FCCC-4FFC-9160-D40B1C62439E}" srcOrd="0" destOrd="0" presId="urn:microsoft.com/office/officeart/2005/8/layout/hierarchy2"/>
    <dgm:cxn modelId="{54205BB2-F887-3045-91D4-D644DCF1FEC5}" type="presParOf" srcId="{EDDC0558-2192-401C-A1E1-B509C8500C3D}" destId="{785EB431-6CF8-4431-B76D-BA75C7B1C4FD}" srcOrd="1" destOrd="0" presId="urn:microsoft.com/office/officeart/2005/8/layout/hierarchy2"/>
    <dgm:cxn modelId="{ABD02360-B113-BF45-A464-1E8B5B41A00B}" type="presParOf" srcId="{785EB431-6CF8-4431-B76D-BA75C7B1C4FD}" destId="{22605DCC-FFFC-4138-B990-D3A1CFD84EA5}" srcOrd="0" destOrd="0" presId="urn:microsoft.com/office/officeart/2005/8/layout/hierarchy2"/>
    <dgm:cxn modelId="{8749852F-D8E2-0143-A473-5D1DF347AA2C}" type="presParOf" srcId="{785EB431-6CF8-4431-B76D-BA75C7B1C4FD}" destId="{E047D0D0-5069-423A-BB8A-C6D8933B32C5}" srcOrd="1" destOrd="0" presId="urn:microsoft.com/office/officeart/2005/8/layout/hierarchy2"/>
    <dgm:cxn modelId="{D85F445D-3491-D543-AED9-0D0661685753}" type="presParOf" srcId="{F61DF538-31E7-4813-AF32-60106EF9B575}" destId="{4D4051C3-6DF5-41B5-A470-F02A33792328}" srcOrd="2" destOrd="0" presId="urn:microsoft.com/office/officeart/2005/8/layout/hierarchy2"/>
    <dgm:cxn modelId="{32A2A79B-63DF-F14C-878B-9003D147AE9E}" type="presParOf" srcId="{4D4051C3-6DF5-41B5-A470-F02A33792328}" destId="{90B3ED8F-EA03-4CC9-93F4-C41F4A476061}" srcOrd="0" destOrd="0" presId="urn:microsoft.com/office/officeart/2005/8/layout/hierarchy2"/>
    <dgm:cxn modelId="{DE90E1CC-1BD4-A447-873F-DBDB06AB8200}" type="presParOf" srcId="{F61DF538-31E7-4813-AF32-60106EF9B575}" destId="{95AEC0AA-BD61-4EC4-9149-014A7E7AFF90}" srcOrd="3" destOrd="0" presId="urn:microsoft.com/office/officeart/2005/8/layout/hierarchy2"/>
    <dgm:cxn modelId="{616B6612-DCC3-5B42-88ED-1DD5055DE09B}" type="presParOf" srcId="{95AEC0AA-BD61-4EC4-9149-014A7E7AFF90}" destId="{76EC0278-8184-4D15-93F3-95EC2F2ABB79}" srcOrd="0" destOrd="0" presId="urn:microsoft.com/office/officeart/2005/8/layout/hierarchy2"/>
    <dgm:cxn modelId="{DA00E269-6706-EF40-B25F-9E0D01917563}" type="presParOf" srcId="{95AEC0AA-BD61-4EC4-9149-014A7E7AFF90}" destId="{C4DA1763-A789-4169-988F-18A77D34047F}" srcOrd="1" destOrd="0" presId="urn:microsoft.com/office/officeart/2005/8/layout/hierarchy2"/>
    <dgm:cxn modelId="{A9228D9E-EC63-1C43-AF87-909C2054D449}" type="presParOf" srcId="{C4DA1763-A789-4169-988F-18A77D34047F}" destId="{01B8C843-D477-4CC4-9551-40B34983EE93}" srcOrd="0" destOrd="0" presId="urn:microsoft.com/office/officeart/2005/8/layout/hierarchy2"/>
    <dgm:cxn modelId="{88F466CD-A9C3-FC45-9524-7968C1CCC34D}" type="presParOf" srcId="{01B8C843-D477-4CC4-9551-40B34983EE93}" destId="{2CF4D594-EC32-48D9-AFAE-A53094171E92}" srcOrd="0" destOrd="0" presId="urn:microsoft.com/office/officeart/2005/8/layout/hierarchy2"/>
    <dgm:cxn modelId="{4535060A-7F3F-F74A-B3AB-8556CAB3207E}" type="presParOf" srcId="{C4DA1763-A789-4169-988F-18A77D34047F}" destId="{3CEFB95E-B226-45C8-B3D2-02709CC2965F}" srcOrd="1" destOrd="0" presId="urn:microsoft.com/office/officeart/2005/8/layout/hierarchy2"/>
    <dgm:cxn modelId="{1F42CABA-C20C-6243-8AD1-0CCBC91DC583}" type="presParOf" srcId="{3CEFB95E-B226-45C8-B3D2-02709CC2965F}" destId="{6126ADEF-A03A-45D2-B188-79F23E2138C8}" srcOrd="0" destOrd="0" presId="urn:microsoft.com/office/officeart/2005/8/layout/hierarchy2"/>
    <dgm:cxn modelId="{5CE55C64-8E2E-FE43-89F2-7170271352BA}" type="presParOf" srcId="{3CEFB95E-B226-45C8-B3D2-02709CC2965F}" destId="{1E42B357-EA88-46B5-ACCB-419B311E6298}" srcOrd="1" destOrd="0" presId="urn:microsoft.com/office/officeart/2005/8/layout/hierarchy2"/>
    <dgm:cxn modelId="{F1634BEB-03E2-2D49-8A6C-14938CE87937}" type="presParOf" srcId="{1E42B357-EA88-46B5-ACCB-419B311E6298}" destId="{7B82FB73-4EB4-4C03-9598-549695853514}" srcOrd="0" destOrd="0" presId="urn:microsoft.com/office/officeart/2005/8/layout/hierarchy2"/>
    <dgm:cxn modelId="{5E5EE377-0D76-6340-8AD6-9C965CB32269}" type="presParOf" srcId="{7B82FB73-4EB4-4C03-9598-549695853514}" destId="{A91951FE-5BC2-4299-8F03-E385CA2D74B3}" srcOrd="0" destOrd="0" presId="urn:microsoft.com/office/officeart/2005/8/layout/hierarchy2"/>
    <dgm:cxn modelId="{0E8768D6-C25C-DE45-B530-A0F612F42597}" type="presParOf" srcId="{1E42B357-EA88-46B5-ACCB-419B311E6298}" destId="{4FF93697-8A11-4B74-94AF-3198D9B4F2D4}" srcOrd="1" destOrd="0" presId="urn:microsoft.com/office/officeart/2005/8/layout/hierarchy2"/>
    <dgm:cxn modelId="{1A507479-4BC6-8743-A3C7-7576EE35C1BF}" type="presParOf" srcId="{4FF93697-8A11-4B74-94AF-3198D9B4F2D4}" destId="{3EAA97B7-2896-4645-8586-DD455B324871}" srcOrd="0" destOrd="0" presId="urn:microsoft.com/office/officeart/2005/8/layout/hierarchy2"/>
    <dgm:cxn modelId="{C1067321-A84A-F44B-A976-5B7C99F50577}" type="presParOf" srcId="{4FF93697-8A11-4B74-94AF-3198D9B4F2D4}" destId="{5E9CBA1F-D7DE-4115-949B-DCA2AA039F36}" srcOrd="1" destOrd="0" presId="urn:microsoft.com/office/officeart/2005/8/layout/hierarchy2"/>
    <dgm:cxn modelId="{82B515BB-8BF0-2E41-9563-FE6F0451D266}" type="presParOf" srcId="{C4DA1763-A789-4169-988F-18A77D34047F}" destId="{A45E0E76-7ADC-41F3-AB28-502C08A59ED3}" srcOrd="2" destOrd="0" presId="urn:microsoft.com/office/officeart/2005/8/layout/hierarchy2"/>
    <dgm:cxn modelId="{9C1B289B-23C9-634B-991E-805CF36B8215}" type="presParOf" srcId="{A45E0E76-7ADC-41F3-AB28-502C08A59ED3}" destId="{E2906A3A-65A0-4D6E-8AFB-285118F469BF}" srcOrd="0" destOrd="0" presId="urn:microsoft.com/office/officeart/2005/8/layout/hierarchy2"/>
    <dgm:cxn modelId="{8A6B810F-EDF7-1645-9ADA-459FACC57C4F}" type="presParOf" srcId="{C4DA1763-A789-4169-988F-18A77D34047F}" destId="{81A11F70-212D-4229-9605-6B7AFEF19ACF}" srcOrd="3" destOrd="0" presId="urn:microsoft.com/office/officeart/2005/8/layout/hierarchy2"/>
    <dgm:cxn modelId="{79F22916-5D64-AD47-BEEC-F7DBFBB4F181}" type="presParOf" srcId="{81A11F70-212D-4229-9605-6B7AFEF19ACF}" destId="{71383D0F-1EF2-4930-BED0-DF6D107B011D}" srcOrd="0" destOrd="0" presId="urn:microsoft.com/office/officeart/2005/8/layout/hierarchy2"/>
    <dgm:cxn modelId="{83171734-69BD-C346-869A-4C087D7C804C}" type="presParOf" srcId="{81A11F70-212D-4229-9605-6B7AFEF19ACF}" destId="{1129D3E5-FAB9-4658-BC9B-8250E62BAC5D}" srcOrd="1" destOrd="0" presId="urn:microsoft.com/office/officeart/2005/8/layout/hierarchy2"/>
    <dgm:cxn modelId="{F15446F1-A1D0-9349-8466-ED3EEAF33542}" type="presParOf" srcId="{1129D3E5-FAB9-4658-BC9B-8250E62BAC5D}" destId="{71903047-5D07-4C1B-909F-5DC659716D55}" srcOrd="0" destOrd="0" presId="urn:microsoft.com/office/officeart/2005/8/layout/hierarchy2"/>
    <dgm:cxn modelId="{89048DAA-1294-5B4C-B352-1FC13860B017}" type="presParOf" srcId="{71903047-5D07-4C1B-909F-5DC659716D55}" destId="{3EAD10A0-B116-4607-8359-C4C93F84043C}" srcOrd="0" destOrd="0" presId="urn:microsoft.com/office/officeart/2005/8/layout/hierarchy2"/>
    <dgm:cxn modelId="{F8A29FE2-2BA6-2C4F-81B4-48247E9537CA}" type="presParOf" srcId="{1129D3E5-FAB9-4658-BC9B-8250E62BAC5D}" destId="{A0FCA2FB-FDE2-4489-BEB5-1D36ECA080FA}" srcOrd="1" destOrd="0" presId="urn:microsoft.com/office/officeart/2005/8/layout/hierarchy2"/>
    <dgm:cxn modelId="{63229B7B-DFFF-4442-800B-90DA8BB415F8}" type="presParOf" srcId="{A0FCA2FB-FDE2-4489-BEB5-1D36ECA080FA}" destId="{271FDBAA-5F20-4E11-80A2-1331498F1C89}" srcOrd="0" destOrd="0" presId="urn:microsoft.com/office/officeart/2005/8/layout/hierarchy2"/>
    <dgm:cxn modelId="{17DC94E3-BD4C-594A-9304-40106EDDB38A}" type="presParOf" srcId="{A0FCA2FB-FDE2-4489-BEB5-1D36ECA080FA}" destId="{3C6B1BD3-447B-47AF-9842-6F810C97839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CA79B4-7231-4419-AE43-FFAB8646A31C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1213831-4CA0-453F-9C45-11F1C9ED8E3D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Intercept app launch event</a:t>
          </a:r>
          <a:endParaRPr lang="en-US" dirty="0"/>
        </a:p>
      </dgm:t>
    </dgm:pt>
    <dgm:pt modelId="{9FD4B048-866E-4F62-B1CE-52806CB0B966}" type="parTrans" cxnId="{ACC79665-A2B2-4465-B0B1-4FC61BD400F2}">
      <dgm:prSet/>
      <dgm:spPr/>
      <dgm:t>
        <a:bodyPr/>
        <a:lstStyle/>
        <a:p>
          <a:endParaRPr lang="en-US"/>
        </a:p>
      </dgm:t>
    </dgm:pt>
    <dgm:pt modelId="{27408464-F999-4278-BF85-808364A1ED20}" type="sibTrans" cxnId="{ACC79665-A2B2-4465-B0B1-4FC61BD400F2}">
      <dgm:prSet/>
      <dgm:spPr>
        <a:solidFill>
          <a:schemeClr val="bg2"/>
        </a:solidFill>
      </dgm:spPr>
      <dgm:t>
        <a:bodyPr/>
        <a:lstStyle/>
        <a:p>
          <a:endParaRPr lang="en-US"/>
        </a:p>
      </dgm:t>
    </dgm:pt>
    <dgm:pt modelId="{8FB26039-D2B8-4FEA-BCF9-F13D0D37DB45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 smtClean="0"/>
            <a:t>Fetch policy</a:t>
          </a:r>
          <a:endParaRPr lang="en-US" dirty="0"/>
        </a:p>
      </dgm:t>
    </dgm:pt>
    <dgm:pt modelId="{EC1950AE-946C-4D78-9128-5D9D99342B0E}" type="parTrans" cxnId="{4D77102F-F302-4B42-BF3B-D935F0379F2B}">
      <dgm:prSet/>
      <dgm:spPr/>
      <dgm:t>
        <a:bodyPr/>
        <a:lstStyle/>
        <a:p>
          <a:endParaRPr lang="en-US"/>
        </a:p>
      </dgm:t>
    </dgm:pt>
    <dgm:pt modelId="{0C86715F-0369-4B97-A2B8-FF5299346A44}" type="sibTrans" cxnId="{4D77102F-F302-4B42-BF3B-D935F0379F2B}">
      <dgm:prSet/>
      <dgm:spPr>
        <a:solidFill>
          <a:schemeClr val="bg2"/>
        </a:solidFill>
      </dgm:spPr>
      <dgm:t>
        <a:bodyPr/>
        <a:lstStyle/>
        <a:p>
          <a:endParaRPr lang="en-US"/>
        </a:p>
      </dgm:t>
    </dgm:pt>
    <dgm:pt modelId="{83665DFB-0EF6-495E-9FDD-9DDC56B4C53A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 smtClean="0"/>
            <a:t>Threat analyzer</a:t>
          </a:r>
          <a:endParaRPr lang="en-US" dirty="0"/>
        </a:p>
      </dgm:t>
    </dgm:pt>
    <dgm:pt modelId="{61E4E8C7-E8D2-450B-8D3A-74EEC23D934C}" type="parTrans" cxnId="{080AFB30-8E6A-4424-BD20-3AF50731488B}">
      <dgm:prSet/>
      <dgm:spPr/>
      <dgm:t>
        <a:bodyPr/>
        <a:lstStyle/>
        <a:p>
          <a:endParaRPr lang="en-US"/>
        </a:p>
      </dgm:t>
    </dgm:pt>
    <dgm:pt modelId="{486ED52B-BA18-43D6-BAE2-0B2B31D83027}" type="sibTrans" cxnId="{080AFB30-8E6A-4424-BD20-3AF50731488B}">
      <dgm:prSet/>
      <dgm:spPr>
        <a:solidFill>
          <a:schemeClr val="bg2"/>
        </a:solidFill>
      </dgm:spPr>
      <dgm:t>
        <a:bodyPr/>
        <a:lstStyle/>
        <a:p>
          <a:endParaRPr lang="en-US"/>
        </a:p>
      </dgm:t>
    </dgm:pt>
    <dgm:pt modelId="{4BB042A2-2B0C-4912-8F49-098670A9316A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 smtClean="0"/>
            <a:t>Anonymization actuation</a:t>
          </a:r>
          <a:endParaRPr lang="en-US" dirty="0"/>
        </a:p>
      </dgm:t>
    </dgm:pt>
    <dgm:pt modelId="{B4514057-DF31-41EC-B3B9-EB39B8F82343}" type="parTrans" cxnId="{0CCE7D69-18C0-439B-8ADC-3DF6AD0CC389}">
      <dgm:prSet/>
      <dgm:spPr/>
      <dgm:t>
        <a:bodyPr/>
        <a:lstStyle/>
        <a:p>
          <a:endParaRPr lang="en-US"/>
        </a:p>
      </dgm:t>
    </dgm:pt>
    <dgm:pt modelId="{77E0633A-0B94-423B-9A6F-94FDEE884A65}" type="sibTrans" cxnId="{0CCE7D69-18C0-439B-8ADC-3DF6AD0CC389}">
      <dgm:prSet/>
      <dgm:spPr>
        <a:solidFill>
          <a:schemeClr val="bg2"/>
        </a:solidFill>
      </dgm:spPr>
      <dgm:t>
        <a:bodyPr/>
        <a:lstStyle/>
        <a:p>
          <a:endParaRPr lang="en-US"/>
        </a:p>
      </dgm:t>
    </dgm:pt>
    <dgm:pt modelId="{10E96829-4022-4962-9949-0D78E7384D3F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 smtClean="0"/>
            <a:t>Display notification</a:t>
          </a:r>
          <a:endParaRPr lang="en-US" dirty="0"/>
        </a:p>
      </dgm:t>
    </dgm:pt>
    <dgm:pt modelId="{78E4D58D-AFCD-44BF-8C5C-D67F15EFC35F}" type="parTrans" cxnId="{21D979DD-BD2A-4C33-863F-4FE69624A164}">
      <dgm:prSet/>
      <dgm:spPr/>
      <dgm:t>
        <a:bodyPr/>
        <a:lstStyle/>
        <a:p>
          <a:endParaRPr lang="en-US"/>
        </a:p>
      </dgm:t>
    </dgm:pt>
    <dgm:pt modelId="{C2672AA7-DF8C-4D5B-B870-DE44656AC3C0}" type="sibTrans" cxnId="{21D979DD-BD2A-4C33-863F-4FE69624A164}">
      <dgm:prSet/>
      <dgm:spPr>
        <a:solidFill>
          <a:schemeClr val="bg2"/>
        </a:solidFill>
      </dgm:spPr>
      <dgm:t>
        <a:bodyPr/>
        <a:lstStyle/>
        <a:p>
          <a:endParaRPr lang="en-US"/>
        </a:p>
      </dgm:t>
    </dgm:pt>
    <dgm:pt modelId="{9F519777-3BC3-44F7-A4D5-746D82C2EDC6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 smtClean="0"/>
            <a:t>Instruct app to launch</a:t>
          </a:r>
          <a:endParaRPr lang="en-US" dirty="0"/>
        </a:p>
      </dgm:t>
    </dgm:pt>
    <dgm:pt modelId="{406CEFF2-E34F-445F-B852-F346521ECFA7}" type="parTrans" cxnId="{BB37669C-B8BB-425F-9FBA-FBE498750DBD}">
      <dgm:prSet/>
      <dgm:spPr/>
      <dgm:t>
        <a:bodyPr/>
        <a:lstStyle/>
        <a:p>
          <a:endParaRPr lang="en-US"/>
        </a:p>
      </dgm:t>
    </dgm:pt>
    <dgm:pt modelId="{013FFEA2-3021-44CB-8C09-001718193AB9}" type="sibTrans" cxnId="{BB37669C-B8BB-425F-9FBA-FBE498750DBD}">
      <dgm:prSet/>
      <dgm:spPr/>
      <dgm:t>
        <a:bodyPr/>
        <a:lstStyle/>
        <a:p>
          <a:endParaRPr lang="en-US"/>
        </a:p>
      </dgm:t>
    </dgm:pt>
    <dgm:pt modelId="{F1008C2A-9A6A-4178-89B3-A1A64B705CDE}" type="pres">
      <dgm:prSet presAssocID="{6DCA79B4-7231-4419-AE43-FFAB8646A31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E83ED5F-1E1C-478C-8B84-BE7DAC1A4867}" type="pres">
      <dgm:prSet presAssocID="{E1213831-4CA0-453F-9C45-11F1C9ED8E3D}" presName="compNode" presStyleCnt="0"/>
      <dgm:spPr/>
    </dgm:pt>
    <dgm:pt modelId="{C644AC00-04B4-4AD0-B848-00007B4A9AEF}" type="pres">
      <dgm:prSet presAssocID="{E1213831-4CA0-453F-9C45-11F1C9ED8E3D}" presName="dummyConnPt" presStyleCnt="0"/>
      <dgm:spPr/>
    </dgm:pt>
    <dgm:pt modelId="{D0D4AC37-2282-470C-8FE1-19642DC47EB9}" type="pres">
      <dgm:prSet presAssocID="{E1213831-4CA0-453F-9C45-11F1C9ED8E3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C50E6C-03A2-43F7-817D-B1E3D83C5367}" type="pres">
      <dgm:prSet presAssocID="{27408464-F999-4278-BF85-808364A1ED20}" presName="sibTrans" presStyleLbl="bgSibTrans2D1" presStyleIdx="0" presStyleCnt="5"/>
      <dgm:spPr/>
      <dgm:t>
        <a:bodyPr/>
        <a:lstStyle/>
        <a:p>
          <a:endParaRPr lang="en-US"/>
        </a:p>
      </dgm:t>
    </dgm:pt>
    <dgm:pt modelId="{9C9E361F-6E52-424F-9B26-AC6413C89CF8}" type="pres">
      <dgm:prSet presAssocID="{8FB26039-D2B8-4FEA-BCF9-F13D0D37DB45}" presName="compNode" presStyleCnt="0"/>
      <dgm:spPr/>
    </dgm:pt>
    <dgm:pt modelId="{4EA670E4-7271-48D6-8DE8-C9BB1A7C54F9}" type="pres">
      <dgm:prSet presAssocID="{8FB26039-D2B8-4FEA-BCF9-F13D0D37DB45}" presName="dummyConnPt" presStyleCnt="0"/>
      <dgm:spPr/>
    </dgm:pt>
    <dgm:pt modelId="{234FEE3E-AA66-4688-97C8-293B4C586C10}" type="pres">
      <dgm:prSet presAssocID="{8FB26039-D2B8-4FEA-BCF9-F13D0D37DB4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ACFC74-16B2-4C78-BF2E-09D568F67E0C}" type="pres">
      <dgm:prSet presAssocID="{0C86715F-0369-4B97-A2B8-FF5299346A44}" presName="sibTrans" presStyleLbl="bgSibTrans2D1" presStyleIdx="1" presStyleCnt="5"/>
      <dgm:spPr/>
      <dgm:t>
        <a:bodyPr/>
        <a:lstStyle/>
        <a:p>
          <a:endParaRPr lang="en-US"/>
        </a:p>
      </dgm:t>
    </dgm:pt>
    <dgm:pt modelId="{A9B84ECC-828C-405F-A9F3-6B8A5F2A1E30}" type="pres">
      <dgm:prSet presAssocID="{83665DFB-0EF6-495E-9FDD-9DDC56B4C53A}" presName="compNode" presStyleCnt="0"/>
      <dgm:spPr/>
    </dgm:pt>
    <dgm:pt modelId="{8580CD1F-1E20-4AF0-9B06-EF4FCAD2F3C5}" type="pres">
      <dgm:prSet presAssocID="{83665DFB-0EF6-495E-9FDD-9DDC56B4C53A}" presName="dummyConnPt" presStyleCnt="0"/>
      <dgm:spPr/>
    </dgm:pt>
    <dgm:pt modelId="{08163AEF-6ED6-478C-B269-C8DCCCC719B4}" type="pres">
      <dgm:prSet presAssocID="{83665DFB-0EF6-495E-9FDD-9DDC56B4C53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818F56-70FA-4DBE-BC82-41A58105B56E}" type="pres">
      <dgm:prSet presAssocID="{486ED52B-BA18-43D6-BAE2-0B2B31D83027}" presName="sibTrans" presStyleLbl="bgSibTrans2D1" presStyleIdx="2" presStyleCnt="5"/>
      <dgm:spPr/>
      <dgm:t>
        <a:bodyPr/>
        <a:lstStyle/>
        <a:p>
          <a:endParaRPr lang="en-US"/>
        </a:p>
      </dgm:t>
    </dgm:pt>
    <dgm:pt modelId="{43F152B7-0ED6-42E1-9FD4-6023C91CC06D}" type="pres">
      <dgm:prSet presAssocID="{4BB042A2-2B0C-4912-8F49-098670A9316A}" presName="compNode" presStyleCnt="0"/>
      <dgm:spPr/>
    </dgm:pt>
    <dgm:pt modelId="{4C536725-4FAF-4AA9-988C-50909397BDA7}" type="pres">
      <dgm:prSet presAssocID="{4BB042A2-2B0C-4912-8F49-098670A9316A}" presName="dummyConnPt" presStyleCnt="0"/>
      <dgm:spPr/>
    </dgm:pt>
    <dgm:pt modelId="{F89212C3-DCA9-42F6-9BF0-B03C9788771B}" type="pres">
      <dgm:prSet presAssocID="{4BB042A2-2B0C-4912-8F49-098670A9316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8DB6C5-34EC-4DD2-B5D3-5C803D36E717}" type="pres">
      <dgm:prSet presAssocID="{77E0633A-0B94-423B-9A6F-94FDEE884A65}" presName="sibTrans" presStyleLbl="bgSibTrans2D1" presStyleIdx="3" presStyleCnt="5"/>
      <dgm:spPr/>
      <dgm:t>
        <a:bodyPr/>
        <a:lstStyle/>
        <a:p>
          <a:endParaRPr lang="en-US"/>
        </a:p>
      </dgm:t>
    </dgm:pt>
    <dgm:pt modelId="{EC1906B6-2820-4FB4-9BE5-7A60ED88B82B}" type="pres">
      <dgm:prSet presAssocID="{10E96829-4022-4962-9949-0D78E7384D3F}" presName="compNode" presStyleCnt="0"/>
      <dgm:spPr/>
    </dgm:pt>
    <dgm:pt modelId="{4450A8C4-388F-4AEB-95E3-44016B94A7CC}" type="pres">
      <dgm:prSet presAssocID="{10E96829-4022-4962-9949-0D78E7384D3F}" presName="dummyConnPt" presStyleCnt="0"/>
      <dgm:spPr/>
    </dgm:pt>
    <dgm:pt modelId="{96BC54E1-FD5E-4811-8EA9-A4FD07398E8B}" type="pres">
      <dgm:prSet presAssocID="{10E96829-4022-4962-9949-0D78E7384D3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536F5-A015-41A8-A55A-AB39B64A4D9D}" type="pres">
      <dgm:prSet presAssocID="{C2672AA7-DF8C-4D5B-B870-DE44656AC3C0}" presName="sibTrans" presStyleLbl="bgSibTrans2D1" presStyleIdx="4" presStyleCnt="5"/>
      <dgm:spPr/>
      <dgm:t>
        <a:bodyPr/>
        <a:lstStyle/>
        <a:p>
          <a:endParaRPr lang="en-US"/>
        </a:p>
      </dgm:t>
    </dgm:pt>
    <dgm:pt modelId="{BA2E48F5-CF1A-419A-96E1-D9F20195B444}" type="pres">
      <dgm:prSet presAssocID="{9F519777-3BC3-44F7-A4D5-746D82C2EDC6}" presName="compNode" presStyleCnt="0"/>
      <dgm:spPr/>
    </dgm:pt>
    <dgm:pt modelId="{BB950944-5730-4E80-BF4F-1F2C737B0F73}" type="pres">
      <dgm:prSet presAssocID="{9F519777-3BC3-44F7-A4D5-746D82C2EDC6}" presName="dummyConnPt" presStyleCnt="0"/>
      <dgm:spPr/>
    </dgm:pt>
    <dgm:pt modelId="{3AA2F112-C873-48AC-9AAD-941B9E857755}" type="pres">
      <dgm:prSet presAssocID="{9F519777-3BC3-44F7-A4D5-746D82C2EDC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275E6B2-4DBB-004F-B27C-5890B97065CC}" type="presOf" srcId="{4BB042A2-2B0C-4912-8F49-098670A9316A}" destId="{F89212C3-DCA9-42F6-9BF0-B03C9788771B}" srcOrd="0" destOrd="0" presId="urn:microsoft.com/office/officeart/2005/8/layout/bProcess4"/>
    <dgm:cxn modelId="{AEF9CCF9-A8BB-254B-83E4-0CB337166246}" type="presOf" srcId="{83665DFB-0EF6-495E-9FDD-9DDC56B4C53A}" destId="{08163AEF-6ED6-478C-B269-C8DCCCC719B4}" srcOrd="0" destOrd="0" presId="urn:microsoft.com/office/officeart/2005/8/layout/bProcess4"/>
    <dgm:cxn modelId="{4D77102F-F302-4B42-BF3B-D935F0379F2B}" srcId="{6DCA79B4-7231-4419-AE43-FFAB8646A31C}" destId="{8FB26039-D2B8-4FEA-BCF9-F13D0D37DB45}" srcOrd="1" destOrd="0" parTransId="{EC1950AE-946C-4D78-9128-5D9D99342B0E}" sibTransId="{0C86715F-0369-4B97-A2B8-FF5299346A44}"/>
    <dgm:cxn modelId="{BB37669C-B8BB-425F-9FBA-FBE498750DBD}" srcId="{6DCA79B4-7231-4419-AE43-FFAB8646A31C}" destId="{9F519777-3BC3-44F7-A4D5-746D82C2EDC6}" srcOrd="5" destOrd="0" parTransId="{406CEFF2-E34F-445F-B852-F346521ECFA7}" sibTransId="{013FFEA2-3021-44CB-8C09-001718193AB9}"/>
    <dgm:cxn modelId="{DF8453B8-DCD3-0C48-B3C9-E5CE673033BA}" type="presOf" srcId="{0C86715F-0369-4B97-A2B8-FF5299346A44}" destId="{99ACFC74-16B2-4C78-BF2E-09D568F67E0C}" srcOrd="0" destOrd="0" presId="urn:microsoft.com/office/officeart/2005/8/layout/bProcess4"/>
    <dgm:cxn modelId="{F1B4F5F5-B7B1-E040-AD36-831D540A2860}" type="presOf" srcId="{77E0633A-0B94-423B-9A6F-94FDEE884A65}" destId="{738DB6C5-34EC-4DD2-B5D3-5C803D36E717}" srcOrd="0" destOrd="0" presId="urn:microsoft.com/office/officeart/2005/8/layout/bProcess4"/>
    <dgm:cxn modelId="{09DDF21A-1102-1A4C-8704-2E243E0D77E1}" type="presOf" srcId="{E1213831-4CA0-453F-9C45-11F1C9ED8E3D}" destId="{D0D4AC37-2282-470C-8FE1-19642DC47EB9}" srcOrd="0" destOrd="0" presId="urn:microsoft.com/office/officeart/2005/8/layout/bProcess4"/>
    <dgm:cxn modelId="{197A9AA3-C7AF-FD47-9B51-35BDED6BEDAA}" type="presOf" srcId="{486ED52B-BA18-43D6-BAE2-0B2B31D83027}" destId="{93818F56-70FA-4DBE-BC82-41A58105B56E}" srcOrd="0" destOrd="0" presId="urn:microsoft.com/office/officeart/2005/8/layout/bProcess4"/>
    <dgm:cxn modelId="{21D979DD-BD2A-4C33-863F-4FE69624A164}" srcId="{6DCA79B4-7231-4419-AE43-FFAB8646A31C}" destId="{10E96829-4022-4962-9949-0D78E7384D3F}" srcOrd="4" destOrd="0" parTransId="{78E4D58D-AFCD-44BF-8C5C-D67F15EFC35F}" sibTransId="{C2672AA7-DF8C-4D5B-B870-DE44656AC3C0}"/>
    <dgm:cxn modelId="{0CCE7D69-18C0-439B-8ADC-3DF6AD0CC389}" srcId="{6DCA79B4-7231-4419-AE43-FFAB8646A31C}" destId="{4BB042A2-2B0C-4912-8F49-098670A9316A}" srcOrd="3" destOrd="0" parTransId="{B4514057-DF31-41EC-B3B9-EB39B8F82343}" sibTransId="{77E0633A-0B94-423B-9A6F-94FDEE884A65}"/>
    <dgm:cxn modelId="{FA8E5882-4989-8742-89FD-159C5815C837}" type="presOf" srcId="{27408464-F999-4278-BF85-808364A1ED20}" destId="{BDC50E6C-03A2-43F7-817D-B1E3D83C5367}" srcOrd="0" destOrd="0" presId="urn:microsoft.com/office/officeart/2005/8/layout/bProcess4"/>
    <dgm:cxn modelId="{D61DB332-B57D-D547-89C2-D173B961272F}" type="presOf" srcId="{8FB26039-D2B8-4FEA-BCF9-F13D0D37DB45}" destId="{234FEE3E-AA66-4688-97C8-293B4C586C10}" srcOrd="0" destOrd="0" presId="urn:microsoft.com/office/officeart/2005/8/layout/bProcess4"/>
    <dgm:cxn modelId="{E2466AB5-BE71-4B4A-9F6A-BD682BADF8BA}" type="presOf" srcId="{9F519777-3BC3-44F7-A4D5-746D82C2EDC6}" destId="{3AA2F112-C873-48AC-9AAD-941B9E857755}" srcOrd="0" destOrd="0" presId="urn:microsoft.com/office/officeart/2005/8/layout/bProcess4"/>
    <dgm:cxn modelId="{5A1C3794-513F-6C43-A9AB-F1645C81F98D}" type="presOf" srcId="{C2672AA7-DF8C-4D5B-B870-DE44656AC3C0}" destId="{696536F5-A015-41A8-A55A-AB39B64A4D9D}" srcOrd="0" destOrd="0" presId="urn:microsoft.com/office/officeart/2005/8/layout/bProcess4"/>
    <dgm:cxn modelId="{3E75D692-7E1F-EA45-96A3-0463B2412B5E}" type="presOf" srcId="{10E96829-4022-4962-9949-0D78E7384D3F}" destId="{96BC54E1-FD5E-4811-8EA9-A4FD07398E8B}" srcOrd="0" destOrd="0" presId="urn:microsoft.com/office/officeart/2005/8/layout/bProcess4"/>
    <dgm:cxn modelId="{080AFB30-8E6A-4424-BD20-3AF50731488B}" srcId="{6DCA79B4-7231-4419-AE43-FFAB8646A31C}" destId="{83665DFB-0EF6-495E-9FDD-9DDC56B4C53A}" srcOrd="2" destOrd="0" parTransId="{61E4E8C7-E8D2-450B-8D3A-74EEC23D934C}" sibTransId="{486ED52B-BA18-43D6-BAE2-0B2B31D83027}"/>
    <dgm:cxn modelId="{ACC79665-A2B2-4465-B0B1-4FC61BD400F2}" srcId="{6DCA79B4-7231-4419-AE43-FFAB8646A31C}" destId="{E1213831-4CA0-453F-9C45-11F1C9ED8E3D}" srcOrd="0" destOrd="0" parTransId="{9FD4B048-866E-4F62-B1CE-52806CB0B966}" sibTransId="{27408464-F999-4278-BF85-808364A1ED20}"/>
    <dgm:cxn modelId="{467413AF-3AFA-DA47-905C-A590A9BBC8C3}" type="presOf" srcId="{6DCA79B4-7231-4419-AE43-FFAB8646A31C}" destId="{F1008C2A-9A6A-4178-89B3-A1A64B705CDE}" srcOrd="0" destOrd="0" presId="urn:microsoft.com/office/officeart/2005/8/layout/bProcess4"/>
    <dgm:cxn modelId="{64BBBF07-2346-AC49-BE38-3EAB9DD3C618}" type="presParOf" srcId="{F1008C2A-9A6A-4178-89B3-A1A64B705CDE}" destId="{DE83ED5F-1E1C-478C-8B84-BE7DAC1A4867}" srcOrd="0" destOrd="0" presId="urn:microsoft.com/office/officeart/2005/8/layout/bProcess4"/>
    <dgm:cxn modelId="{3BA01265-AA42-EF4E-885F-5C812A132C31}" type="presParOf" srcId="{DE83ED5F-1E1C-478C-8B84-BE7DAC1A4867}" destId="{C644AC00-04B4-4AD0-B848-00007B4A9AEF}" srcOrd="0" destOrd="0" presId="urn:microsoft.com/office/officeart/2005/8/layout/bProcess4"/>
    <dgm:cxn modelId="{A841B277-B745-624D-9E79-C24C9FDE79FE}" type="presParOf" srcId="{DE83ED5F-1E1C-478C-8B84-BE7DAC1A4867}" destId="{D0D4AC37-2282-470C-8FE1-19642DC47EB9}" srcOrd="1" destOrd="0" presId="urn:microsoft.com/office/officeart/2005/8/layout/bProcess4"/>
    <dgm:cxn modelId="{F5DA2D02-B3FC-C84E-B3EB-E4F8C000E8B2}" type="presParOf" srcId="{F1008C2A-9A6A-4178-89B3-A1A64B705CDE}" destId="{BDC50E6C-03A2-43F7-817D-B1E3D83C5367}" srcOrd="1" destOrd="0" presId="urn:microsoft.com/office/officeart/2005/8/layout/bProcess4"/>
    <dgm:cxn modelId="{084C4595-67E8-AC4D-A409-A0C1CEBDB90D}" type="presParOf" srcId="{F1008C2A-9A6A-4178-89B3-A1A64B705CDE}" destId="{9C9E361F-6E52-424F-9B26-AC6413C89CF8}" srcOrd="2" destOrd="0" presId="urn:microsoft.com/office/officeart/2005/8/layout/bProcess4"/>
    <dgm:cxn modelId="{DD4B97F4-12BE-2F4E-8C4D-B709741A30AB}" type="presParOf" srcId="{9C9E361F-6E52-424F-9B26-AC6413C89CF8}" destId="{4EA670E4-7271-48D6-8DE8-C9BB1A7C54F9}" srcOrd="0" destOrd="0" presId="urn:microsoft.com/office/officeart/2005/8/layout/bProcess4"/>
    <dgm:cxn modelId="{9C0B8863-A32F-2D45-80B2-453B92429608}" type="presParOf" srcId="{9C9E361F-6E52-424F-9B26-AC6413C89CF8}" destId="{234FEE3E-AA66-4688-97C8-293B4C586C10}" srcOrd="1" destOrd="0" presId="urn:microsoft.com/office/officeart/2005/8/layout/bProcess4"/>
    <dgm:cxn modelId="{8747A1D6-6E6B-D547-B0DB-9707F3813B6A}" type="presParOf" srcId="{F1008C2A-9A6A-4178-89B3-A1A64B705CDE}" destId="{99ACFC74-16B2-4C78-BF2E-09D568F67E0C}" srcOrd="3" destOrd="0" presId="urn:microsoft.com/office/officeart/2005/8/layout/bProcess4"/>
    <dgm:cxn modelId="{C8AE54B5-4F15-704B-B8BB-C74E727759C2}" type="presParOf" srcId="{F1008C2A-9A6A-4178-89B3-A1A64B705CDE}" destId="{A9B84ECC-828C-405F-A9F3-6B8A5F2A1E30}" srcOrd="4" destOrd="0" presId="urn:microsoft.com/office/officeart/2005/8/layout/bProcess4"/>
    <dgm:cxn modelId="{95D48E6C-18D8-8E46-8F18-CE9F6F4461E3}" type="presParOf" srcId="{A9B84ECC-828C-405F-A9F3-6B8A5F2A1E30}" destId="{8580CD1F-1E20-4AF0-9B06-EF4FCAD2F3C5}" srcOrd="0" destOrd="0" presId="urn:microsoft.com/office/officeart/2005/8/layout/bProcess4"/>
    <dgm:cxn modelId="{4FB12439-A0B6-7E43-8966-B7C52383719D}" type="presParOf" srcId="{A9B84ECC-828C-405F-A9F3-6B8A5F2A1E30}" destId="{08163AEF-6ED6-478C-B269-C8DCCCC719B4}" srcOrd="1" destOrd="0" presId="urn:microsoft.com/office/officeart/2005/8/layout/bProcess4"/>
    <dgm:cxn modelId="{1C33327B-2CE0-3D46-B3CD-75C693B2FD9A}" type="presParOf" srcId="{F1008C2A-9A6A-4178-89B3-A1A64B705CDE}" destId="{93818F56-70FA-4DBE-BC82-41A58105B56E}" srcOrd="5" destOrd="0" presId="urn:microsoft.com/office/officeart/2005/8/layout/bProcess4"/>
    <dgm:cxn modelId="{BDD74A43-CA10-EC47-A6A9-0900529D358A}" type="presParOf" srcId="{F1008C2A-9A6A-4178-89B3-A1A64B705CDE}" destId="{43F152B7-0ED6-42E1-9FD4-6023C91CC06D}" srcOrd="6" destOrd="0" presId="urn:microsoft.com/office/officeart/2005/8/layout/bProcess4"/>
    <dgm:cxn modelId="{887724C5-2CE8-1A48-AA7C-BCBC0C0FAE6C}" type="presParOf" srcId="{43F152B7-0ED6-42E1-9FD4-6023C91CC06D}" destId="{4C536725-4FAF-4AA9-988C-50909397BDA7}" srcOrd="0" destOrd="0" presId="urn:microsoft.com/office/officeart/2005/8/layout/bProcess4"/>
    <dgm:cxn modelId="{5FED3F7B-E7EB-FA46-8DB6-BC4598F27843}" type="presParOf" srcId="{43F152B7-0ED6-42E1-9FD4-6023C91CC06D}" destId="{F89212C3-DCA9-42F6-9BF0-B03C9788771B}" srcOrd="1" destOrd="0" presId="urn:microsoft.com/office/officeart/2005/8/layout/bProcess4"/>
    <dgm:cxn modelId="{C5488EF2-3741-0A47-A022-0F239AE6E33B}" type="presParOf" srcId="{F1008C2A-9A6A-4178-89B3-A1A64B705CDE}" destId="{738DB6C5-34EC-4DD2-B5D3-5C803D36E717}" srcOrd="7" destOrd="0" presId="urn:microsoft.com/office/officeart/2005/8/layout/bProcess4"/>
    <dgm:cxn modelId="{7B69E38A-D272-C340-A5BB-80EE1659C654}" type="presParOf" srcId="{F1008C2A-9A6A-4178-89B3-A1A64B705CDE}" destId="{EC1906B6-2820-4FB4-9BE5-7A60ED88B82B}" srcOrd="8" destOrd="0" presId="urn:microsoft.com/office/officeart/2005/8/layout/bProcess4"/>
    <dgm:cxn modelId="{288B524A-9886-1741-AFAC-A818E2B9BD5C}" type="presParOf" srcId="{EC1906B6-2820-4FB4-9BE5-7A60ED88B82B}" destId="{4450A8C4-388F-4AEB-95E3-44016B94A7CC}" srcOrd="0" destOrd="0" presId="urn:microsoft.com/office/officeart/2005/8/layout/bProcess4"/>
    <dgm:cxn modelId="{6B470E89-141F-A744-8C18-DEA114875830}" type="presParOf" srcId="{EC1906B6-2820-4FB4-9BE5-7A60ED88B82B}" destId="{96BC54E1-FD5E-4811-8EA9-A4FD07398E8B}" srcOrd="1" destOrd="0" presId="urn:microsoft.com/office/officeart/2005/8/layout/bProcess4"/>
    <dgm:cxn modelId="{A3522C60-764F-6E4D-A057-6C32029C53A5}" type="presParOf" srcId="{F1008C2A-9A6A-4178-89B3-A1A64B705CDE}" destId="{696536F5-A015-41A8-A55A-AB39B64A4D9D}" srcOrd="9" destOrd="0" presId="urn:microsoft.com/office/officeart/2005/8/layout/bProcess4"/>
    <dgm:cxn modelId="{84B7F605-4946-7F4D-9957-B6E9255E0B9F}" type="presParOf" srcId="{F1008C2A-9A6A-4178-89B3-A1A64B705CDE}" destId="{BA2E48F5-CF1A-419A-96E1-D9F20195B444}" srcOrd="10" destOrd="0" presId="urn:microsoft.com/office/officeart/2005/8/layout/bProcess4"/>
    <dgm:cxn modelId="{00624392-1E49-5C42-89AE-2B633BF4372B}" type="presParOf" srcId="{BA2E48F5-CF1A-419A-96E1-D9F20195B444}" destId="{BB950944-5730-4E80-BF4F-1F2C737B0F73}" srcOrd="0" destOrd="0" presId="urn:microsoft.com/office/officeart/2005/8/layout/bProcess4"/>
    <dgm:cxn modelId="{75DEF010-6A87-A34C-8C1A-8A627B328D88}" type="presParOf" srcId="{BA2E48F5-CF1A-419A-96E1-D9F20195B444}" destId="{3AA2F112-C873-48AC-9AAD-941B9E85775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CA79B4-7231-4419-AE43-FFAB8646A31C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1213831-4CA0-453F-9C45-11F1C9ED8E3D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Intercept app launch event</a:t>
          </a:r>
          <a:endParaRPr lang="en-US" dirty="0"/>
        </a:p>
      </dgm:t>
    </dgm:pt>
    <dgm:pt modelId="{9FD4B048-866E-4F62-B1CE-52806CB0B966}" type="parTrans" cxnId="{ACC79665-A2B2-4465-B0B1-4FC61BD400F2}">
      <dgm:prSet/>
      <dgm:spPr/>
      <dgm:t>
        <a:bodyPr/>
        <a:lstStyle/>
        <a:p>
          <a:endParaRPr lang="en-US"/>
        </a:p>
      </dgm:t>
    </dgm:pt>
    <dgm:pt modelId="{27408464-F999-4278-BF85-808364A1ED20}" type="sibTrans" cxnId="{ACC79665-A2B2-4465-B0B1-4FC61BD400F2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8FB26039-D2B8-4FEA-BCF9-F13D0D37DB45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Fetch policy</a:t>
          </a:r>
          <a:endParaRPr lang="en-US" dirty="0"/>
        </a:p>
      </dgm:t>
    </dgm:pt>
    <dgm:pt modelId="{EC1950AE-946C-4D78-9128-5D9D99342B0E}" type="parTrans" cxnId="{4D77102F-F302-4B42-BF3B-D935F0379F2B}">
      <dgm:prSet/>
      <dgm:spPr/>
      <dgm:t>
        <a:bodyPr/>
        <a:lstStyle/>
        <a:p>
          <a:endParaRPr lang="en-US"/>
        </a:p>
      </dgm:t>
    </dgm:pt>
    <dgm:pt modelId="{0C86715F-0369-4B97-A2B8-FF5299346A44}" type="sibTrans" cxnId="{4D77102F-F302-4B42-BF3B-D935F0379F2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83665DFB-0EF6-495E-9FDD-9DDC56B4C53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Threat analyzer</a:t>
          </a:r>
          <a:endParaRPr lang="en-US" dirty="0"/>
        </a:p>
      </dgm:t>
    </dgm:pt>
    <dgm:pt modelId="{61E4E8C7-E8D2-450B-8D3A-74EEC23D934C}" type="parTrans" cxnId="{080AFB30-8E6A-4424-BD20-3AF50731488B}">
      <dgm:prSet/>
      <dgm:spPr/>
      <dgm:t>
        <a:bodyPr/>
        <a:lstStyle/>
        <a:p>
          <a:endParaRPr lang="en-US"/>
        </a:p>
      </dgm:t>
    </dgm:pt>
    <dgm:pt modelId="{486ED52B-BA18-43D6-BAE2-0B2B31D83027}" type="sibTrans" cxnId="{080AFB30-8E6A-4424-BD20-3AF50731488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4BB042A2-2B0C-4912-8F49-098670A9316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Anonymization actuation</a:t>
          </a:r>
          <a:endParaRPr lang="en-US" dirty="0"/>
        </a:p>
      </dgm:t>
    </dgm:pt>
    <dgm:pt modelId="{B4514057-DF31-41EC-B3B9-EB39B8F82343}" type="parTrans" cxnId="{0CCE7D69-18C0-439B-8ADC-3DF6AD0CC389}">
      <dgm:prSet/>
      <dgm:spPr/>
      <dgm:t>
        <a:bodyPr/>
        <a:lstStyle/>
        <a:p>
          <a:endParaRPr lang="en-US"/>
        </a:p>
      </dgm:t>
    </dgm:pt>
    <dgm:pt modelId="{77E0633A-0B94-423B-9A6F-94FDEE884A65}" type="sibTrans" cxnId="{0CCE7D69-18C0-439B-8ADC-3DF6AD0CC389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10E96829-4022-4962-9949-0D78E7384D3F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Display notification</a:t>
          </a:r>
          <a:endParaRPr lang="en-US" dirty="0"/>
        </a:p>
      </dgm:t>
    </dgm:pt>
    <dgm:pt modelId="{78E4D58D-AFCD-44BF-8C5C-D67F15EFC35F}" type="parTrans" cxnId="{21D979DD-BD2A-4C33-863F-4FE69624A164}">
      <dgm:prSet/>
      <dgm:spPr/>
      <dgm:t>
        <a:bodyPr/>
        <a:lstStyle/>
        <a:p>
          <a:endParaRPr lang="en-US"/>
        </a:p>
      </dgm:t>
    </dgm:pt>
    <dgm:pt modelId="{C2672AA7-DF8C-4D5B-B870-DE44656AC3C0}" type="sibTrans" cxnId="{21D979DD-BD2A-4C33-863F-4FE69624A164}">
      <dgm:prSet/>
      <dgm:spPr>
        <a:solidFill>
          <a:schemeClr val="bg2"/>
        </a:solidFill>
      </dgm:spPr>
      <dgm:t>
        <a:bodyPr/>
        <a:lstStyle/>
        <a:p>
          <a:endParaRPr lang="en-US"/>
        </a:p>
      </dgm:t>
    </dgm:pt>
    <dgm:pt modelId="{9F519777-3BC3-44F7-A4D5-746D82C2EDC6}">
      <dgm:prSet phldrT="[Text]"/>
      <dgm:spPr>
        <a:solidFill>
          <a:schemeClr val="bg2"/>
        </a:solidFill>
      </dgm:spPr>
      <dgm:t>
        <a:bodyPr/>
        <a:lstStyle/>
        <a:p>
          <a:r>
            <a:rPr lang="en-US" dirty="0" smtClean="0"/>
            <a:t>Instruct app to launch</a:t>
          </a:r>
          <a:endParaRPr lang="en-US" dirty="0"/>
        </a:p>
      </dgm:t>
    </dgm:pt>
    <dgm:pt modelId="{406CEFF2-E34F-445F-B852-F346521ECFA7}" type="parTrans" cxnId="{BB37669C-B8BB-425F-9FBA-FBE498750DBD}">
      <dgm:prSet/>
      <dgm:spPr/>
      <dgm:t>
        <a:bodyPr/>
        <a:lstStyle/>
        <a:p>
          <a:endParaRPr lang="en-US"/>
        </a:p>
      </dgm:t>
    </dgm:pt>
    <dgm:pt modelId="{013FFEA2-3021-44CB-8C09-001718193AB9}" type="sibTrans" cxnId="{BB37669C-B8BB-425F-9FBA-FBE498750DBD}">
      <dgm:prSet/>
      <dgm:spPr/>
      <dgm:t>
        <a:bodyPr/>
        <a:lstStyle/>
        <a:p>
          <a:endParaRPr lang="en-US"/>
        </a:p>
      </dgm:t>
    </dgm:pt>
    <dgm:pt modelId="{F1008C2A-9A6A-4178-89B3-A1A64B705CDE}" type="pres">
      <dgm:prSet presAssocID="{6DCA79B4-7231-4419-AE43-FFAB8646A31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E83ED5F-1E1C-478C-8B84-BE7DAC1A4867}" type="pres">
      <dgm:prSet presAssocID="{E1213831-4CA0-453F-9C45-11F1C9ED8E3D}" presName="compNode" presStyleCnt="0"/>
      <dgm:spPr/>
    </dgm:pt>
    <dgm:pt modelId="{C644AC00-04B4-4AD0-B848-00007B4A9AEF}" type="pres">
      <dgm:prSet presAssocID="{E1213831-4CA0-453F-9C45-11F1C9ED8E3D}" presName="dummyConnPt" presStyleCnt="0"/>
      <dgm:spPr/>
    </dgm:pt>
    <dgm:pt modelId="{D0D4AC37-2282-470C-8FE1-19642DC47EB9}" type="pres">
      <dgm:prSet presAssocID="{E1213831-4CA0-453F-9C45-11F1C9ED8E3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C50E6C-03A2-43F7-817D-B1E3D83C5367}" type="pres">
      <dgm:prSet presAssocID="{27408464-F999-4278-BF85-808364A1ED20}" presName="sibTrans" presStyleLbl="bgSibTrans2D1" presStyleIdx="0" presStyleCnt="5"/>
      <dgm:spPr/>
      <dgm:t>
        <a:bodyPr/>
        <a:lstStyle/>
        <a:p>
          <a:endParaRPr lang="en-US"/>
        </a:p>
      </dgm:t>
    </dgm:pt>
    <dgm:pt modelId="{9C9E361F-6E52-424F-9B26-AC6413C89CF8}" type="pres">
      <dgm:prSet presAssocID="{8FB26039-D2B8-4FEA-BCF9-F13D0D37DB45}" presName="compNode" presStyleCnt="0"/>
      <dgm:spPr/>
    </dgm:pt>
    <dgm:pt modelId="{4EA670E4-7271-48D6-8DE8-C9BB1A7C54F9}" type="pres">
      <dgm:prSet presAssocID="{8FB26039-D2B8-4FEA-BCF9-F13D0D37DB45}" presName="dummyConnPt" presStyleCnt="0"/>
      <dgm:spPr/>
    </dgm:pt>
    <dgm:pt modelId="{234FEE3E-AA66-4688-97C8-293B4C586C10}" type="pres">
      <dgm:prSet presAssocID="{8FB26039-D2B8-4FEA-BCF9-F13D0D37DB4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ACFC74-16B2-4C78-BF2E-09D568F67E0C}" type="pres">
      <dgm:prSet presAssocID="{0C86715F-0369-4B97-A2B8-FF5299346A44}" presName="sibTrans" presStyleLbl="bgSibTrans2D1" presStyleIdx="1" presStyleCnt="5"/>
      <dgm:spPr/>
      <dgm:t>
        <a:bodyPr/>
        <a:lstStyle/>
        <a:p>
          <a:endParaRPr lang="en-US"/>
        </a:p>
      </dgm:t>
    </dgm:pt>
    <dgm:pt modelId="{A9B84ECC-828C-405F-A9F3-6B8A5F2A1E30}" type="pres">
      <dgm:prSet presAssocID="{83665DFB-0EF6-495E-9FDD-9DDC56B4C53A}" presName="compNode" presStyleCnt="0"/>
      <dgm:spPr/>
    </dgm:pt>
    <dgm:pt modelId="{8580CD1F-1E20-4AF0-9B06-EF4FCAD2F3C5}" type="pres">
      <dgm:prSet presAssocID="{83665DFB-0EF6-495E-9FDD-9DDC56B4C53A}" presName="dummyConnPt" presStyleCnt="0"/>
      <dgm:spPr/>
    </dgm:pt>
    <dgm:pt modelId="{08163AEF-6ED6-478C-B269-C8DCCCC719B4}" type="pres">
      <dgm:prSet presAssocID="{83665DFB-0EF6-495E-9FDD-9DDC56B4C53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818F56-70FA-4DBE-BC82-41A58105B56E}" type="pres">
      <dgm:prSet presAssocID="{486ED52B-BA18-43D6-BAE2-0B2B31D83027}" presName="sibTrans" presStyleLbl="bgSibTrans2D1" presStyleIdx="2" presStyleCnt="5"/>
      <dgm:spPr/>
      <dgm:t>
        <a:bodyPr/>
        <a:lstStyle/>
        <a:p>
          <a:endParaRPr lang="en-US"/>
        </a:p>
      </dgm:t>
    </dgm:pt>
    <dgm:pt modelId="{43F152B7-0ED6-42E1-9FD4-6023C91CC06D}" type="pres">
      <dgm:prSet presAssocID="{4BB042A2-2B0C-4912-8F49-098670A9316A}" presName="compNode" presStyleCnt="0"/>
      <dgm:spPr/>
    </dgm:pt>
    <dgm:pt modelId="{4C536725-4FAF-4AA9-988C-50909397BDA7}" type="pres">
      <dgm:prSet presAssocID="{4BB042A2-2B0C-4912-8F49-098670A9316A}" presName="dummyConnPt" presStyleCnt="0"/>
      <dgm:spPr/>
    </dgm:pt>
    <dgm:pt modelId="{F89212C3-DCA9-42F6-9BF0-B03C9788771B}" type="pres">
      <dgm:prSet presAssocID="{4BB042A2-2B0C-4912-8F49-098670A9316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8DB6C5-34EC-4DD2-B5D3-5C803D36E717}" type="pres">
      <dgm:prSet presAssocID="{77E0633A-0B94-423B-9A6F-94FDEE884A65}" presName="sibTrans" presStyleLbl="bgSibTrans2D1" presStyleIdx="3" presStyleCnt="5"/>
      <dgm:spPr/>
      <dgm:t>
        <a:bodyPr/>
        <a:lstStyle/>
        <a:p>
          <a:endParaRPr lang="en-US"/>
        </a:p>
      </dgm:t>
    </dgm:pt>
    <dgm:pt modelId="{EC1906B6-2820-4FB4-9BE5-7A60ED88B82B}" type="pres">
      <dgm:prSet presAssocID="{10E96829-4022-4962-9949-0D78E7384D3F}" presName="compNode" presStyleCnt="0"/>
      <dgm:spPr/>
    </dgm:pt>
    <dgm:pt modelId="{4450A8C4-388F-4AEB-95E3-44016B94A7CC}" type="pres">
      <dgm:prSet presAssocID="{10E96829-4022-4962-9949-0D78E7384D3F}" presName="dummyConnPt" presStyleCnt="0"/>
      <dgm:spPr/>
    </dgm:pt>
    <dgm:pt modelId="{96BC54E1-FD5E-4811-8EA9-A4FD07398E8B}" type="pres">
      <dgm:prSet presAssocID="{10E96829-4022-4962-9949-0D78E7384D3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536F5-A015-41A8-A55A-AB39B64A4D9D}" type="pres">
      <dgm:prSet presAssocID="{C2672AA7-DF8C-4D5B-B870-DE44656AC3C0}" presName="sibTrans" presStyleLbl="bgSibTrans2D1" presStyleIdx="4" presStyleCnt="5"/>
      <dgm:spPr/>
      <dgm:t>
        <a:bodyPr/>
        <a:lstStyle/>
        <a:p>
          <a:endParaRPr lang="en-US"/>
        </a:p>
      </dgm:t>
    </dgm:pt>
    <dgm:pt modelId="{BA2E48F5-CF1A-419A-96E1-D9F20195B444}" type="pres">
      <dgm:prSet presAssocID="{9F519777-3BC3-44F7-A4D5-746D82C2EDC6}" presName="compNode" presStyleCnt="0"/>
      <dgm:spPr/>
    </dgm:pt>
    <dgm:pt modelId="{BB950944-5730-4E80-BF4F-1F2C737B0F73}" type="pres">
      <dgm:prSet presAssocID="{9F519777-3BC3-44F7-A4D5-746D82C2EDC6}" presName="dummyConnPt" presStyleCnt="0"/>
      <dgm:spPr/>
    </dgm:pt>
    <dgm:pt modelId="{3AA2F112-C873-48AC-9AAD-941B9E857755}" type="pres">
      <dgm:prSet presAssocID="{9F519777-3BC3-44F7-A4D5-746D82C2EDC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88AA62-6836-F14A-98F1-DDB3A43868F8}" type="presOf" srcId="{9F519777-3BC3-44F7-A4D5-746D82C2EDC6}" destId="{3AA2F112-C873-48AC-9AAD-941B9E857755}" srcOrd="0" destOrd="0" presId="urn:microsoft.com/office/officeart/2005/8/layout/bProcess4"/>
    <dgm:cxn modelId="{489BF8C5-76BC-6D49-8572-52023A3B6D96}" type="presOf" srcId="{83665DFB-0EF6-495E-9FDD-9DDC56B4C53A}" destId="{08163AEF-6ED6-478C-B269-C8DCCCC719B4}" srcOrd="0" destOrd="0" presId="urn:microsoft.com/office/officeart/2005/8/layout/bProcess4"/>
    <dgm:cxn modelId="{4D77102F-F302-4B42-BF3B-D935F0379F2B}" srcId="{6DCA79B4-7231-4419-AE43-FFAB8646A31C}" destId="{8FB26039-D2B8-4FEA-BCF9-F13D0D37DB45}" srcOrd="1" destOrd="0" parTransId="{EC1950AE-946C-4D78-9128-5D9D99342B0E}" sibTransId="{0C86715F-0369-4B97-A2B8-FF5299346A44}"/>
    <dgm:cxn modelId="{BE14C4F8-AABA-A242-8F58-F426D4EE7591}" type="presOf" srcId="{486ED52B-BA18-43D6-BAE2-0B2B31D83027}" destId="{93818F56-70FA-4DBE-BC82-41A58105B56E}" srcOrd="0" destOrd="0" presId="urn:microsoft.com/office/officeart/2005/8/layout/bProcess4"/>
    <dgm:cxn modelId="{B3B1786F-7E8A-504A-AB08-326822333254}" type="presOf" srcId="{8FB26039-D2B8-4FEA-BCF9-F13D0D37DB45}" destId="{234FEE3E-AA66-4688-97C8-293B4C586C10}" srcOrd="0" destOrd="0" presId="urn:microsoft.com/office/officeart/2005/8/layout/bProcess4"/>
    <dgm:cxn modelId="{BB37669C-B8BB-425F-9FBA-FBE498750DBD}" srcId="{6DCA79B4-7231-4419-AE43-FFAB8646A31C}" destId="{9F519777-3BC3-44F7-A4D5-746D82C2EDC6}" srcOrd="5" destOrd="0" parTransId="{406CEFF2-E34F-445F-B852-F346521ECFA7}" sibTransId="{013FFEA2-3021-44CB-8C09-001718193AB9}"/>
    <dgm:cxn modelId="{FBA0B89B-85F1-6C45-9417-4DAE32B01397}" type="presOf" srcId="{27408464-F999-4278-BF85-808364A1ED20}" destId="{BDC50E6C-03A2-43F7-817D-B1E3D83C5367}" srcOrd="0" destOrd="0" presId="urn:microsoft.com/office/officeart/2005/8/layout/bProcess4"/>
    <dgm:cxn modelId="{EBF17CE8-EBC2-D044-90A5-F54F6388C29E}" type="presOf" srcId="{77E0633A-0B94-423B-9A6F-94FDEE884A65}" destId="{738DB6C5-34EC-4DD2-B5D3-5C803D36E717}" srcOrd="0" destOrd="0" presId="urn:microsoft.com/office/officeart/2005/8/layout/bProcess4"/>
    <dgm:cxn modelId="{738A3C1F-9B4E-7748-8251-E8963D4F0D03}" type="presOf" srcId="{C2672AA7-DF8C-4D5B-B870-DE44656AC3C0}" destId="{696536F5-A015-41A8-A55A-AB39B64A4D9D}" srcOrd="0" destOrd="0" presId="urn:microsoft.com/office/officeart/2005/8/layout/bProcess4"/>
    <dgm:cxn modelId="{F44776CA-0A3C-C149-9D27-C322584134F8}" type="presOf" srcId="{6DCA79B4-7231-4419-AE43-FFAB8646A31C}" destId="{F1008C2A-9A6A-4178-89B3-A1A64B705CDE}" srcOrd="0" destOrd="0" presId="urn:microsoft.com/office/officeart/2005/8/layout/bProcess4"/>
    <dgm:cxn modelId="{4C4D670A-DACF-7941-9106-3963DE48DA94}" type="presOf" srcId="{E1213831-4CA0-453F-9C45-11F1C9ED8E3D}" destId="{D0D4AC37-2282-470C-8FE1-19642DC47EB9}" srcOrd="0" destOrd="0" presId="urn:microsoft.com/office/officeart/2005/8/layout/bProcess4"/>
    <dgm:cxn modelId="{09AF8DBF-D4E4-614F-8B09-A2BE343C2243}" type="presOf" srcId="{4BB042A2-2B0C-4912-8F49-098670A9316A}" destId="{F89212C3-DCA9-42F6-9BF0-B03C9788771B}" srcOrd="0" destOrd="0" presId="urn:microsoft.com/office/officeart/2005/8/layout/bProcess4"/>
    <dgm:cxn modelId="{21D979DD-BD2A-4C33-863F-4FE69624A164}" srcId="{6DCA79B4-7231-4419-AE43-FFAB8646A31C}" destId="{10E96829-4022-4962-9949-0D78E7384D3F}" srcOrd="4" destOrd="0" parTransId="{78E4D58D-AFCD-44BF-8C5C-D67F15EFC35F}" sibTransId="{C2672AA7-DF8C-4D5B-B870-DE44656AC3C0}"/>
    <dgm:cxn modelId="{0CCE7D69-18C0-439B-8ADC-3DF6AD0CC389}" srcId="{6DCA79B4-7231-4419-AE43-FFAB8646A31C}" destId="{4BB042A2-2B0C-4912-8F49-098670A9316A}" srcOrd="3" destOrd="0" parTransId="{B4514057-DF31-41EC-B3B9-EB39B8F82343}" sibTransId="{77E0633A-0B94-423B-9A6F-94FDEE884A65}"/>
    <dgm:cxn modelId="{F4911391-395F-D34A-A737-2DC0145A6EFF}" type="presOf" srcId="{0C86715F-0369-4B97-A2B8-FF5299346A44}" destId="{99ACFC74-16B2-4C78-BF2E-09D568F67E0C}" srcOrd="0" destOrd="0" presId="urn:microsoft.com/office/officeart/2005/8/layout/bProcess4"/>
    <dgm:cxn modelId="{080AFB30-8E6A-4424-BD20-3AF50731488B}" srcId="{6DCA79B4-7231-4419-AE43-FFAB8646A31C}" destId="{83665DFB-0EF6-495E-9FDD-9DDC56B4C53A}" srcOrd="2" destOrd="0" parTransId="{61E4E8C7-E8D2-450B-8D3A-74EEC23D934C}" sibTransId="{486ED52B-BA18-43D6-BAE2-0B2B31D83027}"/>
    <dgm:cxn modelId="{ACC79665-A2B2-4465-B0B1-4FC61BD400F2}" srcId="{6DCA79B4-7231-4419-AE43-FFAB8646A31C}" destId="{E1213831-4CA0-453F-9C45-11F1C9ED8E3D}" srcOrd="0" destOrd="0" parTransId="{9FD4B048-866E-4F62-B1CE-52806CB0B966}" sibTransId="{27408464-F999-4278-BF85-808364A1ED20}"/>
    <dgm:cxn modelId="{2675DF6B-F2C5-E84A-94AE-C49A14602B1D}" type="presOf" srcId="{10E96829-4022-4962-9949-0D78E7384D3F}" destId="{96BC54E1-FD5E-4811-8EA9-A4FD07398E8B}" srcOrd="0" destOrd="0" presId="urn:microsoft.com/office/officeart/2005/8/layout/bProcess4"/>
    <dgm:cxn modelId="{4E87BE4E-4785-6C41-9159-15FA55BC8D76}" type="presParOf" srcId="{F1008C2A-9A6A-4178-89B3-A1A64B705CDE}" destId="{DE83ED5F-1E1C-478C-8B84-BE7DAC1A4867}" srcOrd="0" destOrd="0" presId="urn:microsoft.com/office/officeart/2005/8/layout/bProcess4"/>
    <dgm:cxn modelId="{F675F2C7-E6A1-8741-9F5B-9E5F77FAAE89}" type="presParOf" srcId="{DE83ED5F-1E1C-478C-8B84-BE7DAC1A4867}" destId="{C644AC00-04B4-4AD0-B848-00007B4A9AEF}" srcOrd="0" destOrd="0" presId="urn:microsoft.com/office/officeart/2005/8/layout/bProcess4"/>
    <dgm:cxn modelId="{C20B1B35-861F-1943-917E-CCE5A728B5A0}" type="presParOf" srcId="{DE83ED5F-1E1C-478C-8B84-BE7DAC1A4867}" destId="{D0D4AC37-2282-470C-8FE1-19642DC47EB9}" srcOrd="1" destOrd="0" presId="urn:microsoft.com/office/officeart/2005/8/layout/bProcess4"/>
    <dgm:cxn modelId="{EDACB3B1-22E6-634A-BDF3-1D869EFF8535}" type="presParOf" srcId="{F1008C2A-9A6A-4178-89B3-A1A64B705CDE}" destId="{BDC50E6C-03A2-43F7-817D-B1E3D83C5367}" srcOrd="1" destOrd="0" presId="urn:microsoft.com/office/officeart/2005/8/layout/bProcess4"/>
    <dgm:cxn modelId="{4C09BAA8-5F25-B647-BD0B-FED93FDD8801}" type="presParOf" srcId="{F1008C2A-9A6A-4178-89B3-A1A64B705CDE}" destId="{9C9E361F-6E52-424F-9B26-AC6413C89CF8}" srcOrd="2" destOrd="0" presId="urn:microsoft.com/office/officeart/2005/8/layout/bProcess4"/>
    <dgm:cxn modelId="{E206BD2D-DC23-0644-A54A-35215302C1C2}" type="presParOf" srcId="{9C9E361F-6E52-424F-9B26-AC6413C89CF8}" destId="{4EA670E4-7271-48D6-8DE8-C9BB1A7C54F9}" srcOrd="0" destOrd="0" presId="urn:microsoft.com/office/officeart/2005/8/layout/bProcess4"/>
    <dgm:cxn modelId="{E6466248-BF94-5248-AB38-61E3FAAC198A}" type="presParOf" srcId="{9C9E361F-6E52-424F-9B26-AC6413C89CF8}" destId="{234FEE3E-AA66-4688-97C8-293B4C586C10}" srcOrd="1" destOrd="0" presId="urn:microsoft.com/office/officeart/2005/8/layout/bProcess4"/>
    <dgm:cxn modelId="{7AB95DDD-049F-F047-819E-F0626C3FB7A4}" type="presParOf" srcId="{F1008C2A-9A6A-4178-89B3-A1A64B705CDE}" destId="{99ACFC74-16B2-4C78-BF2E-09D568F67E0C}" srcOrd="3" destOrd="0" presId="urn:microsoft.com/office/officeart/2005/8/layout/bProcess4"/>
    <dgm:cxn modelId="{6AB228F9-0F73-0C49-85FB-E23DB142EB01}" type="presParOf" srcId="{F1008C2A-9A6A-4178-89B3-A1A64B705CDE}" destId="{A9B84ECC-828C-405F-A9F3-6B8A5F2A1E30}" srcOrd="4" destOrd="0" presId="urn:microsoft.com/office/officeart/2005/8/layout/bProcess4"/>
    <dgm:cxn modelId="{06AD6EDF-A49D-4A4E-921A-D52EE4A616E9}" type="presParOf" srcId="{A9B84ECC-828C-405F-A9F3-6B8A5F2A1E30}" destId="{8580CD1F-1E20-4AF0-9B06-EF4FCAD2F3C5}" srcOrd="0" destOrd="0" presId="urn:microsoft.com/office/officeart/2005/8/layout/bProcess4"/>
    <dgm:cxn modelId="{C806380C-EE51-B34E-A7B7-606186D841C8}" type="presParOf" srcId="{A9B84ECC-828C-405F-A9F3-6B8A5F2A1E30}" destId="{08163AEF-6ED6-478C-B269-C8DCCCC719B4}" srcOrd="1" destOrd="0" presId="urn:microsoft.com/office/officeart/2005/8/layout/bProcess4"/>
    <dgm:cxn modelId="{D8C374CB-59EB-5648-9543-1602473A6270}" type="presParOf" srcId="{F1008C2A-9A6A-4178-89B3-A1A64B705CDE}" destId="{93818F56-70FA-4DBE-BC82-41A58105B56E}" srcOrd="5" destOrd="0" presId="urn:microsoft.com/office/officeart/2005/8/layout/bProcess4"/>
    <dgm:cxn modelId="{76295AC7-F9EB-B548-B0CF-F9D5D1478D13}" type="presParOf" srcId="{F1008C2A-9A6A-4178-89B3-A1A64B705CDE}" destId="{43F152B7-0ED6-42E1-9FD4-6023C91CC06D}" srcOrd="6" destOrd="0" presId="urn:microsoft.com/office/officeart/2005/8/layout/bProcess4"/>
    <dgm:cxn modelId="{83E4A2D8-E12D-694E-8EF1-E9F8B872974F}" type="presParOf" srcId="{43F152B7-0ED6-42E1-9FD4-6023C91CC06D}" destId="{4C536725-4FAF-4AA9-988C-50909397BDA7}" srcOrd="0" destOrd="0" presId="urn:microsoft.com/office/officeart/2005/8/layout/bProcess4"/>
    <dgm:cxn modelId="{5FD2DDBD-2832-244A-9FB9-5734D4A70309}" type="presParOf" srcId="{43F152B7-0ED6-42E1-9FD4-6023C91CC06D}" destId="{F89212C3-DCA9-42F6-9BF0-B03C9788771B}" srcOrd="1" destOrd="0" presId="urn:microsoft.com/office/officeart/2005/8/layout/bProcess4"/>
    <dgm:cxn modelId="{92CD5607-1136-784B-B51E-583FA3BCA292}" type="presParOf" srcId="{F1008C2A-9A6A-4178-89B3-A1A64B705CDE}" destId="{738DB6C5-34EC-4DD2-B5D3-5C803D36E717}" srcOrd="7" destOrd="0" presId="urn:microsoft.com/office/officeart/2005/8/layout/bProcess4"/>
    <dgm:cxn modelId="{0E5497E5-3AD8-D14E-9657-0600AED6047F}" type="presParOf" srcId="{F1008C2A-9A6A-4178-89B3-A1A64B705CDE}" destId="{EC1906B6-2820-4FB4-9BE5-7A60ED88B82B}" srcOrd="8" destOrd="0" presId="urn:microsoft.com/office/officeart/2005/8/layout/bProcess4"/>
    <dgm:cxn modelId="{46720B7F-0A6B-0341-ACAD-9AD8C57138F5}" type="presParOf" srcId="{EC1906B6-2820-4FB4-9BE5-7A60ED88B82B}" destId="{4450A8C4-388F-4AEB-95E3-44016B94A7CC}" srcOrd="0" destOrd="0" presId="urn:microsoft.com/office/officeart/2005/8/layout/bProcess4"/>
    <dgm:cxn modelId="{30F70686-0A9B-7B41-8D20-2E683BAD9CF5}" type="presParOf" srcId="{EC1906B6-2820-4FB4-9BE5-7A60ED88B82B}" destId="{96BC54E1-FD5E-4811-8EA9-A4FD07398E8B}" srcOrd="1" destOrd="0" presId="urn:microsoft.com/office/officeart/2005/8/layout/bProcess4"/>
    <dgm:cxn modelId="{AFD1724F-A6D2-DC41-97C6-E3678B952CC7}" type="presParOf" srcId="{F1008C2A-9A6A-4178-89B3-A1A64B705CDE}" destId="{696536F5-A015-41A8-A55A-AB39B64A4D9D}" srcOrd="9" destOrd="0" presId="urn:microsoft.com/office/officeart/2005/8/layout/bProcess4"/>
    <dgm:cxn modelId="{4B5B94B3-7801-A943-9BA5-28C90E01326C}" type="presParOf" srcId="{F1008C2A-9A6A-4178-89B3-A1A64B705CDE}" destId="{BA2E48F5-CF1A-419A-96E1-D9F20195B444}" srcOrd="10" destOrd="0" presId="urn:microsoft.com/office/officeart/2005/8/layout/bProcess4"/>
    <dgm:cxn modelId="{2CB43B56-04C4-4C4A-99DA-E8FE4FF5D1C8}" type="presParOf" srcId="{BA2E48F5-CF1A-419A-96E1-D9F20195B444}" destId="{BB950944-5730-4E80-BF4F-1F2C737B0F73}" srcOrd="0" destOrd="0" presId="urn:microsoft.com/office/officeart/2005/8/layout/bProcess4"/>
    <dgm:cxn modelId="{1868A180-3C4A-B040-BFFC-6CB942403246}" type="presParOf" srcId="{BA2E48F5-CF1A-419A-96E1-D9F20195B444}" destId="{3AA2F112-C873-48AC-9AAD-941B9E85775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CA79B4-7231-4419-AE43-FFAB8646A31C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1213831-4CA0-453F-9C45-11F1C9ED8E3D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Intercept app launch event</a:t>
          </a:r>
          <a:endParaRPr lang="en-US" dirty="0"/>
        </a:p>
      </dgm:t>
    </dgm:pt>
    <dgm:pt modelId="{9FD4B048-866E-4F62-B1CE-52806CB0B966}" type="parTrans" cxnId="{ACC79665-A2B2-4465-B0B1-4FC61BD400F2}">
      <dgm:prSet/>
      <dgm:spPr/>
      <dgm:t>
        <a:bodyPr/>
        <a:lstStyle/>
        <a:p>
          <a:endParaRPr lang="en-US"/>
        </a:p>
      </dgm:t>
    </dgm:pt>
    <dgm:pt modelId="{27408464-F999-4278-BF85-808364A1ED20}" type="sibTrans" cxnId="{ACC79665-A2B2-4465-B0B1-4FC61BD400F2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8FB26039-D2B8-4FEA-BCF9-F13D0D37DB45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Fetch policy</a:t>
          </a:r>
          <a:endParaRPr lang="en-US" dirty="0"/>
        </a:p>
      </dgm:t>
    </dgm:pt>
    <dgm:pt modelId="{EC1950AE-946C-4D78-9128-5D9D99342B0E}" type="parTrans" cxnId="{4D77102F-F302-4B42-BF3B-D935F0379F2B}">
      <dgm:prSet/>
      <dgm:spPr/>
      <dgm:t>
        <a:bodyPr/>
        <a:lstStyle/>
        <a:p>
          <a:endParaRPr lang="en-US"/>
        </a:p>
      </dgm:t>
    </dgm:pt>
    <dgm:pt modelId="{0C86715F-0369-4B97-A2B8-FF5299346A44}" type="sibTrans" cxnId="{4D77102F-F302-4B42-BF3B-D935F0379F2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83665DFB-0EF6-495E-9FDD-9DDC56B4C53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Threat analyzer</a:t>
          </a:r>
          <a:endParaRPr lang="en-US" dirty="0"/>
        </a:p>
      </dgm:t>
    </dgm:pt>
    <dgm:pt modelId="{61E4E8C7-E8D2-450B-8D3A-74EEC23D934C}" type="parTrans" cxnId="{080AFB30-8E6A-4424-BD20-3AF50731488B}">
      <dgm:prSet/>
      <dgm:spPr/>
      <dgm:t>
        <a:bodyPr/>
        <a:lstStyle/>
        <a:p>
          <a:endParaRPr lang="en-US"/>
        </a:p>
      </dgm:t>
    </dgm:pt>
    <dgm:pt modelId="{486ED52B-BA18-43D6-BAE2-0B2B31D83027}" type="sibTrans" cxnId="{080AFB30-8E6A-4424-BD20-3AF50731488B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4BB042A2-2B0C-4912-8F49-098670A9316A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Anonymization actuation</a:t>
          </a:r>
          <a:endParaRPr lang="en-US" dirty="0"/>
        </a:p>
      </dgm:t>
    </dgm:pt>
    <dgm:pt modelId="{B4514057-DF31-41EC-B3B9-EB39B8F82343}" type="parTrans" cxnId="{0CCE7D69-18C0-439B-8ADC-3DF6AD0CC389}">
      <dgm:prSet/>
      <dgm:spPr/>
      <dgm:t>
        <a:bodyPr/>
        <a:lstStyle/>
        <a:p>
          <a:endParaRPr lang="en-US"/>
        </a:p>
      </dgm:t>
    </dgm:pt>
    <dgm:pt modelId="{77E0633A-0B94-423B-9A6F-94FDEE884A65}" type="sibTrans" cxnId="{0CCE7D69-18C0-439B-8ADC-3DF6AD0CC389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10E96829-4022-4962-9949-0D78E7384D3F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Display notification</a:t>
          </a:r>
          <a:endParaRPr lang="en-US" dirty="0"/>
        </a:p>
      </dgm:t>
    </dgm:pt>
    <dgm:pt modelId="{78E4D58D-AFCD-44BF-8C5C-D67F15EFC35F}" type="parTrans" cxnId="{21D979DD-BD2A-4C33-863F-4FE69624A164}">
      <dgm:prSet/>
      <dgm:spPr/>
      <dgm:t>
        <a:bodyPr/>
        <a:lstStyle/>
        <a:p>
          <a:endParaRPr lang="en-US"/>
        </a:p>
      </dgm:t>
    </dgm:pt>
    <dgm:pt modelId="{C2672AA7-DF8C-4D5B-B870-DE44656AC3C0}" type="sibTrans" cxnId="{21D979DD-BD2A-4C33-863F-4FE69624A164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9F519777-3BC3-44F7-A4D5-746D82C2EDC6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/>
            <a:t>Instruct app to launch</a:t>
          </a:r>
          <a:endParaRPr lang="en-US" dirty="0"/>
        </a:p>
      </dgm:t>
    </dgm:pt>
    <dgm:pt modelId="{406CEFF2-E34F-445F-B852-F346521ECFA7}" type="parTrans" cxnId="{BB37669C-B8BB-425F-9FBA-FBE498750DBD}">
      <dgm:prSet/>
      <dgm:spPr/>
      <dgm:t>
        <a:bodyPr/>
        <a:lstStyle/>
        <a:p>
          <a:endParaRPr lang="en-US"/>
        </a:p>
      </dgm:t>
    </dgm:pt>
    <dgm:pt modelId="{013FFEA2-3021-44CB-8C09-001718193AB9}" type="sibTrans" cxnId="{BB37669C-B8BB-425F-9FBA-FBE498750DBD}">
      <dgm:prSet/>
      <dgm:spPr/>
      <dgm:t>
        <a:bodyPr/>
        <a:lstStyle/>
        <a:p>
          <a:endParaRPr lang="en-US"/>
        </a:p>
      </dgm:t>
    </dgm:pt>
    <dgm:pt modelId="{F1008C2A-9A6A-4178-89B3-A1A64B705CDE}" type="pres">
      <dgm:prSet presAssocID="{6DCA79B4-7231-4419-AE43-FFAB8646A31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DE83ED5F-1E1C-478C-8B84-BE7DAC1A4867}" type="pres">
      <dgm:prSet presAssocID="{E1213831-4CA0-453F-9C45-11F1C9ED8E3D}" presName="compNode" presStyleCnt="0"/>
      <dgm:spPr/>
    </dgm:pt>
    <dgm:pt modelId="{C644AC00-04B4-4AD0-B848-00007B4A9AEF}" type="pres">
      <dgm:prSet presAssocID="{E1213831-4CA0-453F-9C45-11F1C9ED8E3D}" presName="dummyConnPt" presStyleCnt="0"/>
      <dgm:spPr/>
    </dgm:pt>
    <dgm:pt modelId="{D0D4AC37-2282-470C-8FE1-19642DC47EB9}" type="pres">
      <dgm:prSet presAssocID="{E1213831-4CA0-453F-9C45-11F1C9ED8E3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C50E6C-03A2-43F7-817D-B1E3D83C5367}" type="pres">
      <dgm:prSet presAssocID="{27408464-F999-4278-BF85-808364A1ED20}" presName="sibTrans" presStyleLbl="bgSibTrans2D1" presStyleIdx="0" presStyleCnt="5"/>
      <dgm:spPr/>
      <dgm:t>
        <a:bodyPr/>
        <a:lstStyle/>
        <a:p>
          <a:endParaRPr lang="en-US"/>
        </a:p>
      </dgm:t>
    </dgm:pt>
    <dgm:pt modelId="{9C9E361F-6E52-424F-9B26-AC6413C89CF8}" type="pres">
      <dgm:prSet presAssocID="{8FB26039-D2B8-4FEA-BCF9-F13D0D37DB45}" presName="compNode" presStyleCnt="0"/>
      <dgm:spPr/>
    </dgm:pt>
    <dgm:pt modelId="{4EA670E4-7271-48D6-8DE8-C9BB1A7C54F9}" type="pres">
      <dgm:prSet presAssocID="{8FB26039-D2B8-4FEA-BCF9-F13D0D37DB45}" presName="dummyConnPt" presStyleCnt="0"/>
      <dgm:spPr/>
    </dgm:pt>
    <dgm:pt modelId="{234FEE3E-AA66-4688-97C8-293B4C586C10}" type="pres">
      <dgm:prSet presAssocID="{8FB26039-D2B8-4FEA-BCF9-F13D0D37DB45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ACFC74-16B2-4C78-BF2E-09D568F67E0C}" type="pres">
      <dgm:prSet presAssocID="{0C86715F-0369-4B97-A2B8-FF5299346A44}" presName="sibTrans" presStyleLbl="bgSibTrans2D1" presStyleIdx="1" presStyleCnt="5"/>
      <dgm:spPr/>
      <dgm:t>
        <a:bodyPr/>
        <a:lstStyle/>
        <a:p>
          <a:endParaRPr lang="en-US"/>
        </a:p>
      </dgm:t>
    </dgm:pt>
    <dgm:pt modelId="{A9B84ECC-828C-405F-A9F3-6B8A5F2A1E30}" type="pres">
      <dgm:prSet presAssocID="{83665DFB-0EF6-495E-9FDD-9DDC56B4C53A}" presName="compNode" presStyleCnt="0"/>
      <dgm:spPr/>
    </dgm:pt>
    <dgm:pt modelId="{8580CD1F-1E20-4AF0-9B06-EF4FCAD2F3C5}" type="pres">
      <dgm:prSet presAssocID="{83665DFB-0EF6-495E-9FDD-9DDC56B4C53A}" presName="dummyConnPt" presStyleCnt="0"/>
      <dgm:spPr/>
    </dgm:pt>
    <dgm:pt modelId="{08163AEF-6ED6-478C-B269-C8DCCCC719B4}" type="pres">
      <dgm:prSet presAssocID="{83665DFB-0EF6-495E-9FDD-9DDC56B4C53A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818F56-70FA-4DBE-BC82-41A58105B56E}" type="pres">
      <dgm:prSet presAssocID="{486ED52B-BA18-43D6-BAE2-0B2B31D83027}" presName="sibTrans" presStyleLbl="bgSibTrans2D1" presStyleIdx="2" presStyleCnt="5"/>
      <dgm:spPr/>
      <dgm:t>
        <a:bodyPr/>
        <a:lstStyle/>
        <a:p>
          <a:endParaRPr lang="en-US"/>
        </a:p>
      </dgm:t>
    </dgm:pt>
    <dgm:pt modelId="{43F152B7-0ED6-42E1-9FD4-6023C91CC06D}" type="pres">
      <dgm:prSet presAssocID="{4BB042A2-2B0C-4912-8F49-098670A9316A}" presName="compNode" presStyleCnt="0"/>
      <dgm:spPr/>
    </dgm:pt>
    <dgm:pt modelId="{4C536725-4FAF-4AA9-988C-50909397BDA7}" type="pres">
      <dgm:prSet presAssocID="{4BB042A2-2B0C-4912-8F49-098670A9316A}" presName="dummyConnPt" presStyleCnt="0"/>
      <dgm:spPr/>
    </dgm:pt>
    <dgm:pt modelId="{F89212C3-DCA9-42F6-9BF0-B03C9788771B}" type="pres">
      <dgm:prSet presAssocID="{4BB042A2-2B0C-4912-8F49-098670A9316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8DB6C5-34EC-4DD2-B5D3-5C803D36E717}" type="pres">
      <dgm:prSet presAssocID="{77E0633A-0B94-423B-9A6F-94FDEE884A65}" presName="sibTrans" presStyleLbl="bgSibTrans2D1" presStyleIdx="3" presStyleCnt="5"/>
      <dgm:spPr/>
      <dgm:t>
        <a:bodyPr/>
        <a:lstStyle/>
        <a:p>
          <a:endParaRPr lang="en-US"/>
        </a:p>
      </dgm:t>
    </dgm:pt>
    <dgm:pt modelId="{EC1906B6-2820-4FB4-9BE5-7A60ED88B82B}" type="pres">
      <dgm:prSet presAssocID="{10E96829-4022-4962-9949-0D78E7384D3F}" presName="compNode" presStyleCnt="0"/>
      <dgm:spPr/>
    </dgm:pt>
    <dgm:pt modelId="{4450A8C4-388F-4AEB-95E3-44016B94A7CC}" type="pres">
      <dgm:prSet presAssocID="{10E96829-4022-4962-9949-0D78E7384D3F}" presName="dummyConnPt" presStyleCnt="0"/>
      <dgm:spPr/>
    </dgm:pt>
    <dgm:pt modelId="{96BC54E1-FD5E-4811-8EA9-A4FD07398E8B}" type="pres">
      <dgm:prSet presAssocID="{10E96829-4022-4962-9949-0D78E7384D3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536F5-A015-41A8-A55A-AB39B64A4D9D}" type="pres">
      <dgm:prSet presAssocID="{C2672AA7-DF8C-4D5B-B870-DE44656AC3C0}" presName="sibTrans" presStyleLbl="bgSibTrans2D1" presStyleIdx="4" presStyleCnt="5"/>
      <dgm:spPr/>
      <dgm:t>
        <a:bodyPr/>
        <a:lstStyle/>
        <a:p>
          <a:endParaRPr lang="en-US"/>
        </a:p>
      </dgm:t>
    </dgm:pt>
    <dgm:pt modelId="{BA2E48F5-CF1A-419A-96E1-D9F20195B444}" type="pres">
      <dgm:prSet presAssocID="{9F519777-3BC3-44F7-A4D5-746D82C2EDC6}" presName="compNode" presStyleCnt="0"/>
      <dgm:spPr/>
    </dgm:pt>
    <dgm:pt modelId="{BB950944-5730-4E80-BF4F-1F2C737B0F73}" type="pres">
      <dgm:prSet presAssocID="{9F519777-3BC3-44F7-A4D5-746D82C2EDC6}" presName="dummyConnPt" presStyleCnt="0"/>
      <dgm:spPr/>
    </dgm:pt>
    <dgm:pt modelId="{3AA2F112-C873-48AC-9AAD-941B9E857755}" type="pres">
      <dgm:prSet presAssocID="{9F519777-3BC3-44F7-A4D5-746D82C2EDC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77102F-F302-4B42-BF3B-D935F0379F2B}" srcId="{6DCA79B4-7231-4419-AE43-FFAB8646A31C}" destId="{8FB26039-D2B8-4FEA-BCF9-F13D0D37DB45}" srcOrd="1" destOrd="0" parTransId="{EC1950AE-946C-4D78-9128-5D9D99342B0E}" sibTransId="{0C86715F-0369-4B97-A2B8-FF5299346A44}"/>
    <dgm:cxn modelId="{BB37669C-B8BB-425F-9FBA-FBE498750DBD}" srcId="{6DCA79B4-7231-4419-AE43-FFAB8646A31C}" destId="{9F519777-3BC3-44F7-A4D5-746D82C2EDC6}" srcOrd="5" destOrd="0" parTransId="{406CEFF2-E34F-445F-B852-F346521ECFA7}" sibTransId="{013FFEA2-3021-44CB-8C09-001718193AB9}"/>
    <dgm:cxn modelId="{5B70498C-87C7-344B-8BB7-77C057B6521A}" type="presOf" srcId="{8FB26039-D2B8-4FEA-BCF9-F13D0D37DB45}" destId="{234FEE3E-AA66-4688-97C8-293B4C586C10}" srcOrd="0" destOrd="0" presId="urn:microsoft.com/office/officeart/2005/8/layout/bProcess4"/>
    <dgm:cxn modelId="{403C5EDC-9337-364F-AE7D-480AB1B6224A}" type="presOf" srcId="{6DCA79B4-7231-4419-AE43-FFAB8646A31C}" destId="{F1008C2A-9A6A-4178-89B3-A1A64B705CDE}" srcOrd="0" destOrd="0" presId="urn:microsoft.com/office/officeart/2005/8/layout/bProcess4"/>
    <dgm:cxn modelId="{4642DF22-A174-F94F-9632-729AADCB9DFA}" type="presOf" srcId="{27408464-F999-4278-BF85-808364A1ED20}" destId="{BDC50E6C-03A2-43F7-817D-B1E3D83C5367}" srcOrd="0" destOrd="0" presId="urn:microsoft.com/office/officeart/2005/8/layout/bProcess4"/>
    <dgm:cxn modelId="{21D979DD-BD2A-4C33-863F-4FE69624A164}" srcId="{6DCA79B4-7231-4419-AE43-FFAB8646A31C}" destId="{10E96829-4022-4962-9949-0D78E7384D3F}" srcOrd="4" destOrd="0" parTransId="{78E4D58D-AFCD-44BF-8C5C-D67F15EFC35F}" sibTransId="{C2672AA7-DF8C-4D5B-B870-DE44656AC3C0}"/>
    <dgm:cxn modelId="{0CCE7D69-18C0-439B-8ADC-3DF6AD0CC389}" srcId="{6DCA79B4-7231-4419-AE43-FFAB8646A31C}" destId="{4BB042A2-2B0C-4912-8F49-098670A9316A}" srcOrd="3" destOrd="0" parTransId="{B4514057-DF31-41EC-B3B9-EB39B8F82343}" sibTransId="{77E0633A-0B94-423B-9A6F-94FDEE884A65}"/>
    <dgm:cxn modelId="{95114E0F-0DD9-9B40-B753-93B89034FCA3}" type="presOf" srcId="{10E96829-4022-4962-9949-0D78E7384D3F}" destId="{96BC54E1-FD5E-4811-8EA9-A4FD07398E8B}" srcOrd="0" destOrd="0" presId="urn:microsoft.com/office/officeart/2005/8/layout/bProcess4"/>
    <dgm:cxn modelId="{F0A24696-D19C-1343-8B4E-E3964DC7360C}" type="presOf" srcId="{83665DFB-0EF6-495E-9FDD-9DDC56B4C53A}" destId="{08163AEF-6ED6-478C-B269-C8DCCCC719B4}" srcOrd="0" destOrd="0" presId="urn:microsoft.com/office/officeart/2005/8/layout/bProcess4"/>
    <dgm:cxn modelId="{089DD18E-FCEE-8D41-BC8D-AA63CD2F95FC}" type="presOf" srcId="{486ED52B-BA18-43D6-BAE2-0B2B31D83027}" destId="{93818F56-70FA-4DBE-BC82-41A58105B56E}" srcOrd="0" destOrd="0" presId="urn:microsoft.com/office/officeart/2005/8/layout/bProcess4"/>
    <dgm:cxn modelId="{B6A29D4E-0848-E449-BBE5-1FEADE74D675}" type="presOf" srcId="{9F519777-3BC3-44F7-A4D5-746D82C2EDC6}" destId="{3AA2F112-C873-48AC-9AAD-941B9E857755}" srcOrd="0" destOrd="0" presId="urn:microsoft.com/office/officeart/2005/8/layout/bProcess4"/>
    <dgm:cxn modelId="{EAF0603D-8518-2548-AF11-ABE4E71A0293}" type="presOf" srcId="{77E0633A-0B94-423B-9A6F-94FDEE884A65}" destId="{738DB6C5-34EC-4DD2-B5D3-5C803D36E717}" srcOrd="0" destOrd="0" presId="urn:microsoft.com/office/officeart/2005/8/layout/bProcess4"/>
    <dgm:cxn modelId="{080AFB30-8E6A-4424-BD20-3AF50731488B}" srcId="{6DCA79B4-7231-4419-AE43-FFAB8646A31C}" destId="{83665DFB-0EF6-495E-9FDD-9DDC56B4C53A}" srcOrd="2" destOrd="0" parTransId="{61E4E8C7-E8D2-450B-8D3A-74EEC23D934C}" sibTransId="{486ED52B-BA18-43D6-BAE2-0B2B31D83027}"/>
    <dgm:cxn modelId="{ACC79665-A2B2-4465-B0B1-4FC61BD400F2}" srcId="{6DCA79B4-7231-4419-AE43-FFAB8646A31C}" destId="{E1213831-4CA0-453F-9C45-11F1C9ED8E3D}" srcOrd="0" destOrd="0" parTransId="{9FD4B048-866E-4F62-B1CE-52806CB0B966}" sibTransId="{27408464-F999-4278-BF85-808364A1ED20}"/>
    <dgm:cxn modelId="{F1C3009A-272E-774F-89C8-73A54024CFEC}" type="presOf" srcId="{4BB042A2-2B0C-4912-8F49-098670A9316A}" destId="{F89212C3-DCA9-42F6-9BF0-B03C9788771B}" srcOrd="0" destOrd="0" presId="urn:microsoft.com/office/officeart/2005/8/layout/bProcess4"/>
    <dgm:cxn modelId="{9808ECE9-9A1E-2D42-9560-D540770B54CC}" type="presOf" srcId="{E1213831-4CA0-453F-9C45-11F1C9ED8E3D}" destId="{D0D4AC37-2282-470C-8FE1-19642DC47EB9}" srcOrd="0" destOrd="0" presId="urn:microsoft.com/office/officeart/2005/8/layout/bProcess4"/>
    <dgm:cxn modelId="{A41D82A3-A5FA-F946-993C-C3F7E1B1AC3E}" type="presOf" srcId="{C2672AA7-DF8C-4D5B-B870-DE44656AC3C0}" destId="{696536F5-A015-41A8-A55A-AB39B64A4D9D}" srcOrd="0" destOrd="0" presId="urn:microsoft.com/office/officeart/2005/8/layout/bProcess4"/>
    <dgm:cxn modelId="{6BDD7520-95FB-2F46-B995-8F1FCFE8EA3F}" type="presOf" srcId="{0C86715F-0369-4B97-A2B8-FF5299346A44}" destId="{99ACFC74-16B2-4C78-BF2E-09D568F67E0C}" srcOrd="0" destOrd="0" presId="urn:microsoft.com/office/officeart/2005/8/layout/bProcess4"/>
    <dgm:cxn modelId="{05C043B6-8464-764B-BCAB-767B620E98EE}" type="presParOf" srcId="{F1008C2A-9A6A-4178-89B3-A1A64B705CDE}" destId="{DE83ED5F-1E1C-478C-8B84-BE7DAC1A4867}" srcOrd="0" destOrd="0" presId="urn:microsoft.com/office/officeart/2005/8/layout/bProcess4"/>
    <dgm:cxn modelId="{B0EC4BF5-583A-EA42-8BE1-D24B2E8E7A25}" type="presParOf" srcId="{DE83ED5F-1E1C-478C-8B84-BE7DAC1A4867}" destId="{C644AC00-04B4-4AD0-B848-00007B4A9AEF}" srcOrd="0" destOrd="0" presId="urn:microsoft.com/office/officeart/2005/8/layout/bProcess4"/>
    <dgm:cxn modelId="{2CEA5101-AB37-B540-9D3B-48FCC59095BE}" type="presParOf" srcId="{DE83ED5F-1E1C-478C-8B84-BE7DAC1A4867}" destId="{D0D4AC37-2282-470C-8FE1-19642DC47EB9}" srcOrd="1" destOrd="0" presId="urn:microsoft.com/office/officeart/2005/8/layout/bProcess4"/>
    <dgm:cxn modelId="{057BE893-6047-154D-9EC8-518F7DAD8775}" type="presParOf" srcId="{F1008C2A-9A6A-4178-89B3-A1A64B705CDE}" destId="{BDC50E6C-03A2-43F7-817D-B1E3D83C5367}" srcOrd="1" destOrd="0" presId="urn:microsoft.com/office/officeart/2005/8/layout/bProcess4"/>
    <dgm:cxn modelId="{21012CF2-B741-254F-84D9-B1B71D110198}" type="presParOf" srcId="{F1008C2A-9A6A-4178-89B3-A1A64B705CDE}" destId="{9C9E361F-6E52-424F-9B26-AC6413C89CF8}" srcOrd="2" destOrd="0" presId="urn:microsoft.com/office/officeart/2005/8/layout/bProcess4"/>
    <dgm:cxn modelId="{BE2E4C9E-0518-7647-8CC0-E6B178CDD6D3}" type="presParOf" srcId="{9C9E361F-6E52-424F-9B26-AC6413C89CF8}" destId="{4EA670E4-7271-48D6-8DE8-C9BB1A7C54F9}" srcOrd="0" destOrd="0" presId="urn:microsoft.com/office/officeart/2005/8/layout/bProcess4"/>
    <dgm:cxn modelId="{CCE35325-4A88-934F-AEF7-F40AC35F8CC4}" type="presParOf" srcId="{9C9E361F-6E52-424F-9B26-AC6413C89CF8}" destId="{234FEE3E-AA66-4688-97C8-293B4C586C10}" srcOrd="1" destOrd="0" presId="urn:microsoft.com/office/officeart/2005/8/layout/bProcess4"/>
    <dgm:cxn modelId="{23A04BB0-846D-C745-9F00-1F7636426B6E}" type="presParOf" srcId="{F1008C2A-9A6A-4178-89B3-A1A64B705CDE}" destId="{99ACFC74-16B2-4C78-BF2E-09D568F67E0C}" srcOrd="3" destOrd="0" presId="urn:microsoft.com/office/officeart/2005/8/layout/bProcess4"/>
    <dgm:cxn modelId="{12F37796-B092-AB45-9ACF-B9B870086B5D}" type="presParOf" srcId="{F1008C2A-9A6A-4178-89B3-A1A64B705CDE}" destId="{A9B84ECC-828C-405F-A9F3-6B8A5F2A1E30}" srcOrd="4" destOrd="0" presId="urn:microsoft.com/office/officeart/2005/8/layout/bProcess4"/>
    <dgm:cxn modelId="{00E0E8AE-ED56-E44A-8711-41EFD40891E2}" type="presParOf" srcId="{A9B84ECC-828C-405F-A9F3-6B8A5F2A1E30}" destId="{8580CD1F-1E20-4AF0-9B06-EF4FCAD2F3C5}" srcOrd="0" destOrd="0" presId="urn:microsoft.com/office/officeart/2005/8/layout/bProcess4"/>
    <dgm:cxn modelId="{80ED2BE6-7F1B-634F-A548-B93053878F6F}" type="presParOf" srcId="{A9B84ECC-828C-405F-A9F3-6B8A5F2A1E30}" destId="{08163AEF-6ED6-478C-B269-C8DCCCC719B4}" srcOrd="1" destOrd="0" presId="urn:microsoft.com/office/officeart/2005/8/layout/bProcess4"/>
    <dgm:cxn modelId="{ED7B438D-7A8C-4045-9188-0192E768EC45}" type="presParOf" srcId="{F1008C2A-9A6A-4178-89B3-A1A64B705CDE}" destId="{93818F56-70FA-4DBE-BC82-41A58105B56E}" srcOrd="5" destOrd="0" presId="urn:microsoft.com/office/officeart/2005/8/layout/bProcess4"/>
    <dgm:cxn modelId="{3DF0D191-75C2-3447-A002-55CA39EB7301}" type="presParOf" srcId="{F1008C2A-9A6A-4178-89B3-A1A64B705CDE}" destId="{43F152B7-0ED6-42E1-9FD4-6023C91CC06D}" srcOrd="6" destOrd="0" presId="urn:microsoft.com/office/officeart/2005/8/layout/bProcess4"/>
    <dgm:cxn modelId="{1FA35C64-4C49-EE45-90B5-E512F61045B1}" type="presParOf" srcId="{43F152B7-0ED6-42E1-9FD4-6023C91CC06D}" destId="{4C536725-4FAF-4AA9-988C-50909397BDA7}" srcOrd="0" destOrd="0" presId="urn:microsoft.com/office/officeart/2005/8/layout/bProcess4"/>
    <dgm:cxn modelId="{EB8FD779-0446-4249-9A07-B71366921257}" type="presParOf" srcId="{43F152B7-0ED6-42E1-9FD4-6023C91CC06D}" destId="{F89212C3-DCA9-42F6-9BF0-B03C9788771B}" srcOrd="1" destOrd="0" presId="urn:microsoft.com/office/officeart/2005/8/layout/bProcess4"/>
    <dgm:cxn modelId="{34B6131B-9873-D444-97BC-E17AD72E5201}" type="presParOf" srcId="{F1008C2A-9A6A-4178-89B3-A1A64B705CDE}" destId="{738DB6C5-34EC-4DD2-B5D3-5C803D36E717}" srcOrd="7" destOrd="0" presId="urn:microsoft.com/office/officeart/2005/8/layout/bProcess4"/>
    <dgm:cxn modelId="{A3284103-5977-4C45-8BE4-A48603620B81}" type="presParOf" srcId="{F1008C2A-9A6A-4178-89B3-A1A64B705CDE}" destId="{EC1906B6-2820-4FB4-9BE5-7A60ED88B82B}" srcOrd="8" destOrd="0" presId="urn:microsoft.com/office/officeart/2005/8/layout/bProcess4"/>
    <dgm:cxn modelId="{3EF7CEF2-29D9-CA48-A8A5-2C16ED974325}" type="presParOf" srcId="{EC1906B6-2820-4FB4-9BE5-7A60ED88B82B}" destId="{4450A8C4-388F-4AEB-95E3-44016B94A7CC}" srcOrd="0" destOrd="0" presId="urn:microsoft.com/office/officeart/2005/8/layout/bProcess4"/>
    <dgm:cxn modelId="{E3609F37-6C5D-7540-B3B5-D3A4408A0962}" type="presParOf" srcId="{EC1906B6-2820-4FB4-9BE5-7A60ED88B82B}" destId="{96BC54E1-FD5E-4811-8EA9-A4FD07398E8B}" srcOrd="1" destOrd="0" presId="urn:microsoft.com/office/officeart/2005/8/layout/bProcess4"/>
    <dgm:cxn modelId="{F26B1E08-A525-9442-83BC-98DCB47EA401}" type="presParOf" srcId="{F1008C2A-9A6A-4178-89B3-A1A64B705CDE}" destId="{696536F5-A015-41A8-A55A-AB39B64A4D9D}" srcOrd="9" destOrd="0" presId="urn:microsoft.com/office/officeart/2005/8/layout/bProcess4"/>
    <dgm:cxn modelId="{B4DAE786-FFD5-6544-BED4-7ABC7202E155}" type="presParOf" srcId="{F1008C2A-9A6A-4178-89B3-A1A64B705CDE}" destId="{BA2E48F5-CF1A-419A-96E1-D9F20195B444}" srcOrd="10" destOrd="0" presId="urn:microsoft.com/office/officeart/2005/8/layout/bProcess4"/>
    <dgm:cxn modelId="{713D6191-92A3-4945-856C-8D824A69882D}" type="presParOf" srcId="{BA2E48F5-CF1A-419A-96E1-D9F20195B444}" destId="{BB950944-5730-4E80-BF4F-1F2C737B0F73}" srcOrd="0" destOrd="0" presId="urn:microsoft.com/office/officeart/2005/8/layout/bProcess4"/>
    <dgm:cxn modelId="{D2E1D2C9-ED42-A647-B671-65CF9EB75401}" type="presParOf" srcId="{BA2E48F5-CF1A-419A-96E1-D9F20195B444}" destId="{3AA2F112-C873-48AC-9AAD-941B9E85775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C8413-4716-4982-914E-4D89B0626CF0}">
      <dsp:nvSpPr>
        <dsp:cNvPr id="0" name=""/>
        <dsp:cNvSpPr/>
      </dsp:nvSpPr>
      <dsp:spPr>
        <a:xfrm>
          <a:off x="3195886" y="919"/>
          <a:ext cx="1345663" cy="84905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j-lt"/>
              <a:cs typeface="Arial" panose="020B0604020202020204" pitchFamily="34" charset="0"/>
            </a:rPr>
            <a:t>App Requests Location</a:t>
          </a:r>
          <a:endParaRPr lang="en-US" sz="1600" b="0" kern="1200" dirty="0">
            <a:latin typeface="+mj-lt"/>
            <a:cs typeface="Arial" panose="020B0604020202020204" pitchFamily="34" charset="0"/>
          </a:endParaRPr>
        </a:p>
      </dsp:txBody>
      <dsp:txXfrm>
        <a:off x="3220754" y="25787"/>
        <a:ext cx="1295927" cy="799320"/>
      </dsp:txXfrm>
    </dsp:sp>
    <dsp:sp modelId="{530BCC24-3DFA-4A3E-AA2A-BFC7CE67C1CC}">
      <dsp:nvSpPr>
        <dsp:cNvPr id="0" name=""/>
        <dsp:cNvSpPr/>
      </dsp:nvSpPr>
      <dsp:spPr>
        <a:xfrm>
          <a:off x="1985881" y="849976"/>
          <a:ext cx="1882836" cy="206275"/>
        </a:xfrm>
        <a:custGeom>
          <a:avLst/>
          <a:gdLst/>
          <a:ahLst/>
          <a:cxnLst/>
          <a:rect l="0" t="0" r="0" b="0"/>
          <a:pathLst>
            <a:path>
              <a:moveTo>
                <a:pt x="1882836" y="0"/>
              </a:moveTo>
              <a:lnTo>
                <a:pt x="1882836" y="103137"/>
              </a:lnTo>
              <a:lnTo>
                <a:pt x="0" y="103137"/>
              </a:lnTo>
              <a:lnTo>
                <a:pt x="0" y="20627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679330-4698-4683-9877-FDC5A6DD4FC2}">
      <dsp:nvSpPr>
        <dsp:cNvPr id="0" name=""/>
        <dsp:cNvSpPr/>
      </dsp:nvSpPr>
      <dsp:spPr>
        <a:xfrm>
          <a:off x="655445" y="1056252"/>
          <a:ext cx="2660872" cy="8454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j-lt"/>
              <a:cs typeface="Arial" panose="020B0604020202020204" pitchFamily="34" charset="0"/>
            </a:rPr>
            <a:t>A&amp;A library/background app requested location</a:t>
          </a:r>
          <a:endParaRPr lang="en-US" sz="1600" b="0" kern="1200" dirty="0">
            <a:latin typeface="+mj-lt"/>
            <a:cs typeface="Arial" panose="020B0604020202020204" pitchFamily="34" charset="0"/>
          </a:endParaRPr>
        </a:p>
      </dsp:txBody>
      <dsp:txXfrm>
        <a:off x="680209" y="1081016"/>
        <a:ext cx="2611344" cy="795970"/>
      </dsp:txXfrm>
    </dsp:sp>
    <dsp:sp modelId="{053E96EF-1E07-495B-909D-A1DC18795404}">
      <dsp:nvSpPr>
        <dsp:cNvPr id="0" name=""/>
        <dsp:cNvSpPr/>
      </dsp:nvSpPr>
      <dsp:spPr>
        <a:xfrm>
          <a:off x="1940161" y="1901750"/>
          <a:ext cx="91440" cy="2062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27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B67C4-8436-43BC-8365-566E7519A51E}">
      <dsp:nvSpPr>
        <dsp:cNvPr id="0" name=""/>
        <dsp:cNvSpPr/>
      </dsp:nvSpPr>
      <dsp:spPr>
        <a:xfrm>
          <a:off x="690606" y="2108026"/>
          <a:ext cx="2590550" cy="68071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j-lt"/>
              <a:cs typeface="Arial" panose="020B0604020202020204" pitchFamily="34" charset="0"/>
            </a:rPr>
            <a:t>Coarsen location to city-level</a:t>
          </a:r>
          <a:endParaRPr lang="en-US" sz="1600" b="0" kern="1200" dirty="0">
            <a:latin typeface="+mj-lt"/>
            <a:cs typeface="Arial" panose="020B0604020202020204" pitchFamily="34" charset="0"/>
          </a:endParaRPr>
        </a:p>
      </dsp:txBody>
      <dsp:txXfrm>
        <a:off x="710543" y="2127963"/>
        <a:ext cx="2550676" cy="640841"/>
      </dsp:txXfrm>
    </dsp:sp>
    <dsp:sp modelId="{D9437A20-0CAC-4C45-B361-BBB7C23625B1}">
      <dsp:nvSpPr>
        <dsp:cNvPr id="0" name=""/>
        <dsp:cNvSpPr/>
      </dsp:nvSpPr>
      <dsp:spPr>
        <a:xfrm>
          <a:off x="3868718" y="849976"/>
          <a:ext cx="2199602" cy="206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37"/>
              </a:lnTo>
              <a:lnTo>
                <a:pt x="2199602" y="103137"/>
              </a:lnTo>
              <a:lnTo>
                <a:pt x="2199602" y="20627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E69AEA-EBA7-439D-9A5D-AE72ADFA919F}">
      <dsp:nvSpPr>
        <dsp:cNvPr id="0" name=""/>
        <dsp:cNvSpPr/>
      </dsp:nvSpPr>
      <dsp:spPr>
        <a:xfrm>
          <a:off x="5054650" y="1056252"/>
          <a:ext cx="2027340" cy="84549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j-lt"/>
              <a:cs typeface="Arial" panose="020B0604020202020204" pitchFamily="34" charset="0"/>
            </a:rPr>
            <a:t>Core foreground app requested location</a:t>
          </a:r>
          <a:endParaRPr lang="en-US" sz="1600" b="0" kern="1200" dirty="0">
            <a:latin typeface="+mj-lt"/>
            <a:cs typeface="Arial" panose="020B0604020202020204" pitchFamily="34" charset="0"/>
          </a:endParaRPr>
        </a:p>
      </dsp:txBody>
      <dsp:txXfrm>
        <a:off x="5079414" y="1081016"/>
        <a:ext cx="1977812" cy="795970"/>
      </dsp:txXfrm>
    </dsp:sp>
    <dsp:sp modelId="{FDEB902B-2E2C-464D-A629-0F3E48A6F03D}">
      <dsp:nvSpPr>
        <dsp:cNvPr id="0" name=""/>
        <dsp:cNvSpPr/>
      </dsp:nvSpPr>
      <dsp:spPr>
        <a:xfrm>
          <a:off x="6022600" y="1901750"/>
          <a:ext cx="91440" cy="2062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27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A81BF7-6A83-4304-B9E3-AAAC7768579F}">
      <dsp:nvSpPr>
        <dsp:cNvPr id="0" name=""/>
        <dsp:cNvSpPr/>
      </dsp:nvSpPr>
      <dsp:spPr>
        <a:xfrm>
          <a:off x="5681553" y="2108026"/>
          <a:ext cx="773534" cy="55784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j-lt"/>
              <a:cs typeface="Arial" panose="020B0604020202020204" pitchFamily="34" charset="0"/>
            </a:rPr>
            <a:t>Hide</a:t>
          </a:r>
          <a:endParaRPr lang="en-US" sz="1600" b="0" kern="1200" dirty="0">
            <a:latin typeface="+mj-lt"/>
            <a:cs typeface="Arial" panose="020B0604020202020204" pitchFamily="34" charset="0"/>
          </a:endParaRPr>
        </a:p>
      </dsp:txBody>
      <dsp:txXfrm>
        <a:off x="5697892" y="2124365"/>
        <a:ext cx="740856" cy="525169"/>
      </dsp:txXfrm>
    </dsp:sp>
    <dsp:sp modelId="{6071D337-C67F-4A13-8E1C-802ABCE8E532}">
      <dsp:nvSpPr>
        <dsp:cNvPr id="0" name=""/>
        <dsp:cNvSpPr/>
      </dsp:nvSpPr>
      <dsp:spPr>
        <a:xfrm>
          <a:off x="4232070" y="2665873"/>
          <a:ext cx="1836250" cy="206275"/>
        </a:xfrm>
        <a:custGeom>
          <a:avLst/>
          <a:gdLst/>
          <a:ahLst/>
          <a:cxnLst/>
          <a:rect l="0" t="0" r="0" b="0"/>
          <a:pathLst>
            <a:path>
              <a:moveTo>
                <a:pt x="1836250" y="0"/>
              </a:moveTo>
              <a:lnTo>
                <a:pt x="1836250" y="103137"/>
              </a:lnTo>
              <a:lnTo>
                <a:pt x="0" y="103137"/>
              </a:lnTo>
              <a:lnTo>
                <a:pt x="0" y="20627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E283C4-B439-488F-B95D-FE0E4DF1F0E5}">
      <dsp:nvSpPr>
        <dsp:cNvPr id="0" name=""/>
        <dsp:cNvSpPr/>
      </dsp:nvSpPr>
      <dsp:spPr>
        <a:xfrm>
          <a:off x="3648086" y="2872149"/>
          <a:ext cx="1167966" cy="6198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j-lt"/>
              <a:cs typeface="Arial" panose="020B0604020202020204" pitchFamily="34" charset="0"/>
            </a:rPr>
            <a:t>Synthetic Route</a:t>
          </a:r>
          <a:endParaRPr lang="en-US" sz="1600" b="0" kern="1200" dirty="0">
            <a:latin typeface="+mj-lt"/>
            <a:cs typeface="Arial" panose="020B0604020202020204" pitchFamily="34" charset="0"/>
          </a:endParaRPr>
        </a:p>
      </dsp:txBody>
      <dsp:txXfrm>
        <a:off x="3666240" y="2890303"/>
        <a:ext cx="1131658" cy="583524"/>
      </dsp:txXfrm>
    </dsp:sp>
    <dsp:sp modelId="{8B207AC7-D59B-4DED-A628-904453BF4489}">
      <dsp:nvSpPr>
        <dsp:cNvPr id="0" name=""/>
        <dsp:cNvSpPr/>
      </dsp:nvSpPr>
      <dsp:spPr>
        <a:xfrm>
          <a:off x="4186350" y="3491982"/>
          <a:ext cx="91440" cy="2062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27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D8D409-41EE-4D94-81EF-253DC989BAFF}">
      <dsp:nvSpPr>
        <dsp:cNvPr id="0" name=""/>
        <dsp:cNvSpPr/>
      </dsp:nvSpPr>
      <dsp:spPr>
        <a:xfrm>
          <a:off x="3513217" y="3698258"/>
          <a:ext cx="1437706" cy="63829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j-lt"/>
              <a:cs typeface="Arial" panose="020B0604020202020204" pitchFamily="34" charset="0"/>
            </a:rPr>
            <a:t>E.g., </a:t>
          </a:r>
          <a:r>
            <a:rPr lang="en-US" sz="1600" b="0" kern="1200" dirty="0" err="1" smtClean="0">
              <a:latin typeface="+mj-lt"/>
              <a:cs typeface="Arial" panose="020B0604020202020204" pitchFamily="34" charset="0"/>
            </a:rPr>
            <a:t>Runkeeper</a:t>
          </a:r>
          <a:endParaRPr lang="en-US" sz="1600" b="0" kern="1200" dirty="0">
            <a:latin typeface="+mj-lt"/>
            <a:cs typeface="Arial" panose="020B0604020202020204" pitchFamily="34" charset="0"/>
          </a:endParaRPr>
        </a:p>
      </dsp:txBody>
      <dsp:txXfrm>
        <a:off x="3531912" y="3716953"/>
        <a:ext cx="1400316" cy="600904"/>
      </dsp:txXfrm>
    </dsp:sp>
    <dsp:sp modelId="{28C61E90-EB79-4055-8722-A30134DA4257}">
      <dsp:nvSpPr>
        <dsp:cNvPr id="0" name=""/>
        <dsp:cNvSpPr/>
      </dsp:nvSpPr>
      <dsp:spPr>
        <a:xfrm>
          <a:off x="5923151" y="2665873"/>
          <a:ext cx="145169" cy="206275"/>
        </a:xfrm>
        <a:custGeom>
          <a:avLst/>
          <a:gdLst/>
          <a:ahLst/>
          <a:cxnLst/>
          <a:rect l="0" t="0" r="0" b="0"/>
          <a:pathLst>
            <a:path>
              <a:moveTo>
                <a:pt x="145169" y="0"/>
              </a:moveTo>
              <a:lnTo>
                <a:pt x="145169" y="103137"/>
              </a:lnTo>
              <a:lnTo>
                <a:pt x="0" y="103137"/>
              </a:lnTo>
              <a:lnTo>
                <a:pt x="0" y="20627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7A8DC7-0EA6-4CA5-A663-E19098AFF2F7}">
      <dsp:nvSpPr>
        <dsp:cNvPr id="0" name=""/>
        <dsp:cNvSpPr/>
      </dsp:nvSpPr>
      <dsp:spPr>
        <a:xfrm>
          <a:off x="5306664" y="2872149"/>
          <a:ext cx="1232974" cy="6198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j-lt"/>
              <a:cs typeface="Arial" panose="020B0604020202020204" pitchFamily="34" charset="0"/>
            </a:rPr>
            <a:t>Coarsen location</a:t>
          </a:r>
          <a:endParaRPr lang="en-US" sz="1600" b="0" kern="1200" dirty="0">
            <a:latin typeface="+mj-lt"/>
            <a:cs typeface="Arial" panose="020B0604020202020204" pitchFamily="34" charset="0"/>
          </a:endParaRPr>
        </a:p>
      </dsp:txBody>
      <dsp:txXfrm>
        <a:off x="5324818" y="2890303"/>
        <a:ext cx="1196666" cy="583524"/>
      </dsp:txXfrm>
    </dsp:sp>
    <dsp:sp modelId="{0BA3AAB1-0D9E-43FB-BD04-C9AF043BA05C}">
      <dsp:nvSpPr>
        <dsp:cNvPr id="0" name=""/>
        <dsp:cNvSpPr/>
      </dsp:nvSpPr>
      <dsp:spPr>
        <a:xfrm>
          <a:off x="5877431" y="3491982"/>
          <a:ext cx="91440" cy="2062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27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95A74D-9634-4171-AB7E-055A054AE50F}">
      <dsp:nvSpPr>
        <dsp:cNvPr id="0" name=""/>
        <dsp:cNvSpPr/>
      </dsp:nvSpPr>
      <dsp:spPr>
        <a:xfrm>
          <a:off x="5182983" y="3698258"/>
          <a:ext cx="1480335" cy="63829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j-lt"/>
              <a:cs typeface="Arial" panose="020B0604020202020204" pitchFamily="34" charset="0"/>
            </a:rPr>
            <a:t>E.g., </a:t>
          </a:r>
          <a:r>
            <a:rPr lang="en-US" sz="1600" b="0" kern="1200" dirty="0" err="1" smtClean="0">
              <a:latin typeface="+mj-lt"/>
              <a:cs typeface="Arial" panose="020B0604020202020204" pitchFamily="34" charset="0"/>
            </a:rPr>
            <a:t>AccuWeather</a:t>
          </a:r>
          <a:endParaRPr lang="en-US" sz="1600" b="0" kern="1200" dirty="0">
            <a:latin typeface="+mj-lt"/>
            <a:cs typeface="Arial" panose="020B0604020202020204" pitchFamily="34" charset="0"/>
          </a:endParaRPr>
        </a:p>
      </dsp:txBody>
      <dsp:txXfrm>
        <a:off x="5201678" y="3716953"/>
        <a:ext cx="1442945" cy="600904"/>
      </dsp:txXfrm>
    </dsp:sp>
    <dsp:sp modelId="{A425C665-9C43-49D9-B6F0-8F39D888BF3E}">
      <dsp:nvSpPr>
        <dsp:cNvPr id="0" name=""/>
        <dsp:cNvSpPr/>
      </dsp:nvSpPr>
      <dsp:spPr>
        <a:xfrm>
          <a:off x="6068320" y="2665873"/>
          <a:ext cx="1588611" cy="2062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37"/>
              </a:lnTo>
              <a:lnTo>
                <a:pt x="1588611" y="103137"/>
              </a:lnTo>
              <a:lnTo>
                <a:pt x="1588611" y="20627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A1622D-D985-4020-A6BC-6F9047F93530}">
      <dsp:nvSpPr>
        <dsp:cNvPr id="0" name=""/>
        <dsp:cNvSpPr/>
      </dsp:nvSpPr>
      <dsp:spPr>
        <a:xfrm>
          <a:off x="6825308" y="2872149"/>
          <a:ext cx="1663245" cy="61983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j-lt"/>
              <a:cs typeface="Arial" panose="020B0604020202020204" pitchFamily="34" charset="0"/>
            </a:rPr>
            <a:t>Fingerprinting</a:t>
          </a:r>
          <a:br>
            <a:rPr lang="en-US" sz="1600" b="0" kern="1200" dirty="0" smtClean="0">
              <a:latin typeface="+mj-lt"/>
              <a:cs typeface="Arial" panose="020B0604020202020204" pitchFamily="34" charset="0"/>
            </a:rPr>
          </a:br>
          <a:r>
            <a:rPr lang="en-US" sz="1600" b="0" kern="1200" dirty="0" smtClean="0">
              <a:latin typeface="+mj-lt"/>
              <a:cs typeface="Arial" panose="020B0604020202020204" pitchFamily="34" charset="0"/>
            </a:rPr>
            <a:t>protection</a:t>
          </a:r>
          <a:endParaRPr lang="en-US" sz="1600" b="0" kern="1200" dirty="0">
            <a:latin typeface="+mj-lt"/>
            <a:cs typeface="Arial" panose="020B0604020202020204" pitchFamily="34" charset="0"/>
          </a:endParaRPr>
        </a:p>
      </dsp:txBody>
      <dsp:txXfrm>
        <a:off x="6843462" y="2890303"/>
        <a:ext cx="1626937" cy="583524"/>
      </dsp:txXfrm>
    </dsp:sp>
    <dsp:sp modelId="{F382C2E2-19CF-41DE-8D17-294CA745D40A}">
      <dsp:nvSpPr>
        <dsp:cNvPr id="0" name=""/>
        <dsp:cNvSpPr/>
      </dsp:nvSpPr>
      <dsp:spPr>
        <a:xfrm>
          <a:off x="7611211" y="3491982"/>
          <a:ext cx="91440" cy="2062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27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BD797F-3ADC-4D21-A737-6815C2A3B7E7}">
      <dsp:nvSpPr>
        <dsp:cNvPr id="0" name=""/>
        <dsp:cNvSpPr/>
      </dsp:nvSpPr>
      <dsp:spPr>
        <a:xfrm>
          <a:off x="6895379" y="3698258"/>
          <a:ext cx="1523104" cy="63829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j-lt"/>
              <a:cs typeface="Arial" panose="020B0604020202020204" pitchFamily="34" charset="0"/>
            </a:rPr>
            <a:t>Profiling protection</a:t>
          </a:r>
          <a:endParaRPr lang="en-US" sz="1600" b="0" kern="1200" dirty="0">
            <a:latin typeface="+mj-lt"/>
            <a:cs typeface="Arial" panose="020B0604020202020204" pitchFamily="34" charset="0"/>
          </a:endParaRPr>
        </a:p>
      </dsp:txBody>
      <dsp:txXfrm>
        <a:off x="6914074" y="3716953"/>
        <a:ext cx="1485714" cy="600904"/>
      </dsp:txXfrm>
    </dsp:sp>
    <dsp:sp modelId="{72DB172D-50EE-41F7-AD0A-7EC7EDC75875}">
      <dsp:nvSpPr>
        <dsp:cNvPr id="0" name=""/>
        <dsp:cNvSpPr/>
      </dsp:nvSpPr>
      <dsp:spPr>
        <a:xfrm>
          <a:off x="7611211" y="4336552"/>
          <a:ext cx="91440" cy="2062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6275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EEAA33-A9B1-40B8-B57F-A0B59098E15F}">
      <dsp:nvSpPr>
        <dsp:cNvPr id="0" name=""/>
        <dsp:cNvSpPr/>
      </dsp:nvSpPr>
      <dsp:spPr>
        <a:xfrm>
          <a:off x="6974229" y="4542828"/>
          <a:ext cx="1365403" cy="6696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dirty="0" smtClean="0">
              <a:latin typeface="+mj-lt"/>
              <a:cs typeface="Arial" panose="020B0604020202020204" pitchFamily="34" charset="0"/>
            </a:rPr>
            <a:t>E.g., Yelp, </a:t>
          </a:r>
          <a:r>
            <a:rPr lang="en-US" sz="1600" b="0" kern="1200" dirty="0" err="1" smtClean="0">
              <a:latin typeface="+mj-lt"/>
              <a:cs typeface="Arial" panose="020B0604020202020204" pitchFamily="34" charset="0"/>
            </a:rPr>
            <a:t>facebook</a:t>
          </a:r>
          <a:endParaRPr lang="en-US" sz="1600" b="0" kern="1200" dirty="0">
            <a:latin typeface="+mj-lt"/>
            <a:cs typeface="Arial" panose="020B0604020202020204" pitchFamily="34" charset="0"/>
          </a:endParaRPr>
        </a:p>
      </dsp:txBody>
      <dsp:txXfrm>
        <a:off x="6993842" y="4562441"/>
        <a:ext cx="1326177" cy="6304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3001D-3DA7-42BF-8330-C9BD777DE7A0}">
      <dsp:nvSpPr>
        <dsp:cNvPr id="0" name=""/>
        <dsp:cNvSpPr/>
      </dsp:nvSpPr>
      <dsp:spPr>
        <a:xfrm>
          <a:off x="1132889" y="1276477"/>
          <a:ext cx="1479042" cy="7395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Apps</a:t>
          </a:r>
          <a:endParaRPr lang="en-US" sz="1800" kern="1200" dirty="0"/>
        </a:p>
      </dsp:txBody>
      <dsp:txXfrm>
        <a:off x="1154549" y="1298137"/>
        <a:ext cx="1435722" cy="696201"/>
      </dsp:txXfrm>
    </dsp:sp>
    <dsp:sp modelId="{BDE276DA-6A9D-4E49-813B-B8364CD68AEE}">
      <dsp:nvSpPr>
        <dsp:cNvPr id="0" name=""/>
        <dsp:cNvSpPr/>
      </dsp:nvSpPr>
      <dsp:spPr>
        <a:xfrm rot="18289469">
          <a:off x="2389745" y="1200798"/>
          <a:ext cx="103598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35989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81840" y="1195114"/>
        <a:ext cx="51799" cy="51799"/>
      </dsp:txXfrm>
    </dsp:sp>
    <dsp:sp modelId="{310E781E-5B3E-452D-8C86-754EC36432BA}">
      <dsp:nvSpPr>
        <dsp:cNvPr id="0" name=""/>
        <dsp:cNvSpPr/>
      </dsp:nvSpPr>
      <dsp:spPr>
        <a:xfrm>
          <a:off x="3203549" y="426028"/>
          <a:ext cx="1479042" cy="7395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30% </a:t>
          </a:r>
          <a:r>
            <a:rPr lang="en-US" sz="1800" kern="1200" dirty="0" smtClean="0"/>
            <a:t>low threat</a:t>
          </a:r>
          <a:endParaRPr lang="en-US" sz="1800" kern="1200" dirty="0"/>
        </a:p>
      </dsp:txBody>
      <dsp:txXfrm>
        <a:off x="3225209" y="447688"/>
        <a:ext cx="1435722" cy="696201"/>
      </dsp:txXfrm>
    </dsp:sp>
    <dsp:sp modelId="{2BAE4F05-AD31-4F8D-9678-2E986D94E7F8}">
      <dsp:nvSpPr>
        <dsp:cNvPr id="0" name=""/>
        <dsp:cNvSpPr/>
      </dsp:nvSpPr>
      <dsp:spPr>
        <a:xfrm rot="19457599">
          <a:off x="4614110" y="562961"/>
          <a:ext cx="72857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28578" y="20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60185" y="564962"/>
        <a:ext cx="36428" cy="36428"/>
      </dsp:txXfrm>
    </dsp:sp>
    <dsp:sp modelId="{5EF8B9F0-DFBA-4682-88A5-50188CD3F10D}">
      <dsp:nvSpPr>
        <dsp:cNvPr id="0" name=""/>
        <dsp:cNvSpPr/>
      </dsp:nvSpPr>
      <dsp:spPr>
        <a:xfrm>
          <a:off x="5274208" y="803"/>
          <a:ext cx="1479042" cy="7395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Allow location access</a:t>
          </a:r>
          <a:endParaRPr lang="en-US" sz="1800" kern="1200" dirty="0"/>
        </a:p>
      </dsp:txBody>
      <dsp:txXfrm>
        <a:off x="5295868" y="22463"/>
        <a:ext cx="1435722" cy="696201"/>
      </dsp:txXfrm>
    </dsp:sp>
    <dsp:sp modelId="{F4166A24-B99C-4A52-9880-F8A15074D04F}">
      <dsp:nvSpPr>
        <dsp:cNvPr id="0" name=""/>
        <dsp:cNvSpPr/>
      </dsp:nvSpPr>
      <dsp:spPr>
        <a:xfrm>
          <a:off x="6753250" y="350349"/>
          <a:ext cx="59161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91616" y="20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034268" y="355774"/>
        <a:ext cx="29580" cy="29580"/>
      </dsp:txXfrm>
    </dsp:sp>
    <dsp:sp modelId="{3252D55C-C08A-439B-8026-0471544ECB49}">
      <dsp:nvSpPr>
        <dsp:cNvPr id="0" name=""/>
        <dsp:cNvSpPr/>
      </dsp:nvSpPr>
      <dsp:spPr>
        <a:xfrm>
          <a:off x="7344867" y="803"/>
          <a:ext cx="1479042" cy="73952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Optimal case</a:t>
          </a:r>
          <a:endParaRPr lang="en-US" sz="1800" kern="1200" dirty="0"/>
        </a:p>
      </dsp:txBody>
      <dsp:txXfrm>
        <a:off x="7366527" y="22463"/>
        <a:ext cx="1435722" cy="696201"/>
      </dsp:txXfrm>
    </dsp:sp>
    <dsp:sp modelId="{0A3F1831-189C-402C-A502-03AA12FF9359}">
      <dsp:nvSpPr>
        <dsp:cNvPr id="0" name=""/>
        <dsp:cNvSpPr/>
      </dsp:nvSpPr>
      <dsp:spPr>
        <a:xfrm rot="2142401">
          <a:off x="4614110" y="988186"/>
          <a:ext cx="72857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28578" y="20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60185" y="990187"/>
        <a:ext cx="36428" cy="36428"/>
      </dsp:txXfrm>
    </dsp:sp>
    <dsp:sp modelId="{DA5276D3-783F-4338-8A64-F8C0BFD8BC0C}">
      <dsp:nvSpPr>
        <dsp:cNvPr id="0" name=""/>
        <dsp:cNvSpPr/>
      </dsp:nvSpPr>
      <dsp:spPr>
        <a:xfrm>
          <a:off x="5274208" y="851253"/>
          <a:ext cx="1479042" cy="7395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Prevent location access</a:t>
          </a:r>
          <a:endParaRPr lang="en-US" sz="1800" kern="1200" dirty="0"/>
        </a:p>
      </dsp:txBody>
      <dsp:txXfrm>
        <a:off x="5295868" y="872913"/>
        <a:ext cx="1435722" cy="696201"/>
      </dsp:txXfrm>
    </dsp:sp>
    <dsp:sp modelId="{7804F829-A15B-43B6-96BC-5ADC9FAF6806}">
      <dsp:nvSpPr>
        <dsp:cNvPr id="0" name=""/>
        <dsp:cNvSpPr/>
      </dsp:nvSpPr>
      <dsp:spPr>
        <a:xfrm>
          <a:off x="6753250" y="1200798"/>
          <a:ext cx="59161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91616" y="20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034268" y="1206223"/>
        <a:ext cx="29580" cy="29580"/>
      </dsp:txXfrm>
    </dsp:sp>
    <dsp:sp modelId="{22605DCC-FFFC-4138-B990-D3A1CFD84EA5}">
      <dsp:nvSpPr>
        <dsp:cNvPr id="0" name=""/>
        <dsp:cNvSpPr/>
      </dsp:nvSpPr>
      <dsp:spPr>
        <a:xfrm>
          <a:off x="7344867" y="851253"/>
          <a:ext cx="1479042" cy="73952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Utility loss</a:t>
          </a:r>
          <a:endParaRPr lang="en-US" sz="1800" kern="1200" dirty="0"/>
        </a:p>
      </dsp:txBody>
      <dsp:txXfrm>
        <a:off x="7366527" y="872913"/>
        <a:ext cx="1435722" cy="696201"/>
      </dsp:txXfrm>
    </dsp:sp>
    <dsp:sp modelId="{4D4051C3-6DF5-41B5-A470-F02A33792328}">
      <dsp:nvSpPr>
        <dsp:cNvPr id="0" name=""/>
        <dsp:cNvSpPr/>
      </dsp:nvSpPr>
      <dsp:spPr>
        <a:xfrm rot="3310531">
          <a:off x="2389745" y="2051248"/>
          <a:ext cx="1035989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35989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81840" y="2045563"/>
        <a:ext cx="51799" cy="51799"/>
      </dsp:txXfrm>
    </dsp:sp>
    <dsp:sp modelId="{76EC0278-8184-4D15-93F3-95EC2F2ABB79}">
      <dsp:nvSpPr>
        <dsp:cNvPr id="0" name=""/>
        <dsp:cNvSpPr/>
      </dsp:nvSpPr>
      <dsp:spPr>
        <a:xfrm>
          <a:off x="3203549" y="2126927"/>
          <a:ext cx="1479042" cy="7395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70% </a:t>
          </a:r>
          <a:r>
            <a:rPr lang="en-US" sz="1800" kern="1200" dirty="0" smtClean="0"/>
            <a:t>high threat</a:t>
          </a:r>
          <a:endParaRPr lang="en-US" sz="1800" kern="1200" dirty="0"/>
        </a:p>
      </dsp:txBody>
      <dsp:txXfrm>
        <a:off x="3225209" y="2148587"/>
        <a:ext cx="1435722" cy="696201"/>
      </dsp:txXfrm>
    </dsp:sp>
    <dsp:sp modelId="{01B8C843-D477-4CC4-9551-40B34983EE93}">
      <dsp:nvSpPr>
        <dsp:cNvPr id="0" name=""/>
        <dsp:cNvSpPr/>
      </dsp:nvSpPr>
      <dsp:spPr>
        <a:xfrm rot="19457599">
          <a:off x="4614110" y="2263860"/>
          <a:ext cx="72857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28578" y="20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60185" y="2265861"/>
        <a:ext cx="36428" cy="36428"/>
      </dsp:txXfrm>
    </dsp:sp>
    <dsp:sp modelId="{6126ADEF-A03A-45D2-B188-79F23E2138C8}">
      <dsp:nvSpPr>
        <dsp:cNvPr id="0" name=""/>
        <dsp:cNvSpPr/>
      </dsp:nvSpPr>
      <dsp:spPr>
        <a:xfrm>
          <a:off x="5274208" y="1701702"/>
          <a:ext cx="1479042" cy="7395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Allow location access</a:t>
          </a:r>
          <a:endParaRPr lang="en-US" sz="1800" kern="1200" dirty="0"/>
        </a:p>
      </dsp:txBody>
      <dsp:txXfrm>
        <a:off x="5295868" y="1723362"/>
        <a:ext cx="1435722" cy="696201"/>
      </dsp:txXfrm>
    </dsp:sp>
    <dsp:sp modelId="{7B82FB73-4EB4-4C03-9598-549695853514}">
      <dsp:nvSpPr>
        <dsp:cNvPr id="0" name=""/>
        <dsp:cNvSpPr/>
      </dsp:nvSpPr>
      <dsp:spPr>
        <a:xfrm>
          <a:off x="6753250" y="2051248"/>
          <a:ext cx="59161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91616" y="20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034268" y="2056672"/>
        <a:ext cx="29580" cy="29580"/>
      </dsp:txXfrm>
    </dsp:sp>
    <dsp:sp modelId="{3EAA97B7-2896-4645-8586-DD455B324871}">
      <dsp:nvSpPr>
        <dsp:cNvPr id="0" name=""/>
        <dsp:cNvSpPr/>
      </dsp:nvSpPr>
      <dsp:spPr>
        <a:xfrm>
          <a:off x="7344867" y="1701702"/>
          <a:ext cx="1479042" cy="73952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Privacy loss</a:t>
          </a:r>
          <a:endParaRPr lang="en-US" sz="1800" kern="1200" dirty="0"/>
        </a:p>
      </dsp:txBody>
      <dsp:txXfrm>
        <a:off x="7366527" y="1723362"/>
        <a:ext cx="1435722" cy="696201"/>
      </dsp:txXfrm>
    </dsp:sp>
    <dsp:sp modelId="{A45E0E76-7ADC-41F3-AB28-502C08A59ED3}">
      <dsp:nvSpPr>
        <dsp:cNvPr id="0" name=""/>
        <dsp:cNvSpPr/>
      </dsp:nvSpPr>
      <dsp:spPr>
        <a:xfrm rot="2142401">
          <a:off x="4614110" y="2689085"/>
          <a:ext cx="728578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28578" y="20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60185" y="2691085"/>
        <a:ext cx="36428" cy="36428"/>
      </dsp:txXfrm>
    </dsp:sp>
    <dsp:sp modelId="{71383D0F-1EF2-4930-BED0-DF6D107B011D}">
      <dsp:nvSpPr>
        <dsp:cNvPr id="0" name=""/>
        <dsp:cNvSpPr/>
      </dsp:nvSpPr>
      <dsp:spPr>
        <a:xfrm>
          <a:off x="5274208" y="2552151"/>
          <a:ext cx="1479042" cy="7395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Prevent location access</a:t>
          </a:r>
          <a:endParaRPr lang="en-US" sz="1800" kern="1200" dirty="0"/>
        </a:p>
      </dsp:txBody>
      <dsp:txXfrm>
        <a:off x="5295868" y="2573811"/>
        <a:ext cx="1435722" cy="696201"/>
      </dsp:txXfrm>
    </dsp:sp>
    <dsp:sp modelId="{71903047-5D07-4C1B-909F-5DC659716D55}">
      <dsp:nvSpPr>
        <dsp:cNvPr id="0" name=""/>
        <dsp:cNvSpPr/>
      </dsp:nvSpPr>
      <dsp:spPr>
        <a:xfrm>
          <a:off x="6753250" y="2901697"/>
          <a:ext cx="591616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591616" y="2021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7034268" y="2907122"/>
        <a:ext cx="29580" cy="29580"/>
      </dsp:txXfrm>
    </dsp:sp>
    <dsp:sp modelId="{271FDBAA-5F20-4E11-80A2-1331498F1C89}">
      <dsp:nvSpPr>
        <dsp:cNvPr id="0" name=""/>
        <dsp:cNvSpPr/>
      </dsp:nvSpPr>
      <dsp:spPr>
        <a:xfrm>
          <a:off x="7344867" y="2552151"/>
          <a:ext cx="1479042" cy="73952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Utility loss</a:t>
          </a:r>
          <a:endParaRPr lang="en-US" sz="1800" kern="1200" dirty="0"/>
        </a:p>
      </dsp:txBody>
      <dsp:txXfrm>
        <a:off x="7366527" y="2573811"/>
        <a:ext cx="1435722" cy="6962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50E6C-03A2-43F7-817D-B1E3D83C5367}">
      <dsp:nvSpPr>
        <dsp:cNvPr id="0" name=""/>
        <dsp:cNvSpPr/>
      </dsp:nvSpPr>
      <dsp:spPr>
        <a:xfrm rot="5400000">
          <a:off x="-332621" y="1564966"/>
          <a:ext cx="1487283" cy="180326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4AC37-2282-470C-8FE1-19642DC47EB9}">
      <dsp:nvSpPr>
        <dsp:cNvPr id="0" name=""/>
        <dsp:cNvSpPr/>
      </dsp:nvSpPr>
      <dsp:spPr>
        <a:xfrm>
          <a:off x="2578" y="605528"/>
          <a:ext cx="2003623" cy="120217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Intercept app launch event</a:t>
          </a:r>
          <a:endParaRPr lang="en-US" sz="2200" kern="1200" dirty="0"/>
        </a:p>
      </dsp:txBody>
      <dsp:txXfrm>
        <a:off x="37788" y="640738"/>
        <a:ext cx="1933203" cy="1131754"/>
      </dsp:txXfrm>
    </dsp:sp>
    <dsp:sp modelId="{99ACFC74-16B2-4C78-BF2E-09D568F67E0C}">
      <dsp:nvSpPr>
        <dsp:cNvPr id="0" name=""/>
        <dsp:cNvSpPr/>
      </dsp:nvSpPr>
      <dsp:spPr>
        <a:xfrm rot="5400000">
          <a:off x="-332621" y="3067684"/>
          <a:ext cx="1487283" cy="180326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FEE3E-AA66-4688-97C8-293B4C586C10}">
      <dsp:nvSpPr>
        <dsp:cNvPr id="0" name=""/>
        <dsp:cNvSpPr/>
      </dsp:nvSpPr>
      <dsp:spPr>
        <a:xfrm>
          <a:off x="2578" y="2108246"/>
          <a:ext cx="2003623" cy="1202174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Fetch policy</a:t>
          </a:r>
          <a:endParaRPr lang="en-US" sz="2200" kern="1200" dirty="0"/>
        </a:p>
      </dsp:txBody>
      <dsp:txXfrm>
        <a:off x="37788" y="2143456"/>
        <a:ext cx="1933203" cy="1131754"/>
      </dsp:txXfrm>
    </dsp:sp>
    <dsp:sp modelId="{93818F56-70FA-4DBE-BC82-41A58105B56E}">
      <dsp:nvSpPr>
        <dsp:cNvPr id="0" name=""/>
        <dsp:cNvSpPr/>
      </dsp:nvSpPr>
      <dsp:spPr>
        <a:xfrm>
          <a:off x="418736" y="3819043"/>
          <a:ext cx="2649385" cy="180326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63AEF-6ED6-478C-B269-C8DCCCC719B4}">
      <dsp:nvSpPr>
        <dsp:cNvPr id="0" name=""/>
        <dsp:cNvSpPr/>
      </dsp:nvSpPr>
      <dsp:spPr>
        <a:xfrm>
          <a:off x="2578" y="3610964"/>
          <a:ext cx="2003623" cy="1202174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Threat analyzer</a:t>
          </a:r>
          <a:endParaRPr lang="en-US" sz="2200" kern="1200" dirty="0"/>
        </a:p>
      </dsp:txBody>
      <dsp:txXfrm>
        <a:off x="37788" y="3646174"/>
        <a:ext cx="1933203" cy="1131754"/>
      </dsp:txXfrm>
    </dsp:sp>
    <dsp:sp modelId="{738DB6C5-34EC-4DD2-B5D3-5C803D36E717}">
      <dsp:nvSpPr>
        <dsp:cNvPr id="0" name=""/>
        <dsp:cNvSpPr/>
      </dsp:nvSpPr>
      <dsp:spPr>
        <a:xfrm rot="16200000">
          <a:off x="2332197" y="3067684"/>
          <a:ext cx="1487283" cy="180326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212C3-DCA9-42F6-9BF0-B03C9788771B}">
      <dsp:nvSpPr>
        <dsp:cNvPr id="0" name=""/>
        <dsp:cNvSpPr/>
      </dsp:nvSpPr>
      <dsp:spPr>
        <a:xfrm>
          <a:off x="2667397" y="3610964"/>
          <a:ext cx="2003623" cy="1202174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Anonymization actuation</a:t>
          </a:r>
          <a:endParaRPr lang="en-US" sz="2200" kern="1200" dirty="0"/>
        </a:p>
      </dsp:txBody>
      <dsp:txXfrm>
        <a:off x="2702607" y="3646174"/>
        <a:ext cx="1933203" cy="1131754"/>
      </dsp:txXfrm>
    </dsp:sp>
    <dsp:sp modelId="{696536F5-A015-41A8-A55A-AB39B64A4D9D}">
      <dsp:nvSpPr>
        <dsp:cNvPr id="0" name=""/>
        <dsp:cNvSpPr/>
      </dsp:nvSpPr>
      <dsp:spPr>
        <a:xfrm rot="16200000">
          <a:off x="2332197" y="1564966"/>
          <a:ext cx="1487283" cy="180326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C54E1-FD5E-4811-8EA9-A4FD07398E8B}">
      <dsp:nvSpPr>
        <dsp:cNvPr id="0" name=""/>
        <dsp:cNvSpPr/>
      </dsp:nvSpPr>
      <dsp:spPr>
        <a:xfrm>
          <a:off x="2667397" y="2108246"/>
          <a:ext cx="2003623" cy="1202174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Display notification</a:t>
          </a:r>
          <a:endParaRPr lang="en-US" sz="2200" kern="1200" dirty="0"/>
        </a:p>
      </dsp:txBody>
      <dsp:txXfrm>
        <a:off x="2702607" y="2143456"/>
        <a:ext cx="1933203" cy="1131754"/>
      </dsp:txXfrm>
    </dsp:sp>
    <dsp:sp modelId="{3AA2F112-C873-48AC-9AAD-941B9E857755}">
      <dsp:nvSpPr>
        <dsp:cNvPr id="0" name=""/>
        <dsp:cNvSpPr/>
      </dsp:nvSpPr>
      <dsp:spPr>
        <a:xfrm>
          <a:off x="2667397" y="605528"/>
          <a:ext cx="2003623" cy="1202174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Instruct app to launch</a:t>
          </a:r>
          <a:endParaRPr lang="en-US" sz="2200" kern="1200" dirty="0"/>
        </a:p>
      </dsp:txBody>
      <dsp:txXfrm>
        <a:off x="2702607" y="640738"/>
        <a:ext cx="1933203" cy="11317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50E6C-03A2-43F7-817D-B1E3D83C5367}">
      <dsp:nvSpPr>
        <dsp:cNvPr id="0" name=""/>
        <dsp:cNvSpPr/>
      </dsp:nvSpPr>
      <dsp:spPr>
        <a:xfrm rot="5400000">
          <a:off x="-332621" y="1564966"/>
          <a:ext cx="1487283" cy="18032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4AC37-2282-470C-8FE1-19642DC47EB9}">
      <dsp:nvSpPr>
        <dsp:cNvPr id="0" name=""/>
        <dsp:cNvSpPr/>
      </dsp:nvSpPr>
      <dsp:spPr>
        <a:xfrm>
          <a:off x="2578" y="605528"/>
          <a:ext cx="2003623" cy="120217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Intercept app launch event</a:t>
          </a:r>
          <a:endParaRPr lang="en-US" sz="2200" kern="1200" dirty="0"/>
        </a:p>
      </dsp:txBody>
      <dsp:txXfrm>
        <a:off x="37788" y="640738"/>
        <a:ext cx="1933203" cy="1131754"/>
      </dsp:txXfrm>
    </dsp:sp>
    <dsp:sp modelId="{99ACFC74-16B2-4C78-BF2E-09D568F67E0C}">
      <dsp:nvSpPr>
        <dsp:cNvPr id="0" name=""/>
        <dsp:cNvSpPr/>
      </dsp:nvSpPr>
      <dsp:spPr>
        <a:xfrm rot="5400000">
          <a:off x="-332621" y="3067684"/>
          <a:ext cx="1487283" cy="18032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FEE3E-AA66-4688-97C8-293B4C586C10}">
      <dsp:nvSpPr>
        <dsp:cNvPr id="0" name=""/>
        <dsp:cNvSpPr/>
      </dsp:nvSpPr>
      <dsp:spPr>
        <a:xfrm>
          <a:off x="2578" y="2108246"/>
          <a:ext cx="2003623" cy="120217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Fetch policy</a:t>
          </a:r>
          <a:endParaRPr lang="en-US" sz="2200" kern="1200" dirty="0"/>
        </a:p>
      </dsp:txBody>
      <dsp:txXfrm>
        <a:off x="37788" y="2143456"/>
        <a:ext cx="1933203" cy="1131754"/>
      </dsp:txXfrm>
    </dsp:sp>
    <dsp:sp modelId="{93818F56-70FA-4DBE-BC82-41A58105B56E}">
      <dsp:nvSpPr>
        <dsp:cNvPr id="0" name=""/>
        <dsp:cNvSpPr/>
      </dsp:nvSpPr>
      <dsp:spPr>
        <a:xfrm>
          <a:off x="418736" y="3819043"/>
          <a:ext cx="2649385" cy="18032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63AEF-6ED6-478C-B269-C8DCCCC719B4}">
      <dsp:nvSpPr>
        <dsp:cNvPr id="0" name=""/>
        <dsp:cNvSpPr/>
      </dsp:nvSpPr>
      <dsp:spPr>
        <a:xfrm>
          <a:off x="2578" y="3610964"/>
          <a:ext cx="2003623" cy="120217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Threat analyzer</a:t>
          </a:r>
          <a:endParaRPr lang="en-US" sz="2200" kern="1200" dirty="0"/>
        </a:p>
      </dsp:txBody>
      <dsp:txXfrm>
        <a:off x="37788" y="3646174"/>
        <a:ext cx="1933203" cy="1131754"/>
      </dsp:txXfrm>
    </dsp:sp>
    <dsp:sp modelId="{738DB6C5-34EC-4DD2-B5D3-5C803D36E717}">
      <dsp:nvSpPr>
        <dsp:cNvPr id="0" name=""/>
        <dsp:cNvSpPr/>
      </dsp:nvSpPr>
      <dsp:spPr>
        <a:xfrm rot="16200000">
          <a:off x="2332197" y="3067684"/>
          <a:ext cx="1487283" cy="18032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212C3-DCA9-42F6-9BF0-B03C9788771B}">
      <dsp:nvSpPr>
        <dsp:cNvPr id="0" name=""/>
        <dsp:cNvSpPr/>
      </dsp:nvSpPr>
      <dsp:spPr>
        <a:xfrm>
          <a:off x="2667397" y="3610964"/>
          <a:ext cx="2003623" cy="120217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Anonymization actuation</a:t>
          </a:r>
          <a:endParaRPr lang="en-US" sz="2200" kern="1200" dirty="0"/>
        </a:p>
      </dsp:txBody>
      <dsp:txXfrm>
        <a:off x="2702607" y="3646174"/>
        <a:ext cx="1933203" cy="1131754"/>
      </dsp:txXfrm>
    </dsp:sp>
    <dsp:sp modelId="{696536F5-A015-41A8-A55A-AB39B64A4D9D}">
      <dsp:nvSpPr>
        <dsp:cNvPr id="0" name=""/>
        <dsp:cNvSpPr/>
      </dsp:nvSpPr>
      <dsp:spPr>
        <a:xfrm rot="16200000">
          <a:off x="2332197" y="1564966"/>
          <a:ext cx="1487283" cy="180326"/>
        </a:xfrm>
        <a:prstGeom prst="rect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C54E1-FD5E-4811-8EA9-A4FD07398E8B}">
      <dsp:nvSpPr>
        <dsp:cNvPr id="0" name=""/>
        <dsp:cNvSpPr/>
      </dsp:nvSpPr>
      <dsp:spPr>
        <a:xfrm>
          <a:off x="2667397" y="2108246"/>
          <a:ext cx="2003623" cy="120217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Display notification</a:t>
          </a:r>
          <a:endParaRPr lang="en-US" sz="2200" kern="1200" dirty="0"/>
        </a:p>
      </dsp:txBody>
      <dsp:txXfrm>
        <a:off x="2702607" y="2143456"/>
        <a:ext cx="1933203" cy="1131754"/>
      </dsp:txXfrm>
    </dsp:sp>
    <dsp:sp modelId="{3AA2F112-C873-48AC-9AAD-941B9E857755}">
      <dsp:nvSpPr>
        <dsp:cNvPr id="0" name=""/>
        <dsp:cNvSpPr/>
      </dsp:nvSpPr>
      <dsp:spPr>
        <a:xfrm>
          <a:off x="2667397" y="605528"/>
          <a:ext cx="2003623" cy="1202174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Instruct app to launch</a:t>
          </a:r>
          <a:endParaRPr lang="en-US" sz="2200" kern="1200" dirty="0"/>
        </a:p>
      </dsp:txBody>
      <dsp:txXfrm>
        <a:off x="2702607" y="640738"/>
        <a:ext cx="1933203" cy="11317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C50E6C-03A2-43F7-817D-B1E3D83C5367}">
      <dsp:nvSpPr>
        <dsp:cNvPr id="0" name=""/>
        <dsp:cNvSpPr/>
      </dsp:nvSpPr>
      <dsp:spPr>
        <a:xfrm rot="5400000">
          <a:off x="-332621" y="1564966"/>
          <a:ext cx="1487283" cy="18032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4AC37-2282-470C-8FE1-19642DC47EB9}">
      <dsp:nvSpPr>
        <dsp:cNvPr id="0" name=""/>
        <dsp:cNvSpPr/>
      </dsp:nvSpPr>
      <dsp:spPr>
        <a:xfrm>
          <a:off x="2578" y="605528"/>
          <a:ext cx="2003623" cy="120217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Intercept app launch event</a:t>
          </a:r>
          <a:endParaRPr lang="en-US" sz="2200" kern="1200" dirty="0"/>
        </a:p>
      </dsp:txBody>
      <dsp:txXfrm>
        <a:off x="37788" y="640738"/>
        <a:ext cx="1933203" cy="1131754"/>
      </dsp:txXfrm>
    </dsp:sp>
    <dsp:sp modelId="{99ACFC74-16B2-4C78-BF2E-09D568F67E0C}">
      <dsp:nvSpPr>
        <dsp:cNvPr id="0" name=""/>
        <dsp:cNvSpPr/>
      </dsp:nvSpPr>
      <dsp:spPr>
        <a:xfrm rot="5400000">
          <a:off x="-332621" y="3067684"/>
          <a:ext cx="1487283" cy="18032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FEE3E-AA66-4688-97C8-293B4C586C10}">
      <dsp:nvSpPr>
        <dsp:cNvPr id="0" name=""/>
        <dsp:cNvSpPr/>
      </dsp:nvSpPr>
      <dsp:spPr>
        <a:xfrm>
          <a:off x="2578" y="2108246"/>
          <a:ext cx="2003623" cy="120217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Fetch policy</a:t>
          </a:r>
          <a:endParaRPr lang="en-US" sz="2200" kern="1200" dirty="0"/>
        </a:p>
      </dsp:txBody>
      <dsp:txXfrm>
        <a:off x="37788" y="2143456"/>
        <a:ext cx="1933203" cy="1131754"/>
      </dsp:txXfrm>
    </dsp:sp>
    <dsp:sp modelId="{93818F56-70FA-4DBE-BC82-41A58105B56E}">
      <dsp:nvSpPr>
        <dsp:cNvPr id="0" name=""/>
        <dsp:cNvSpPr/>
      </dsp:nvSpPr>
      <dsp:spPr>
        <a:xfrm>
          <a:off x="418736" y="3819043"/>
          <a:ext cx="2649385" cy="18032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63AEF-6ED6-478C-B269-C8DCCCC719B4}">
      <dsp:nvSpPr>
        <dsp:cNvPr id="0" name=""/>
        <dsp:cNvSpPr/>
      </dsp:nvSpPr>
      <dsp:spPr>
        <a:xfrm>
          <a:off x="2578" y="3610964"/>
          <a:ext cx="2003623" cy="120217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Threat analyzer</a:t>
          </a:r>
          <a:endParaRPr lang="en-US" sz="2200" kern="1200" dirty="0"/>
        </a:p>
      </dsp:txBody>
      <dsp:txXfrm>
        <a:off x="37788" y="3646174"/>
        <a:ext cx="1933203" cy="1131754"/>
      </dsp:txXfrm>
    </dsp:sp>
    <dsp:sp modelId="{738DB6C5-34EC-4DD2-B5D3-5C803D36E717}">
      <dsp:nvSpPr>
        <dsp:cNvPr id="0" name=""/>
        <dsp:cNvSpPr/>
      </dsp:nvSpPr>
      <dsp:spPr>
        <a:xfrm rot="16200000">
          <a:off x="2332197" y="3067684"/>
          <a:ext cx="1487283" cy="18032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212C3-DCA9-42F6-9BF0-B03C9788771B}">
      <dsp:nvSpPr>
        <dsp:cNvPr id="0" name=""/>
        <dsp:cNvSpPr/>
      </dsp:nvSpPr>
      <dsp:spPr>
        <a:xfrm>
          <a:off x="2667397" y="3610964"/>
          <a:ext cx="2003623" cy="120217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Anonymization actuation</a:t>
          </a:r>
          <a:endParaRPr lang="en-US" sz="2200" kern="1200" dirty="0"/>
        </a:p>
      </dsp:txBody>
      <dsp:txXfrm>
        <a:off x="2702607" y="3646174"/>
        <a:ext cx="1933203" cy="1131754"/>
      </dsp:txXfrm>
    </dsp:sp>
    <dsp:sp modelId="{696536F5-A015-41A8-A55A-AB39B64A4D9D}">
      <dsp:nvSpPr>
        <dsp:cNvPr id="0" name=""/>
        <dsp:cNvSpPr/>
      </dsp:nvSpPr>
      <dsp:spPr>
        <a:xfrm rot="16200000">
          <a:off x="2332197" y="1564966"/>
          <a:ext cx="1487283" cy="18032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C54E1-FD5E-4811-8EA9-A4FD07398E8B}">
      <dsp:nvSpPr>
        <dsp:cNvPr id="0" name=""/>
        <dsp:cNvSpPr/>
      </dsp:nvSpPr>
      <dsp:spPr>
        <a:xfrm>
          <a:off x="2667397" y="2108246"/>
          <a:ext cx="2003623" cy="120217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Display notification</a:t>
          </a:r>
          <a:endParaRPr lang="en-US" sz="2200" kern="1200" dirty="0"/>
        </a:p>
      </dsp:txBody>
      <dsp:txXfrm>
        <a:off x="2702607" y="2143456"/>
        <a:ext cx="1933203" cy="1131754"/>
      </dsp:txXfrm>
    </dsp:sp>
    <dsp:sp modelId="{3AA2F112-C873-48AC-9AAD-941B9E857755}">
      <dsp:nvSpPr>
        <dsp:cNvPr id="0" name=""/>
        <dsp:cNvSpPr/>
      </dsp:nvSpPr>
      <dsp:spPr>
        <a:xfrm>
          <a:off x="2667397" y="605528"/>
          <a:ext cx="2003623" cy="120217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Instruct app to launch</a:t>
          </a:r>
          <a:endParaRPr lang="en-US" sz="2200" kern="1200" dirty="0"/>
        </a:p>
      </dsp:txBody>
      <dsp:txXfrm>
        <a:off x="2702607" y="640738"/>
        <a:ext cx="1933203" cy="1131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Relationship Id="rId2" Type="http://schemas.openxmlformats.org/officeDocument/2006/relationships/image" Target="../media/image66.emf"/><Relationship Id="rId3" Type="http://schemas.openxmlformats.org/officeDocument/2006/relationships/image" Target="../media/image67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1" Type="http://schemas.openxmlformats.org/officeDocument/2006/relationships/image" Target="../media/image74.emf"/><Relationship Id="rId2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24D6C-F016-4F75-A539-56BE9034A21D}" type="datetimeFigureOut">
              <a:rPr lang="en-US" smtClean="0"/>
              <a:t>6/7/17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C3E4A-742E-4B43-9181-5DACE684F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46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F6186-BE14-4CD2-91EA-34843693C81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40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16D9E1B-DFF7-4D60-9E10-1142A28F7BF1}" type="slidenum">
              <a:rPr lang="en-US" altLang="ja-JP">
                <a:cs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ja-JP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4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16D9E1B-DFF7-4D60-9E10-1142A28F7BF1}" type="slidenum">
              <a:rPr lang="en-US" altLang="ja-JP">
                <a:cs typeface="Arial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en-US" altLang="ja-JP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527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70E74-A045-47F6-AF6C-A98F26FB57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60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16D9E1B-DFF7-4D60-9E10-1142A28F7BF1}" type="slidenum">
              <a:rPr lang="en-US" altLang="ja-JP">
                <a:cs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ja-JP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90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70E74-A045-47F6-AF6C-A98F26FB57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42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70E74-A045-47F6-AF6C-A98F26FB57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70E74-A045-47F6-AF6C-A98F26FB57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94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70E74-A045-47F6-AF6C-A98F26FB57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3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65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4DD75-CDE8-4CA8-9867-AE16E412F92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08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Microsoft internet</a:t>
                </a:r>
                <a:r>
                  <a:rPr lang="en-US" baseline="0" dirty="0" smtClean="0"/>
                  <a:t> of </a:t>
                </a:r>
                <a:r>
                  <a:rPr lang="en-US" baseline="0" dirty="0" smtClean="0"/>
                  <a:t>things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Item </a:t>
                </a:r>
                <a:r>
                  <a:rPr lang="en-US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∉</a:t>
                </a:r>
                <a:r>
                  <a:rPr lang="en-US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 smtClean="0"/>
                  <a:t>{mobile phone, tablet, PC</a:t>
                </a:r>
                <a:r>
                  <a:rPr lang="en-US" dirty="0" smtClean="0"/>
                  <a:t>}</a:t>
                </a:r>
                <a:endParaRPr lang="en-US" baseline="0" dirty="0" smtClean="0"/>
              </a:p>
              <a:p>
                <a:r>
                  <a:rPr lang="en-US" dirty="0" smtClean="0"/>
                  <a:t>http://www.forbes.com/sites/louiscolumbus/2015/12/27/roundup-of-internet-of-things-forecasts-and-market-estimates-2015/#36b74f1548a0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7ADCBE-42FA-4AD5-8EEC-2AFFF30125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75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97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8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16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149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32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53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87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24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62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88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CF68B-58F9-4176-B19E-810646DD6F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44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576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22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EF09-8851-4DEE-9A3B-7377C81C11A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73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899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Screenshots</a:t>
            </a:r>
            <a:r>
              <a:rPr lang="en-US" baseline="0" dirty="0" smtClean="0"/>
              <a:t> obtained from Nordic app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7E1EE-0039-4797-B978-F453418260D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13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EF09-8851-4DEE-9A3B-7377C81C11A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760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853E8-D85F-5D49-95D2-E1D96ABFE2B9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1361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EF09-8851-4DEE-9A3B-7377C81C11A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10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EF09-8851-4DEE-9A3B-7377C81C11A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639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2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CF68B-58F9-4176-B19E-810646DD6F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930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416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EF09-8851-4DEE-9A3B-7377C81C11A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349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EF09-8851-4DEE-9A3B-7377C81C11A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811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8FE9E-5B4B-E740-8B2A-C50B1847A4A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21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8EF09-8851-4DEE-9A3B-7377C81C11A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227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EAE42-E3FE-4405-B7FC-4425D05B92A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45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D70E74-A045-47F6-AF6C-A98F26FB57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35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C3E4A-742E-4B43-9181-5DACE684F1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73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C3E4A-742E-4B43-9181-5DACE684F1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00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ja-JP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5804990-6682-437A-82A3-768BA4B67D3F}" type="slidenum">
              <a:rPr lang="en-US" altLang="ja-JP">
                <a:cs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ja-JP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60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5CF68B-58F9-4176-B19E-810646DD6F1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15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D257-5455-4F76-A275-344115E7E822}" type="datetimeFigureOut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4D87-F75F-43D6-AF46-6105CB61F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1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D257-5455-4F76-A275-344115E7E822}" type="datetimeFigureOut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4D87-F75F-43D6-AF46-6105CB61F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5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D257-5455-4F76-A275-344115E7E822}" type="datetimeFigureOut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4D87-F75F-43D6-AF46-6105CB61F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7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/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/>
              <a:t>Click to add one-line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69784" cy="45719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413A-E630-4377-B30C-3545E98CC867}" type="datetime4">
              <a:rPr lang="en-US" smtClean="0"/>
              <a:t>June 7, 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Private | Confidential | Internal Use Only 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58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/>
          <a:lstStyle>
            <a:lvl1pPr>
              <a:defRPr/>
            </a:lvl1pPr>
          </a:lstStyle>
          <a:p>
            <a:r>
              <a:rPr/>
              <a:t>Click to add one-line title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/>
              <a:t>Click to add one-line subtitle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add 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75864" y="1524000"/>
            <a:ext cx="5303520" cy="3200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add 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5864" y="1906552"/>
            <a:ext cx="5303520" cy="41894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0E74-B79E-47A7-AA1C-BA3D00CC0B4A}" type="datetime4">
              <a:rPr lang="en-US" smtClean="0"/>
              <a:t>June 7, 2017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Private | Confidential | Internal Use Only 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949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1" y="521208"/>
            <a:ext cx="10969943" cy="411480"/>
          </a:xfrm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/>
              <a:t>Click to add one-line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440" y="93424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/>
              <a:t>Click to add one-line subtitle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524000"/>
            <a:ext cx="10969943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400" b="1" baseline="0"/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/>
              <a:t>Click to add one-line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78152"/>
            <a:ext cx="10969784" cy="41178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3DC54-2A66-493A-80B5-8303FBA5D0AD}" type="datetime4">
              <a:rPr lang="en-US" smtClean="0"/>
              <a:t>June 7, 2017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Private | Confidential | Internal Use Only 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71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667000"/>
            <a:ext cx="9141619" cy="2286000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3" y="5015893"/>
            <a:ext cx="9141619" cy="1080107"/>
          </a:xfrm>
        </p:spPr>
        <p:txBody>
          <a:bodyPr wrap="square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/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B395617-A7D9-4AE8-82B6-3D0A191CDCBE}" type="datetime4">
              <a:rPr lang="en-US" smtClean="0"/>
              <a:t>June 7, 2017</a:t>
            </a:fld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Private | Confidential | Internal Use Only </a:t>
            </a:r>
            <a:endParaRPr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016F8AB-BCEA-4347-8BA6-BE776009BC89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1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D257-5455-4F76-A275-344115E7E822}" type="datetimeFigureOut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4D87-F75F-43D6-AF46-6105CB61F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1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D257-5455-4F76-A275-344115E7E822}" type="datetimeFigureOut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4D87-F75F-43D6-AF46-6105CB61F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9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D257-5455-4F76-A275-344115E7E822}" type="datetimeFigureOut">
              <a:rPr lang="en-US" smtClean="0"/>
              <a:t>6/7/17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4D87-F75F-43D6-AF46-6105CB61F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84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D257-5455-4F76-A275-344115E7E822}" type="datetimeFigureOut">
              <a:rPr lang="en-US" smtClean="0"/>
              <a:t>6/7/17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4D87-F75F-43D6-AF46-6105CB61F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6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D257-5455-4F76-A275-344115E7E822}" type="datetimeFigureOut">
              <a:rPr lang="en-US" smtClean="0"/>
              <a:t>6/7/17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4D87-F75F-43D6-AF46-6105CB61F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14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D257-5455-4F76-A275-344115E7E822}" type="datetimeFigureOut">
              <a:rPr lang="en-US" smtClean="0"/>
              <a:t>6/7/17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4D87-F75F-43D6-AF46-6105CB61F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4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D257-5455-4F76-A275-344115E7E822}" type="datetimeFigureOut">
              <a:rPr lang="en-US" smtClean="0"/>
              <a:t>6/7/17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4D87-F75F-43D6-AF46-6105CB61F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0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6D257-5455-4F76-A275-344115E7E822}" type="datetimeFigureOut">
              <a:rPr lang="en-US" smtClean="0"/>
              <a:t>6/7/17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54D87-F75F-43D6-AF46-6105CB61F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2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6D257-5455-4F76-A275-344115E7E822}" type="datetimeFigureOut">
              <a:rPr lang="en-US" smtClean="0"/>
              <a:t>6/7/17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54D87-F75F-43D6-AF46-6105CB61F1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2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4.emf"/><Relationship Id="rId13" Type="http://schemas.openxmlformats.org/officeDocument/2006/relationships/image" Target="../media/image13.jpe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4.emf"/><Relationship Id="rId13" Type="http://schemas.openxmlformats.org/officeDocument/2006/relationships/image" Target="../media/image13.jpe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34.jpe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4.emf"/><Relationship Id="rId13" Type="http://schemas.openxmlformats.org/officeDocument/2006/relationships/image" Target="../media/image13.jpe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chart" Target="../charts/chart9.xm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.bin"/><Relationship Id="rId12" Type="http://schemas.openxmlformats.org/officeDocument/2006/relationships/image" Target="../media/image4.emf"/><Relationship Id="rId13" Type="http://schemas.openxmlformats.org/officeDocument/2006/relationships/image" Target="../media/image13.jpe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4.xml"/><Relationship Id="rId5" Type="http://schemas.openxmlformats.org/officeDocument/2006/relationships/package" Target="../embeddings/Microsoft_Visio_Drawing10109442222222222131010.vsdx"/><Relationship Id="rId6" Type="http://schemas.openxmlformats.org/officeDocument/2006/relationships/image" Target="../media/image47.emf"/><Relationship Id="rId1" Type="http://schemas.openxmlformats.org/officeDocument/2006/relationships/vmlDrawing" Target="../drawings/vmlDrawing5.vml"/><Relationship Id="rId2" Type="http://schemas.openxmlformats.org/officeDocument/2006/relationships/tags" Target="../tags/tag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46.jpeg"/><Relationship Id="rId5" Type="http://schemas.openxmlformats.org/officeDocument/2006/relationships/image" Target="../media/image66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26.xml"/><Relationship Id="rId5" Type="http://schemas.openxmlformats.org/officeDocument/2006/relationships/oleObject" Target="../embeddings/oleObject5.bin"/><Relationship Id="rId6" Type="http://schemas.openxmlformats.org/officeDocument/2006/relationships/image" Target="../media/image48.emf"/><Relationship Id="rId7" Type="http://schemas.openxmlformats.org/officeDocument/2006/relationships/image" Target="../media/image49.png"/><Relationship Id="rId1" Type="http://schemas.openxmlformats.org/officeDocument/2006/relationships/vmlDrawing" Target="../drawings/vmlDrawing6.vml"/><Relationship Id="rId2" Type="http://schemas.openxmlformats.org/officeDocument/2006/relationships/tags" Target="../tags/tag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chart" Target="../charts/chart11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4.emf"/><Relationship Id="rId13" Type="http://schemas.openxmlformats.org/officeDocument/2006/relationships/image" Target="../media/image13.jpe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jpeg"/><Relationship Id="rId12" Type="http://schemas.openxmlformats.org/officeDocument/2006/relationships/image" Target="../media/image58.jpeg"/><Relationship Id="rId13" Type="http://schemas.openxmlformats.org/officeDocument/2006/relationships/image" Target="../media/image59.jpeg"/><Relationship Id="rId14" Type="http://schemas.openxmlformats.org/officeDocument/2006/relationships/image" Target="../media/image60.png"/><Relationship Id="rId15" Type="http://schemas.openxmlformats.org/officeDocument/2006/relationships/image" Target="../media/image61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jpeg"/><Relationship Id="rId10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5.xml"/><Relationship Id="rId5" Type="http://schemas.openxmlformats.org/officeDocument/2006/relationships/oleObject" Target="../embeddings/oleObject7.bin"/><Relationship Id="rId6" Type="http://schemas.openxmlformats.org/officeDocument/2006/relationships/image" Target="../media/image65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66.e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67.emf"/><Relationship Id="rId1" Type="http://schemas.openxmlformats.org/officeDocument/2006/relationships/vmlDrawing" Target="../drawings/vmlDrawing8.vml"/><Relationship Id="rId2" Type="http://schemas.openxmlformats.org/officeDocument/2006/relationships/tags" Target="../tags/tag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4" Type="http://schemas.openxmlformats.org/officeDocument/2006/relationships/image" Target="../media/image69.tiff"/><Relationship Id="rId5" Type="http://schemas.openxmlformats.org/officeDocument/2006/relationships/image" Target="../media/image70.tiff"/><Relationship Id="rId6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4" Type="http://schemas.openxmlformats.org/officeDocument/2006/relationships/image" Target="../media/image250.png"/><Relationship Id="rId5" Type="http://schemas.openxmlformats.org/officeDocument/2006/relationships/image" Target="../media/image260.png"/><Relationship Id="rId6" Type="http://schemas.openxmlformats.org/officeDocument/2006/relationships/image" Target="../media/image270.png"/><Relationship Id="rId7" Type="http://schemas.openxmlformats.org/officeDocument/2006/relationships/image" Target="../media/image280.png"/><Relationship Id="rId8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10" Type="http://schemas.openxmlformats.org/officeDocument/2006/relationships/image" Target="../media/image210.png"/><Relationship Id="rId8" Type="http://schemas.openxmlformats.org/officeDocument/2006/relationships/image" Target="../media/image190.png"/><Relationship Id="rId9" Type="http://schemas.openxmlformats.org/officeDocument/2006/relationships/image" Target="../media/image200.png"/><Relationship Id="rId11" Type="http://schemas.openxmlformats.org/officeDocument/2006/relationships/image" Target="../media/image220.png"/><Relationship Id="rId12" Type="http://schemas.openxmlformats.org/officeDocument/2006/relationships/image" Target="../media/image480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490.png"/><Relationship Id="rId5" Type="http://schemas.openxmlformats.org/officeDocument/2006/relationships/image" Target="../media/image72.png"/><Relationship Id="rId6" Type="http://schemas.openxmlformats.org/officeDocument/2006/relationships/image" Target="../media/image320.png"/><Relationship Id="rId7" Type="http://schemas.openxmlformats.org/officeDocument/2006/relationships/image" Target="../media/image510.png"/><Relationship Id="rId8" Type="http://schemas.openxmlformats.org/officeDocument/2006/relationships/image" Target="../media/image520.png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74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75.e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76.emf"/><Relationship Id="rId10" Type="http://schemas.openxmlformats.org/officeDocument/2006/relationships/oleObject" Target="../embeddings/oleObject13.bin"/><Relationship Id="rId11" Type="http://schemas.openxmlformats.org/officeDocument/2006/relationships/image" Target="../media/image77.emf"/><Relationship Id="rId1" Type="http://schemas.openxmlformats.org/officeDocument/2006/relationships/vmlDrawing" Target="../drawings/vmlDrawing9.vml"/><Relationship Id="rId2" Type="http://schemas.openxmlformats.org/officeDocument/2006/relationships/tags" Target="../tags/tag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4" Type="http://schemas.openxmlformats.org/officeDocument/2006/relationships/chart" Target="../charts/chart13.xml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Location Privacy Protection in the Mobile Era and Beyond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99021"/>
            <a:ext cx="9144000" cy="1655762"/>
          </a:xfrm>
        </p:spPr>
        <p:txBody>
          <a:bodyPr>
            <a:noAutofit/>
          </a:bodyPr>
          <a:lstStyle/>
          <a:p>
            <a:r>
              <a:rPr lang="en-US" sz="3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Kassem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Fawaz</a:t>
            </a:r>
            <a:endParaRPr lang="en-US" sz="3200" b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Oral 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Defense, April 21</a:t>
            </a:r>
            <a:r>
              <a:rPr lang="en-US" sz="3200" b="1" baseline="30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st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2017</a:t>
            </a:r>
            <a:endParaRPr lang="en-US" sz="3200" b="1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Chair: Prof. Kang G. Shin</a:t>
            </a:r>
            <a:endParaRPr lang="en-US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34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Thesis Contributions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0887841"/>
              </p:ext>
            </p:extLst>
          </p:nvPr>
        </p:nvGraphicFramePr>
        <p:xfrm>
          <a:off x="838200" y="2144551"/>
          <a:ext cx="105156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9518">
                  <a:extLst>
                    <a:ext uri="{9D8B030D-6E8A-4147-A177-3AD203B41FA5}">
                      <a16:colId xmlns="" xmlns:a16="http://schemas.microsoft.com/office/drawing/2014/main" val="2209212716"/>
                    </a:ext>
                  </a:extLst>
                </a:gridCol>
                <a:gridCol w="3026479">
                  <a:extLst>
                    <a:ext uri="{9D8B030D-6E8A-4147-A177-3AD203B41FA5}">
                      <a16:colId xmlns="" xmlns:a16="http://schemas.microsoft.com/office/drawing/2014/main" val="214750353"/>
                    </a:ext>
                  </a:extLst>
                </a:gridCol>
                <a:gridCol w="1637731">
                  <a:extLst>
                    <a:ext uri="{9D8B030D-6E8A-4147-A177-3AD203B41FA5}">
                      <a16:colId xmlns="" xmlns:a16="http://schemas.microsoft.com/office/drawing/2014/main" val="3011283572"/>
                    </a:ext>
                  </a:extLst>
                </a:gridCol>
                <a:gridCol w="1925340">
                  <a:extLst>
                    <a:ext uri="{9D8B030D-6E8A-4147-A177-3AD203B41FA5}">
                      <a16:colId xmlns="" xmlns:a16="http://schemas.microsoft.com/office/drawing/2014/main" val="1282825827"/>
                    </a:ext>
                  </a:extLst>
                </a:gridCol>
                <a:gridCol w="1676532">
                  <a:extLst>
                    <a:ext uri="{9D8B030D-6E8A-4147-A177-3AD203B41FA5}">
                      <a16:colId xmlns="" xmlns:a16="http://schemas.microsoft.com/office/drawing/2014/main" val="137675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System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j-lt"/>
                        </a:rPr>
                        <a:t>Target Ecosystem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j-lt"/>
                        </a:rPr>
                        <a:t>Tracking Protection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j-lt"/>
                        </a:rPr>
                        <a:t>Fingerprinting Protection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j-lt"/>
                        </a:rPr>
                        <a:t>Profiling Protection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81906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j-lt"/>
                        </a:rPr>
                        <a:t>LP-Guardian [</a:t>
                      </a:r>
                      <a:r>
                        <a:rPr lang="en-US" sz="2400" i="1" dirty="0" smtClean="0">
                          <a:latin typeface="+mj-lt"/>
                        </a:rPr>
                        <a:t>ACM</a:t>
                      </a:r>
                      <a:r>
                        <a:rPr lang="en-US" sz="2400" dirty="0" smtClean="0">
                          <a:latin typeface="+mj-lt"/>
                        </a:rPr>
                        <a:t> </a:t>
                      </a:r>
                      <a:r>
                        <a:rPr lang="en-US" sz="2400" i="1" dirty="0" smtClean="0">
                          <a:latin typeface="+mj-lt"/>
                        </a:rPr>
                        <a:t>CCS ‘14</a:t>
                      </a:r>
                      <a:r>
                        <a:rPr lang="en-US" sz="2400" dirty="0" smtClean="0">
                          <a:latin typeface="+mj-lt"/>
                        </a:rPr>
                        <a:t>]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j-lt"/>
                        </a:rPr>
                        <a:t>Smartphone Apps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✔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✔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✔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09653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j-lt"/>
                        </a:rPr>
                        <a:t>LP-Doctor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j-lt"/>
                        </a:rPr>
                        <a:t>[</a:t>
                      </a:r>
                      <a:r>
                        <a:rPr lang="en-US" sz="2400" i="1" dirty="0" smtClean="0">
                          <a:latin typeface="+mj-lt"/>
                        </a:rPr>
                        <a:t>USENIX Sec’15</a:t>
                      </a:r>
                      <a:r>
                        <a:rPr lang="en-US" sz="2400" dirty="0" smtClean="0">
                          <a:latin typeface="+mj-lt"/>
                        </a:rPr>
                        <a:t>]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Smartphone Apps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—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✔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✔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69647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j-lt"/>
                        </a:rPr>
                        <a:t>PR-LBS  </a:t>
                      </a:r>
                      <a:br>
                        <a:rPr lang="en-US" sz="2400" dirty="0" smtClean="0">
                          <a:latin typeface="+mj-lt"/>
                        </a:rPr>
                      </a:br>
                      <a:r>
                        <a:rPr lang="en-US" sz="2400" dirty="0" smtClean="0">
                          <a:latin typeface="+mj-lt"/>
                        </a:rPr>
                        <a:t>[</a:t>
                      </a:r>
                      <a:r>
                        <a:rPr lang="en-US" sz="2400" i="1" dirty="0" smtClean="0">
                          <a:latin typeface="+mj-lt"/>
                        </a:rPr>
                        <a:t>PETS ‘16</a:t>
                      </a:r>
                      <a:r>
                        <a:rPr lang="en-US" sz="2400" dirty="0" smtClean="0">
                          <a:latin typeface="+mj-lt"/>
                        </a:rPr>
                        <a:t>]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j-lt"/>
                        </a:rPr>
                        <a:t>Indoor Localization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✔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✔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✔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84028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j-lt"/>
                        </a:rPr>
                        <a:t>BLE-Guardian [</a:t>
                      </a:r>
                      <a:r>
                        <a:rPr lang="en-US" sz="2400" i="1" dirty="0" smtClean="0">
                          <a:latin typeface="+mj-lt"/>
                        </a:rPr>
                        <a:t>USENIX Sec’16</a:t>
                      </a:r>
                      <a:r>
                        <a:rPr lang="en-US" sz="2400" dirty="0" smtClean="0">
                          <a:latin typeface="+mj-lt"/>
                        </a:rPr>
                        <a:t>]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+mj-lt"/>
                        </a:rPr>
                        <a:t>BLE-equipped 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✔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✔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✔</a:t>
                      </a: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46637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163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570259" y="1932270"/>
            <a:ext cx="3676842" cy="3608489"/>
            <a:chOff x="1113421" y="2496694"/>
            <a:chExt cx="2704580" cy="2654301"/>
          </a:xfrm>
        </p:grpSpPr>
        <p:sp>
          <p:nvSpPr>
            <p:cNvPr id="4" name="Rectangle 3"/>
            <p:cNvSpPr>
              <a:spLocks noChangeAspect="1"/>
            </p:cNvSpPr>
            <p:nvPr/>
          </p:nvSpPr>
          <p:spPr>
            <a:xfrm>
              <a:off x="1123532" y="2496694"/>
              <a:ext cx="1364590" cy="2652147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355" t="-6258" r="-12105" b="-657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27269" y="2496694"/>
              <a:ext cx="1360853" cy="1336767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6" name="Right Brace 5"/>
            <p:cNvSpPr/>
            <p:nvPr/>
          </p:nvSpPr>
          <p:spPr>
            <a:xfrm>
              <a:off x="2624137" y="2496695"/>
              <a:ext cx="182880" cy="131797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7" name="Right Brace 6"/>
            <p:cNvSpPr/>
            <p:nvPr/>
          </p:nvSpPr>
          <p:spPr>
            <a:xfrm>
              <a:off x="2616600" y="3833461"/>
              <a:ext cx="182880" cy="131753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13634" y="3068682"/>
              <a:ext cx="1004367" cy="41316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Location-aware apps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27958" y="4380659"/>
              <a:ext cx="620018" cy="23205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OS level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13421" y="3853372"/>
              <a:ext cx="1374701" cy="1295469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pic>
          <p:nvPicPr>
            <p:cNvPr id="11" name="Picture 4" descr="http://farm6.staticflickr.com/5180/5540543936_b10be20228_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837" y="2983869"/>
              <a:ext cx="274320" cy="275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354724" y="4830045"/>
              <a:ext cx="964553" cy="2735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300" dirty="0" smtClean="0">
                  <a:latin typeface="+mj-lt"/>
                </a:rPr>
                <a:t>Android Location Services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13" name="Straight Arrow Connector 12"/>
            <p:cNvCxnSpPr>
              <a:stCxn id="12" idx="0"/>
              <a:endCxn id="14" idx="2"/>
            </p:cNvCxnSpPr>
            <p:nvPr/>
          </p:nvCxnSpPr>
          <p:spPr>
            <a:xfrm flipH="1" flipV="1">
              <a:off x="1837000" y="4357000"/>
              <a:ext cx="1" cy="47304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405342" y="3991240"/>
              <a:ext cx="863316" cy="36576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300" dirty="0" smtClean="0">
                  <a:latin typeface="+mj-lt"/>
                </a:rPr>
                <a:t>Location Access Controls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15" name="Straight Arrow Connector 14"/>
            <p:cNvCxnSpPr>
              <a:stCxn id="14" idx="0"/>
              <a:endCxn id="11" idx="2"/>
            </p:cNvCxnSpPr>
            <p:nvPr/>
          </p:nvCxnSpPr>
          <p:spPr>
            <a:xfrm flipH="1" flipV="1">
              <a:off x="1337997" y="3259084"/>
              <a:ext cx="499003" cy="73215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930708" y="2805088"/>
              <a:ext cx="219456" cy="2752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50164" y="2805088"/>
              <a:ext cx="219456" cy="2752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123532" y="3845652"/>
              <a:ext cx="136459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33" descr="https://g.twimg.com/about/feature-corporate/image/twitterbird_RGB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963" y="2763580"/>
              <a:ext cx="338523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5" descr="https://www.facebook.com/images/fb_icon_325x32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698" y="2879349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7" descr="https://lh3.googleusercontent.com/558uECh1748zYIkjqo3NF7Ff9r1jCmZo9Zn-NyKLdl5v5GLzXCM3O___xCHKZXLDdxU=w17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008" y="3032370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9" descr="https://lh3.googleusercontent.com/grsL-sVOds-X3WXwQKYplloxD2wkWLUmpXFYTX2dmbAltKTRskhDX4rsdLwavMv5LHQ=w30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318" y="3480066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1" descr="http://g-ec2.images-amazon.com/images/G/01/social/api-share/amazon_logo_500500._V323939215_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270" y="3428421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3" descr="https://whatsapp.com/favico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32" y="3208756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Arrow Connector 24"/>
            <p:cNvCxnSpPr>
              <a:stCxn id="14" idx="0"/>
              <a:endCxn id="20" idx="2"/>
            </p:cNvCxnSpPr>
            <p:nvPr/>
          </p:nvCxnSpPr>
          <p:spPr>
            <a:xfrm flipV="1">
              <a:off x="1837000" y="3153669"/>
              <a:ext cx="318858" cy="83757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4" idx="0"/>
              <a:endCxn id="23" idx="2"/>
            </p:cNvCxnSpPr>
            <p:nvPr/>
          </p:nvCxnSpPr>
          <p:spPr>
            <a:xfrm flipH="1" flipV="1">
              <a:off x="1290430" y="3702741"/>
              <a:ext cx="546570" cy="2884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4" idx="0"/>
              <a:endCxn id="22" idx="2"/>
            </p:cNvCxnSpPr>
            <p:nvPr/>
          </p:nvCxnSpPr>
          <p:spPr>
            <a:xfrm flipV="1">
              <a:off x="1837000" y="3754386"/>
              <a:ext cx="518478" cy="23685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4" idx="0"/>
              <a:endCxn id="19" idx="2"/>
            </p:cNvCxnSpPr>
            <p:nvPr/>
          </p:nvCxnSpPr>
          <p:spPr>
            <a:xfrm flipH="1" flipV="1">
              <a:off x="1634225" y="3037900"/>
              <a:ext cx="202775" cy="95334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0"/>
              <a:endCxn id="21" idx="2"/>
            </p:cNvCxnSpPr>
            <p:nvPr/>
          </p:nvCxnSpPr>
          <p:spPr>
            <a:xfrm flipV="1">
              <a:off x="1837000" y="3306690"/>
              <a:ext cx="16168" cy="68455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0"/>
              <a:endCxn id="24" idx="2"/>
            </p:cNvCxnSpPr>
            <p:nvPr/>
          </p:nvCxnSpPr>
          <p:spPr>
            <a:xfrm flipV="1">
              <a:off x="1837000" y="3483076"/>
              <a:ext cx="414692" cy="50816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8475379" y="1420408"/>
          <a:ext cx="3657600" cy="370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7" name="Visio" r:id="rId11" imgW="1904437" imgH="1791511" progId="Visio.Drawing.11">
                  <p:embed/>
                </p:oleObj>
              </mc:Choice>
              <mc:Fallback>
                <p:oleObj name="Visio" r:id="rId11" imgW="1904437" imgH="1791511" progId="Visio.Drawing.11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475379" y="1420408"/>
                        <a:ext cx="3657600" cy="3702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4324020" y="1815545"/>
            <a:ext cx="3657600" cy="3606239"/>
            <a:chOff x="4590880" y="2619640"/>
            <a:chExt cx="2782269" cy="2743200"/>
          </a:xfrm>
        </p:grpSpPr>
        <p:pic>
          <p:nvPicPr>
            <p:cNvPr id="32" name="Picture 2" descr="http://ihatesuperman.com/wp-content/uploads/2013/11/walmart_map2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6F7FB"/>
                </a:clrFrom>
                <a:clrTo>
                  <a:srgbClr val="F6F7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3"/>
            <a:stretch/>
          </p:blipFill>
          <p:spPr bwMode="auto">
            <a:xfrm>
              <a:off x="4629949" y="3697440"/>
              <a:ext cx="2743200" cy="159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629949" y="2619640"/>
              <a:ext cx="2743200" cy="2743200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ttp://static1.decosoon.com/62908-thickbox_atch/shopping-profile-stickers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5388" y="3519583"/>
              <a:ext cx="847915" cy="847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026" y="2994864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3" descr="http://www.pngall.com/wp-content/uploads/2016/04/Server-PNG-Image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115" y="3027078"/>
              <a:ext cx="378838" cy="46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749" y="3048764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8426" y="3519583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Left Arrow 38"/>
            <p:cNvSpPr/>
            <p:nvPr/>
          </p:nvSpPr>
          <p:spPr bwMode="ltGray">
            <a:xfrm flipV="1">
              <a:off x="5105842" y="3117631"/>
              <a:ext cx="531004" cy="119278"/>
            </a:xfrm>
            <a:prstGeom prst="leftArrow">
              <a:avLst>
                <a:gd name="adj1" fmla="val 50000"/>
                <a:gd name="adj2" fmla="val 104541"/>
              </a:avLst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40" name="Left Arrow 39"/>
            <p:cNvSpPr/>
            <p:nvPr/>
          </p:nvSpPr>
          <p:spPr bwMode="ltGray">
            <a:xfrm rot="12585794" flipV="1">
              <a:off x="5056957" y="3624357"/>
              <a:ext cx="1057817" cy="119278"/>
            </a:xfrm>
            <a:prstGeom prst="leftArrow">
              <a:avLst>
                <a:gd name="adj1" fmla="val 50000"/>
                <a:gd name="adj2" fmla="val 104541"/>
              </a:avLst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41" name="Lightning Bolt 40"/>
            <p:cNvSpPr/>
            <p:nvPr/>
          </p:nvSpPr>
          <p:spPr>
            <a:xfrm rot="15485206">
              <a:off x="6458586" y="3678407"/>
              <a:ext cx="169083" cy="333788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Lightning Bolt 41"/>
            <p:cNvSpPr/>
            <p:nvPr/>
          </p:nvSpPr>
          <p:spPr>
            <a:xfrm rot="15485206">
              <a:off x="6358676" y="3266898"/>
              <a:ext cx="218460" cy="404657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Lightning Bolt 42"/>
            <p:cNvSpPr/>
            <p:nvPr/>
          </p:nvSpPr>
          <p:spPr>
            <a:xfrm rot="10473609">
              <a:off x="5912482" y="3335062"/>
              <a:ext cx="211525" cy="377147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90880" y="2678525"/>
              <a:ext cx="661405" cy="37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Service Provider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277582" y="2670240"/>
              <a:ext cx="892594" cy="37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Localization Infrastructure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67658" y="3593465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RSSI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995645" y="3162763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Location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88962" y="3582931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Service</a:t>
              </a:r>
              <a:endParaRPr lang="en-US" sz="1300" dirty="0">
                <a:latin typeface="+mj-lt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4601408" y="5888555"/>
            <a:ext cx="2753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Indoor environment</a:t>
            </a:r>
            <a:endParaRPr lang="en-US" sz="2400" dirty="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91916" y="5887452"/>
            <a:ext cx="296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Wearable </a:t>
            </a:r>
            <a:r>
              <a:rPr lang="en-US" sz="2400" dirty="0" err="1" smtClean="0">
                <a:latin typeface="+mj-lt"/>
              </a:rPr>
              <a:t>IoT</a:t>
            </a:r>
            <a:r>
              <a:rPr lang="en-US" sz="2400" dirty="0" smtClean="0">
                <a:latin typeface="+mj-lt"/>
              </a:rPr>
              <a:t> devices</a:t>
            </a:r>
            <a:endParaRPr lang="en-US" sz="24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80681" y="1420408"/>
            <a:ext cx="8052298" cy="510322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41127" y="1478000"/>
            <a:ext cx="3811073" cy="228682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01198" y="5887453"/>
            <a:ext cx="4045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Location-aware Apps</a:t>
            </a:r>
            <a:endParaRPr lang="en-US" sz="3200" b="1" dirty="0">
              <a:latin typeface="+mj-lt"/>
            </a:endParaRP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</a:rPr>
              <a:t>LP-Guardian</a:t>
            </a:r>
            <a:endParaRPr lang="en-US" sz="6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77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Threat Model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+mj-lt"/>
              </a:rPr>
              <a:t>What’s in?</a:t>
            </a:r>
          </a:p>
          <a:p>
            <a:pPr lvl="1"/>
            <a:r>
              <a:rPr lang="en-US" sz="2800" dirty="0">
                <a:latin typeface="+mj-lt"/>
              </a:rPr>
              <a:t>Honest-but-curious </a:t>
            </a:r>
            <a:r>
              <a:rPr lang="en-US" sz="2800" dirty="0" smtClean="0">
                <a:latin typeface="+mj-lt"/>
              </a:rPr>
              <a:t>adversaries</a:t>
            </a:r>
            <a:endParaRPr lang="en-US" sz="2800" dirty="0">
              <a:latin typeface="+mj-lt"/>
            </a:endParaRPr>
          </a:p>
          <a:p>
            <a:pPr lvl="2"/>
            <a:r>
              <a:rPr lang="en-US" sz="2800" dirty="0" smtClean="0">
                <a:latin typeface="+mj-lt"/>
              </a:rPr>
              <a:t>Service providers or Advertisement and Analytics (A&amp;A) agencies</a:t>
            </a:r>
          </a:p>
          <a:p>
            <a:pPr lvl="2"/>
            <a:r>
              <a:rPr lang="en-US" sz="2800" dirty="0" smtClean="0">
                <a:latin typeface="+mj-lt"/>
              </a:rPr>
              <a:t>Access location only through apps</a:t>
            </a:r>
          </a:p>
          <a:p>
            <a:pPr lvl="2"/>
            <a:r>
              <a:rPr lang="en-US" sz="2800" dirty="0" smtClean="0">
                <a:latin typeface="+mj-lt"/>
              </a:rPr>
              <a:t>Can link location updates of the same user</a:t>
            </a:r>
          </a:p>
          <a:p>
            <a:pPr marL="914400" lvl="2" indent="0">
              <a:buNone/>
            </a:pPr>
            <a:endParaRPr lang="en-US" sz="1500" dirty="0">
              <a:latin typeface="+mj-lt"/>
            </a:endParaRPr>
          </a:p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What’s 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out?</a:t>
            </a:r>
          </a:p>
          <a:p>
            <a:pPr lvl="1"/>
            <a:r>
              <a:rPr lang="en-US" sz="2800" dirty="0">
                <a:latin typeface="+mj-lt"/>
              </a:rPr>
              <a:t>Navigation </a:t>
            </a:r>
            <a:r>
              <a:rPr lang="en-US" sz="2800" dirty="0" smtClean="0">
                <a:latin typeface="+mj-lt"/>
              </a:rPr>
              <a:t>apps</a:t>
            </a:r>
          </a:p>
          <a:p>
            <a:pPr lvl="1"/>
            <a:r>
              <a:rPr lang="en-US" sz="2800" dirty="0" smtClean="0">
                <a:latin typeface="+mj-lt"/>
              </a:rPr>
              <a:t>Operating systems and cellular operators</a:t>
            </a:r>
          </a:p>
          <a:p>
            <a:pPr lvl="1"/>
            <a:r>
              <a:rPr lang="en-US" sz="2800" dirty="0" smtClean="0">
                <a:latin typeface="+mj-lt"/>
              </a:rPr>
              <a:t>Security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890A-EBD7-4D30-A56B-2240D75A94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9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V="1">
            <a:off x="6477000" y="4451499"/>
            <a:ext cx="1219200" cy="604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8024035" y="4462131"/>
            <a:ext cx="1600200" cy="59346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4834752" y="4451500"/>
            <a:ext cx="1108364" cy="5890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3536241"/>
              </p:ext>
            </p:extLst>
          </p:nvPr>
        </p:nvGraphicFramePr>
        <p:xfrm>
          <a:off x="1196452" y="1568420"/>
          <a:ext cx="9144000" cy="5213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0070C0"/>
                </a:solidFill>
              </a:rPr>
              <a:t>Overview of </a:t>
            </a:r>
            <a:r>
              <a:rPr lang="en-US" dirty="0" smtClean="0">
                <a:solidFill>
                  <a:srgbClr val="0070C0"/>
                </a:solidFill>
              </a:rPr>
              <a:t>LP-Guardian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890A-EBD7-4D30-A56B-2240D75A94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9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0C8413-4716-4982-914E-4D89B0626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0BCC24-3DFA-4A3E-AA2A-BFC7CE67C1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679330-4698-4683-9877-FDC5A6DD4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437A20-0CAC-4C45-B361-BBB7C23625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E69AEA-EBA7-439D-9A5D-AE72ADFA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3E96EF-1E07-495B-909D-A1DC18795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CB67C4-8436-43BC-8365-566E7519A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EB902B-2E2C-464D-A629-0F3E48A6F0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A81BF7-6A83-4304-B9E3-AAAC77685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71D337-C67F-4A13-8E1C-802ABCE8E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BE283C4-B439-488F-B95D-FE0E4DF1F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C61E90-EB79-4055-8722-A30134DA42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7A8DC7-0EA6-4CA5-A663-E19098AFF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25C665-9C43-49D9-B6F0-8F39D888B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A1622D-D985-4020-A6BC-6F9047F93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207AC7-D59B-4DED-A628-904453BF44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9D8D409-41EE-4D94-81EF-253DC989BA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BA3AAB1-0D9E-43FB-BD04-C9AF043BA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95A74D-9634-4171-AB7E-055A054AE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382C2E2-19CF-41DE-8D17-294CA745D4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BD797F-3ADC-4D21-A737-6815C2A3B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DB172D-50EE-41F7-AD0A-7EC7EDC758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EEAA33-A9B1-40B8-B57F-A0B59098E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5" grpId="0" uiExpand="1">
        <p:bldSub>
          <a:bldDgm bld="lvl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solidFill>
                  <a:srgbClr val="0070C0"/>
                </a:solidFill>
              </a:rPr>
              <a:t>Fingerprinting Threat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>
                <a:latin typeface="+mj-lt"/>
              </a:rPr>
              <a:t>App</a:t>
            </a:r>
            <a:r>
              <a:rPr lang="en-US" altLang="ja-JP" sz="3200" dirty="0">
                <a:solidFill>
                  <a:srgbClr val="FF0000"/>
                </a:solidFill>
                <a:latin typeface="+mj-lt"/>
              </a:rPr>
              <a:t> session </a:t>
            </a:r>
            <a:r>
              <a:rPr lang="en-US" altLang="ja-JP" sz="3200" dirty="0">
                <a:latin typeface="+mj-lt"/>
              </a:rPr>
              <a:t>maps to a </a:t>
            </a:r>
            <a:r>
              <a:rPr lang="en-US" altLang="ja-JP" sz="3200" dirty="0">
                <a:solidFill>
                  <a:srgbClr val="FF0000"/>
                </a:solidFill>
                <a:latin typeface="+mj-lt"/>
              </a:rPr>
              <a:t>place</a:t>
            </a:r>
            <a:r>
              <a:rPr lang="en-US" altLang="ja-JP" sz="3200" dirty="0">
                <a:latin typeface="+mj-lt"/>
              </a:rPr>
              <a:t> the user visited</a:t>
            </a:r>
          </a:p>
          <a:p>
            <a:pPr lvl="1"/>
            <a:r>
              <a:rPr lang="en-US" altLang="ja-JP" sz="2800" dirty="0">
                <a:latin typeface="+mj-lt"/>
              </a:rPr>
              <a:t>98% of app sessions started and ended at the same place</a:t>
            </a:r>
          </a:p>
          <a:p>
            <a:pPr lvl="2" eaLnBrk="1" hangingPunct="1"/>
            <a:endParaRPr lang="en-US" altLang="ja-JP" sz="2400" dirty="0" smtClean="0">
              <a:latin typeface="+mj-lt"/>
            </a:endParaRPr>
          </a:p>
          <a:p>
            <a:pPr eaLnBrk="1" hangingPunct="1"/>
            <a:r>
              <a:rPr lang="en-US" altLang="ja-JP" sz="3200" dirty="0" smtClean="0">
                <a:latin typeface="+mj-lt"/>
              </a:rPr>
              <a:t>Model app as a </a:t>
            </a:r>
            <a:r>
              <a:rPr lang="en-US" altLang="ja-JP" sz="3200" dirty="0" smtClean="0">
                <a:solidFill>
                  <a:srgbClr val="FF0000"/>
                </a:solidFill>
                <a:latin typeface="+mj-lt"/>
              </a:rPr>
              <a:t>histogram</a:t>
            </a:r>
          </a:p>
          <a:p>
            <a:pPr lvl="1"/>
            <a:r>
              <a:rPr lang="en-US" altLang="ja-JP" sz="2800" dirty="0" smtClean="0">
                <a:latin typeface="+mj-lt"/>
              </a:rPr>
              <a:t>Map place to number of visits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890A-EBD7-4D30-A56B-2240D75A94DE}" type="slidenum">
              <a:rPr lang="en-US" smtClean="0"/>
              <a:t>14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807200" y="3259181"/>
            <a:ext cx="4267200" cy="3624220"/>
            <a:chOff x="5105400" y="2444385"/>
            <a:chExt cx="3200400" cy="271816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772652"/>
              <a:ext cx="3200400" cy="2389898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1812787" lon="2434855" rev="2303388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486400" y="3327335"/>
              <a:ext cx="72390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50 visits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72940" y="3498785"/>
              <a:ext cx="72390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92 visits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75722" y="3998334"/>
              <a:ext cx="72390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40 visits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40445" y="4448005"/>
              <a:ext cx="72390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25 visits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83248" y="2772652"/>
              <a:ext cx="72390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92 visits</a:t>
              </a:r>
            </a:p>
          </p:txBody>
        </p:sp>
        <p:sp>
          <p:nvSpPr>
            <p:cNvPr id="25" name="Cube 24"/>
            <p:cNvSpPr/>
            <p:nvPr/>
          </p:nvSpPr>
          <p:spPr>
            <a:xfrm>
              <a:off x="6588824" y="2955110"/>
              <a:ext cx="182880" cy="841248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Cube 25"/>
            <p:cNvSpPr/>
            <p:nvPr/>
          </p:nvSpPr>
          <p:spPr>
            <a:xfrm>
              <a:off x="7142716" y="2444385"/>
              <a:ext cx="182880" cy="841248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Cube 26"/>
            <p:cNvSpPr/>
            <p:nvPr/>
          </p:nvSpPr>
          <p:spPr>
            <a:xfrm>
              <a:off x="7337438" y="3972231"/>
              <a:ext cx="182880" cy="365760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Cube 27"/>
            <p:cNvSpPr/>
            <p:nvPr/>
          </p:nvSpPr>
          <p:spPr>
            <a:xfrm>
              <a:off x="5303520" y="3147134"/>
              <a:ext cx="182880" cy="457200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9" name="Cube 28"/>
            <p:cNvSpPr/>
            <p:nvPr/>
          </p:nvSpPr>
          <p:spPr>
            <a:xfrm>
              <a:off x="6206593" y="4496404"/>
              <a:ext cx="182880" cy="228600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9419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>
                <a:solidFill>
                  <a:srgbClr val="0070C0"/>
                </a:solidFill>
              </a:rPr>
              <a:t>Profiling Metric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lvl="1" indent="-342900"/>
            <a:r>
              <a:rPr lang="en-US" altLang="ja-JP" sz="3200" dirty="0" smtClean="0">
                <a:solidFill>
                  <a:srgbClr val="FF0000"/>
                </a:solidFill>
                <a:latin typeface="+mj-lt"/>
              </a:rPr>
              <a:t>Profiling metric</a:t>
            </a:r>
            <a:r>
              <a:rPr lang="en-US" altLang="ja-JP" sz="3200" dirty="0" smtClean="0">
                <a:latin typeface="+mj-lt"/>
              </a:rPr>
              <a:t> </a:t>
            </a:r>
            <a:r>
              <a:rPr lang="en-US" altLang="ja-JP" sz="3200" b="1" i="1" dirty="0" err="1" smtClean="0">
                <a:latin typeface="+mj-lt"/>
              </a:rPr>
              <a:t>p</a:t>
            </a:r>
            <a:r>
              <a:rPr lang="en-US" altLang="ja-JP" sz="3200" b="1" i="1" baseline="-25000" dirty="0" err="1" smtClean="0">
                <a:latin typeface="+mj-lt"/>
              </a:rPr>
              <a:t>min</a:t>
            </a:r>
            <a:r>
              <a:rPr lang="en-US" altLang="ja-JP" sz="3200" i="1" dirty="0" smtClean="0">
                <a:latin typeface="+mj-lt"/>
              </a:rPr>
              <a:t>: </a:t>
            </a:r>
            <a:endParaRPr lang="en-US" altLang="ja-JP" sz="1400" dirty="0">
              <a:latin typeface="+mj-lt"/>
            </a:endParaRPr>
          </a:p>
          <a:p>
            <a:pPr lvl="1" eaLnBrk="1" hangingPunct="1"/>
            <a:r>
              <a:rPr lang="en-US" altLang="ja-JP" sz="2800" dirty="0" smtClean="0">
                <a:latin typeface="+mj-lt"/>
              </a:rPr>
              <a:t>Minimum probability in every bin the profiles the adversary has to attain</a:t>
            </a:r>
          </a:p>
          <a:p>
            <a:pPr lvl="1" eaLnBrk="1" hangingPunct="1"/>
            <a:r>
              <a:rPr lang="en-US" altLang="ja-JP" sz="2800" dirty="0" smtClean="0">
                <a:latin typeface="+mj-lt"/>
              </a:rPr>
              <a:t>The user is indistinguishable among a set of people, where everyone has a probability </a:t>
            </a:r>
            <a:r>
              <a:rPr lang="en-US" altLang="ja-JP" sz="2800" dirty="0" err="1" smtClean="0">
                <a:latin typeface="+mj-lt"/>
              </a:rPr>
              <a:t>p</a:t>
            </a:r>
            <a:r>
              <a:rPr lang="en-US" altLang="ja-JP" sz="2800" baseline="-25000" dirty="0" err="1" smtClean="0">
                <a:latin typeface="+mj-lt"/>
              </a:rPr>
              <a:t>min</a:t>
            </a:r>
            <a:r>
              <a:rPr lang="en-US" altLang="ja-JP" sz="2800" dirty="0" smtClean="0">
                <a:latin typeface="+mj-lt"/>
              </a:rPr>
              <a:t> of visiting the places the user visits</a:t>
            </a:r>
          </a:p>
          <a:p>
            <a:endParaRPr lang="en-US" altLang="ja-JP" sz="2400" dirty="0" smtClean="0">
              <a:latin typeface="+mj-lt"/>
            </a:endParaRPr>
          </a:p>
          <a:p>
            <a:r>
              <a:rPr lang="en-US" altLang="ja-JP" sz="3200" dirty="0" smtClean="0">
                <a:latin typeface="+mj-lt"/>
              </a:rPr>
              <a:t>The </a:t>
            </a:r>
            <a:r>
              <a:rPr lang="en-US" altLang="ja-JP" sz="3200" dirty="0">
                <a:latin typeface="+mj-lt"/>
              </a:rPr>
              <a:t>lower </a:t>
            </a:r>
            <a:r>
              <a:rPr lang="en-US" altLang="ja-JP" sz="3200" dirty="0" err="1">
                <a:latin typeface="+mj-lt"/>
              </a:rPr>
              <a:t>p</a:t>
            </a:r>
            <a:r>
              <a:rPr lang="en-US" altLang="ja-JP" sz="3200" baseline="-25000" dirty="0" err="1">
                <a:latin typeface="+mj-lt"/>
              </a:rPr>
              <a:t>min</a:t>
            </a:r>
            <a:r>
              <a:rPr lang="en-US" altLang="ja-JP" sz="3200" baseline="-25000" dirty="0">
                <a:latin typeface="+mj-lt"/>
              </a:rPr>
              <a:t>,</a:t>
            </a:r>
            <a:r>
              <a:rPr lang="en-US" altLang="ja-JP" sz="3200" dirty="0">
                <a:latin typeface="+mj-lt"/>
              </a:rPr>
              <a:t> the higher the privacy guarantees</a:t>
            </a:r>
          </a:p>
          <a:p>
            <a:pPr lvl="1"/>
            <a:r>
              <a:rPr lang="en-US" altLang="ja-JP" sz="2800" dirty="0">
                <a:latin typeface="+mj-lt"/>
              </a:rPr>
              <a:t>A larger set of people will visit the places the user visits, with low probability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890A-EBD7-4D30-A56B-2240D75A94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295770" y="3429001"/>
            <a:ext cx="3124201" cy="3276599"/>
            <a:chOff x="6324599" y="3352800"/>
            <a:chExt cx="3124201" cy="3276599"/>
          </a:xfrm>
        </p:grpSpPr>
        <p:grpSp>
          <p:nvGrpSpPr>
            <p:cNvPr id="12" name="Group 11"/>
            <p:cNvGrpSpPr/>
            <p:nvPr/>
          </p:nvGrpSpPr>
          <p:grpSpPr>
            <a:xfrm>
              <a:off x="6324599" y="3352800"/>
              <a:ext cx="3124201" cy="3276599"/>
              <a:chOff x="6324599" y="3352800"/>
              <a:chExt cx="3124201" cy="3276599"/>
            </a:xfrm>
          </p:grpSpPr>
          <p:pic>
            <p:nvPicPr>
              <p:cNvPr id="71" name="Picture 2" descr="http://www.themediacollege.co.uk/wp-content/uploads/2014/01/SmartPhone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44" t="523" r="24506" b="563"/>
              <a:stretch/>
            </p:blipFill>
            <p:spPr bwMode="auto">
              <a:xfrm>
                <a:off x="6324600" y="3352800"/>
                <a:ext cx="1887704" cy="3276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3" name="Straight Connector 72"/>
              <p:cNvCxnSpPr/>
              <p:nvPr/>
            </p:nvCxnSpPr>
            <p:spPr>
              <a:xfrm>
                <a:off x="6324600" y="4650469"/>
                <a:ext cx="1887704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 4"/>
              <p:cNvGrpSpPr/>
              <p:nvPr/>
            </p:nvGrpSpPr>
            <p:grpSpPr>
              <a:xfrm>
                <a:off x="6324599" y="3352800"/>
                <a:ext cx="3124201" cy="3276599"/>
                <a:chOff x="4800599" y="3352800"/>
                <a:chExt cx="3124201" cy="3276599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4800599" y="3352800"/>
                  <a:ext cx="1887705" cy="1297669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ight Brace 73"/>
                <p:cNvSpPr/>
                <p:nvPr/>
              </p:nvSpPr>
              <p:spPr>
                <a:xfrm>
                  <a:off x="6705600" y="3352800"/>
                  <a:ext cx="304800" cy="1297669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ight Brace 74"/>
                <p:cNvSpPr/>
                <p:nvPr/>
              </p:nvSpPr>
              <p:spPr>
                <a:xfrm>
                  <a:off x="6705600" y="4652727"/>
                  <a:ext cx="304800" cy="1976672"/>
                </a:xfrm>
                <a:prstGeom prst="rightBrac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7010400" y="3845067"/>
                  <a:ext cx="9144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User level</a:t>
                  </a:r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7048500" y="5481239"/>
                  <a:ext cx="8382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/>
                    <a:t>OS level</a:t>
                  </a: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4804749" y="4652726"/>
                  <a:ext cx="1887705" cy="1976672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80" name="Rectangle 79"/>
            <p:cNvSpPr/>
            <p:nvPr/>
          </p:nvSpPr>
          <p:spPr>
            <a:xfrm>
              <a:off x="6408420" y="5861987"/>
              <a:ext cx="594360" cy="53244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LMS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536243" y="5853643"/>
              <a:ext cx="594360" cy="53244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GMS</a:t>
              </a:r>
            </a:p>
          </p:txBody>
        </p:sp>
        <p:pic>
          <p:nvPicPr>
            <p:cNvPr id="97" name="Picture 4" descr="http://farm6.staticflickr.com/5180/5540543936_b10be20228_o.jp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1624" y="3804003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Rectangle 98"/>
            <p:cNvSpPr/>
            <p:nvPr/>
          </p:nvSpPr>
          <p:spPr>
            <a:xfrm>
              <a:off x="7157424" y="3804004"/>
              <a:ext cx="973180" cy="409575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LP-Guardian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05976" y="3429002"/>
            <a:ext cx="3186565" cy="3276599"/>
            <a:chOff x="3281975" y="3352801"/>
            <a:chExt cx="3186565" cy="3276599"/>
          </a:xfrm>
        </p:grpSpPr>
        <p:pic>
          <p:nvPicPr>
            <p:cNvPr id="31" name="Picture 2" descr="http://www.themediacollege.co.uk/wp-content/uploads/2014/01/SmartPhon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4" t="523" r="24506" b="563"/>
            <a:stretch/>
          </p:blipFill>
          <p:spPr bwMode="auto">
            <a:xfrm>
              <a:off x="3281976" y="3352801"/>
              <a:ext cx="1887704" cy="3276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3281975" y="3352801"/>
              <a:ext cx="1887705" cy="1297669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3281976" y="4650470"/>
              <a:ext cx="18877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ight Brace 34"/>
            <p:cNvSpPr/>
            <p:nvPr/>
          </p:nvSpPr>
          <p:spPr>
            <a:xfrm>
              <a:off x="5186976" y="3352801"/>
              <a:ext cx="304800" cy="1297668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Brace 35"/>
            <p:cNvSpPr/>
            <p:nvPr/>
          </p:nvSpPr>
          <p:spPr>
            <a:xfrm>
              <a:off x="5186976" y="4652727"/>
              <a:ext cx="304800" cy="197667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474480" y="3845066"/>
              <a:ext cx="9940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User level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513504" y="5477506"/>
              <a:ext cx="838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OS level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286125" y="4652727"/>
              <a:ext cx="1887705" cy="1976672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4" descr="http://farm6.staticflickr.com/5180/5540543936_b10be20228_o.jp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228" y="3733801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/>
          </p:nvSpPr>
          <p:spPr>
            <a:xfrm>
              <a:off x="3365796" y="5861988"/>
              <a:ext cx="594360" cy="53244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LMS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493619" y="5853643"/>
              <a:ext cx="594360" cy="53244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GMS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Implementation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Rely on a platform-level instrumentation</a:t>
            </a:r>
          </a:p>
          <a:p>
            <a:pPr lvl="1"/>
            <a:r>
              <a:rPr lang="en-US" sz="2800" dirty="0" smtClean="0">
                <a:latin typeface="+mj-lt"/>
              </a:rPr>
              <a:t>Instrument the location object</a:t>
            </a:r>
          </a:p>
          <a:p>
            <a:pPr lvl="1"/>
            <a:r>
              <a:rPr lang="en-US" sz="2800" dirty="0" smtClean="0">
                <a:latin typeface="+mj-lt"/>
              </a:rPr>
              <a:t>Communicate with LP-Guardian through </a:t>
            </a:r>
            <a:r>
              <a:rPr lang="en-US" sz="2800" i="1" dirty="0" smtClean="0">
                <a:latin typeface="+mj-lt"/>
              </a:rPr>
              <a:t>binder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890A-EBD7-4D30-A56B-2240D75A94DE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 descr="http://www.themediacollege.co.uk/wp-content/uploads/2014/01/SmartPho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523" r="24506" b="563"/>
          <a:stretch/>
        </p:blipFill>
        <p:spPr bwMode="auto">
          <a:xfrm>
            <a:off x="1504520" y="3429002"/>
            <a:ext cx="1887704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1504518" y="3429002"/>
            <a:ext cx="3147658" cy="3276599"/>
            <a:chOff x="3581398" y="3138055"/>
            <a:chExt cx="3147658" cy="3657600"/>
          </a:xfrm>
        </p:grpSpPr>
        <p:sp>
          <p:nvSpPr>
            <p:cNvPr id="4" name="Rectangle 3"/>
            <p:cNvSpPr/>
            <p:nvPr/>
          </p:nvSpPr>
          <p:spPr>
            <a:xfrm>
              <a:off x="3581399" y="3138055"/>
              <a:ext cx="1887705" cy="1726150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581400" y="4864205"/>
              <a:ext cx="188770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ight Brace 7"/>
            <p:cNvSpPr/>
            <p:nvPr/>
          </p:nvSpPr>
          <p:spPr>
            <a:xfrm>
              <a:off x="5486400" y="3138055"/>
              <a:ext cx="304800" cy="172615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Right Brace 8"/>
            <p:cNvSpPr/>
            <p:nvPr/>
          </p:nvSpPr>
          <p:spPr>
            <a:xfrm>
              <a:off x="5486400" y="4864205"/>
              <a:ext cx="304800" cy="193145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67892" y="3845702"/>
              <a:ext cx="961164" cy="34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User level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91200" y="5654858"/>
              <a:ext cx="838200" cy="34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OS level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81398" y="4870003"/>
              <a:ext cx="1887705" cy="1925651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pic>
          <p:nvPicPr>
            <p:cNvPr id="18" name="Picture 4" descr="http://farm6.staticflickr.com/5180/5540543936_b10be20228_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6652" y="4098925"/>
              <a:ext cx="457200" cy="490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665220" y="5939009"/>
              <a:ext cx="594360" cy="59436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LMS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793043" y="5929694"/>
              <a:ext cx="594360" cy="59436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/>
                <a:t>GMS</a:t>
              </a:r>
            </a:p>
          </p:txBody>
        </p:sp>
        <p:cxnSp>
          <p:nvCxnSpPr>
            <p:cNvPr id="19" name="Straight Arrow Connector 18"/>
            <p:cNvCxnSpPr>
              <a:stCxn id="15" idx="0"/>
              <a:endCxn id="18" idx="2"/>
            </p:cNvCxnSpPr>
            <p:nvPr/>
          </p:nvCxnSpPr>
          <p:spPr>
            <a:xfrm flipV="1">
              <a:off x="3962400" y="4589137"/>
              <a:ext cx="562852" cy="1349872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0" idx="0"/>
              <a:endCxn id="18" idx="2"/>
            </p:cNvCxnSpPr>
            <p:nvPr/>
          </p:nvCxnSpPr>
          <p:spPr>
            <a:xfrm flipH="1" flipV="1">
              <a:off x="4525252" y="4589137"/>
              <a:ext cx="564971" cy="134055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733800" y="5181600"/>
              <a:ext cx="1653603" cy="377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Location updates</a:t>
              </a:r>
            </a:p>
          </p:txBody>
        </p:sp>
      </p:grpSp>
      <p:cxnSp>
        <p:nvCxnSpPr>
          <p:cNvPr id="43" name="Straight Arrow Connector 42"/>
          <p:cNvCxnSpPr>
            <a:stCxn id="41" idx="0"/>
            <a:endCxn id="63" idx="2"/>
          </p:cNvCxnSpPr>
          <p:nvPr/>
        </p:nvCxnSpPr>
        <p:spPr>
          <a:xfrm flipV="1">
            <a:off x="5186976" y="5443986"/>
            <a:ext cx="562852" cy="4942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2" idx="0"/>
            <a:endCxn id="63" idx="2"/>
          </p:cNvCxnSpPr>
          <p:nvPr/>
        </p:nvCxnSpPr>
        <p:spPr>
          <a:xfrm flipH="1" flipV="1">
            <a:off x="5749829" y="5443986"/>
            <a:ext cx="564971" cy="4858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5292628" y="4911538"/>
            <a:ext cx="914400" cy="5324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New location</a:t>
            </a:r>
          </a:p>
        </p:txBody>
      </p:sp>
      <p:cxnSp>
        <p:nvCxnSpPr>
          <p:cNvPr id="68" name="Straight Arrow Connector 67"/>
          <p:cNvCxnSpPr>
            <a:stCxn id="63" idx="0"/>
            <a:endCxn id="40" idx="2"/>
          </p:cNvCxnSpPr>
          <p:nvPr/>
        </p:nvCxnSpPr>
        <p:spPr>
          <a:xfrm flipV="1">
            <a:off x="5749828" y="4267201"/>
            <a:ext cx="0" cy="64433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923026" y="4372495"/>
            <a:ext cx="16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Location updates</a:t>
            </a:r>
          </a:p>
        </p:txBody>
      </p:sp>
      <p:cxnSp>
        <p:nvCxnSpPr>
          <p:cNvPr id="82" name="Straight Arrow Connector 81"/>
          <p:cNvCxnSpPr>
            <a:stCxn id="80" idx="0"/>
            <a:endCxn id="85" idx="2"/>
          </p:cNvCxnSpPr>
          <p:nvPr/>
        </p:nvCxnSpPr>
        <p:spPr>
          <a:xfrm flipV="1">
            <a:off x="8676770" y="5443985"/>
            <a:ext cx="562852" cy="4942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81" idx="0"/>
            <a:endCxn id="85" idx="2"/>
          </p:cNvCxnSpPr>
          <p:nvPr/>
        </p:nvCxnSpPr>
        <p:spPr>
          <a:xfrm flipH="1" flipV="1">
            <a:off x="9239623" y="5443985"/>
            <a:ext cx="564971" cy="4858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8782422" y="4911538"/>
            <a:ext cx="914400" cy="5324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New location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606512" y="5538319"/>
            <a:ext cx="324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9642422" y="5539780"/>
            <a:ext cx="324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44" name="Rectangle 1043"/>
          <p:cNvSpPr/>
          <p:nvPr/>
        </p:nvSpPr>
        <p:spPr>
          <a:xfrm>
            <a:off x="9315822" y="3880205"/>
            <a:ext cx="36576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9681582" y="3880206"/>
            <a:ext cx="36576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7" name="Straight Arrow Connector 126"/>
          <p:cNvCxnSpPr/>
          <p:nvPr/>
        </p:nvCxnSpPr>
        <p:spPr>
          <a:xfrm flipH="1" flipV="1">
            <a:off x="8641459" y="4354257"/>
            <a:ext cx="568228" cy="57413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9209687" y="4306634"/>
            <a:ext cx="259080" cy="6217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H="1">
            <a:off x="9209687" y="4306635"/>
            <a:ext cx="624840" cy="6217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>
            <a:off x="9098660" y="4389349"/>
            <a:ext cx="324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9598937" y="4389349"/>
            <a:ext cx="324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8407132" y="4389349"/>
            <a:ext cx="324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1884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5" grpId="0"/>
      <p:bldP spid="85" grpId="0" animBg="1"/>
      <p:bldP spid="103" grpId="0"/>
      <p:bldP spid="104" grpId="0"/>
      <p:bldP spid="130" grpId="0"/>
      <p:bldP spid="131" grpId="0"/>
      <p:bldP spid="1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Privacy Evaluation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52651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j-lt"/>
              </a:rPr>
              <a:t>P</a:t>
            </a:r>
            <a:r>
              <a:rPr lang="en-US" baseline="-25000" dirty="0" err="1">
                <a:latin typeface="+mj-lt"/>
              </a:rPr>
              <a:t>min</a:t>
            </a:r>
            <a:r>
              <a:rPr lang="en-US" dirty="0">
                <a:latin typeface="+mj-lt"/>
              </a:rPr>
              <a:t>= 0.05: relaxed scenario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6446" y="1681162"/>
            <a:ext cx="5183188" cy="452649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j-lt"/>
              </a:rPr>
              <a:t>P</a:t>
            </a:r>
            <a:r>
              <a:rPr lang="en-US" baseline="-25000" dirty="0" err="1">
                <a:latin typeface="+mj-lt"/>
              </a:rPr>
              <a:t>min</a:t>
            </a:r>
            <a:r>
              <a:rPr lang="en-US" dirty="0">
                <a:latin typeface="+mj-lt"/>
              </a:rPr>
              <a:t> = 0.0005: constrained scenario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03772940"/>
              </p:ext>
            </p:extLst>
          </p:nvPr>
        </p:nvGraphicFramePr>
        <p:xfrm>
          <a:off x="1532021" y="2215571"/>
          <a:ext cx="4040188" cy="354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20449127"/>
              </p:ext>
            </p:extLst>
          </p:nvPr>
        </p:nvGraphicFramePr>
        <p:xfrm>
          <a:off x="6598988" y="2215570"/>
          <a:ext cx="4041775" cy="354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97289" y="5837453"/>
            <a:ext cx="894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+mj-lt"/>
              </a:rPr>
              <a:t>QoS</a:t>
            </a:r>
            <a:r>
              <a:rPr lang="en-US" sz="2400" dirty="0">
                <a:latin typeface="+mj-lt"/>
              </a:rPr>
              <a:t>: percentage of sessions where LP-Guardian releases actual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890A-EBD7-4D30-A56B-2240D75A94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7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Privacy Evaluation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Tracking threat</a:t>
            </a:r>
            <a:r>
              <a:rPr lang="en-US" sz="3200" dirty="0">
                <a:latin typeface="+mj-lt"/>
              </a:rPr>
              <a:t>: time tracked per day</a:t>
            </a:r>
          </a:p>
          <a:p>
            <a:pPr lvl="1"/>
            <a:r>
              <a:rPr lang="en-US" sz="3200" dirty="0">
                <a:latin typeface="+mj-lt"/>
              </a:rPr>
              <a:t>90% of time, user is tracked less than 10 minutes a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890A-EBD7-4D30-A56B-2240D75A94DE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782409556"/>
              </p:ext>
            </p:extLst>
          </p:nvPr>
        </p:nvGraphicFramePr>
        <p:xfrm>
          <a:off x="2454442" y="3048000"/>
          <a:ext cx="7299158" cy="330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264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Summary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A comprehensive app-aware </a:t>
            </a:r>
            <a:r>
              <a:rPr lang="en-US" sz="3200" dirty="0">
                <a:latin typeface="+mj-lt"/>
              </a:rPr>
              <a:t>location privacy protection mechanism for Android</a:t>
            </a:r>
          </a:p>
          <a:p>
            <a:endParaRPr lang="en-US" sz="2000" dirty="0">
              <a:latin typeface="+mj-lt"/>
            </a:endParaRPr>
          </a:p>
          <a:p>
            <a:r>
              <a:rPr lang="en-US" sz="3200" dirty="0">
                <a:solidFill>
                  <a:srgbClr val="00B050"/>
                </a:solidFill>
                <a:latin typeface="+mj-lt"/>
              </a:rPr>
              <a:t>Practical:</a:t>
            </a:r>
          </a:p>
          <a:p>
            <a:pPr lvl="1"/>
            <a:r>
              <a:rPr lang="en-US" sz="2800" dirty="0">
                <a:latin typeface="+mj-lt"/>
              </a:rPr>
              <a:t>Operates solely on the mobile device and is app-compatible</a:t>
            </a:r>
          </a:p>
          <a:p>
            <a:pPr lvl="1"/>
            <a:endParaRPr lang="en-US" sz="2000" dirty="0">
              <a:latin typeface="+mj-lt"/>
            </a:endParaRPr>
          </a:p>
          <a:p>
            <a:r>
              <a:rPr lang="en-US" sz="3200" dirty="0">
                <a:solidFill>
                  <a:srgbClr val="00B050"/>
                </a:solidFill>
                <a:latin typeface="+mj-lt"/>
              </a:rPr>
              <a:t>Effective:</a:t>
            </a:r>
          </a:p>
          <a:p>
            <a:pPr lvl="1"/>
            <a:r>
              <a:rPr lang="en-US" sz="2800" dirty="0">
                <a:latin typeface="+mj-lt"/>
              </a:rPr>
              <a:t>Provides a theoretical location-privacy guarantee</a:t>
            </a:r>
          </a:p>
          <a:p>
            <a:pPr lvl="1"/>
            <a:endParaRPr lang="en-US" sz="2000" dirty="0">
              <a:latin typeface="+mj-lt"/>
            </a:endParaRPr>
          </a:p>
          <a:p>
            <a:r>
              <a:rPr lang="en-US" sz="3200" dirty="0">
                <a:solidFill>
                  <a:srgbClr val="00B050"/>
                </a:solidFill>
                <a:latin typeface="+mj-lt"/>
              </a:rPr>
              <a:t>Efficient: </a:t>
            </a:r>
          </a:p>
          <a:p>
            <a:pPr lvl="1"/>
            <a:r>
              <a:rPr lang="en-US" sz="2800" dirty="0">
                <a:latin typeface="+mj-lt"/>
              </a:rPr>
              <a:t>Provides only the </a:t>
            </a:r>
            <a:r>
              <a:rPr lang="en-US" sz="3500" b="1" dirty="0">
                <a:solidFill>
                  <a:srgbClr val="FF0000"/>
                </a:solidFill>
                <a:latin typeface="+mj-lt"/>
              </a:rPr>
              <a:t>needed</a:t>
            </a:r>
            <a:r>
              <a:rPr lang="en-US" sz="2800" dirty="0">
                <a:latin typeface="+mj-lt"/>
              </a:rPr>
              <a:t> level of protection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890A-EBD7-4D30-A56B-2240D75A94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3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Location-aware Apps</a:t>
            </a:r>
            <a:endParaRPr lang="ko-KR" alt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ko-KR" dirty="0">
                <a:latin typeface="+mj-lt"/>
              </a:rPr>
              <a:t>Location-aware mobile devices</a:t>
            </a:r>
          </a:p>
          <a:p>
            <a:pPr lvl="1"/>
            <a:endParaRPr lang="en-US" altLang="ko-KR" sz="1600" dirty="0" smtClean="0">
              <a:latin typeface="+mj-lt"/>
            </a:endParaRPr>
          </a:p>
          <a:p>
            <a:r>
              <a:rPr lang="en-US" altLang="ko-KR" dirty="0" smtClean="0">
                <a:latin typeface="+mj-lt"/>
              </a:rPr>
              <a:t>Location-Based </a:t>
            </a:r>
            <a:r>
              <a:rPr lang="en-US" altLang="ko-KR" dirty="0">
                <a:latin typeface="+mj-lt"/>
              </a:rPr>
              <a:t>Services</a:t>
            </a:r>
            <a:endParaRPr lang="ko-KR" altLang="en-US" dirty="0">
              <a:latin typeface="+mj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890A-EBD7-4D30-A56B-2240D75A94DE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626" y="1772816"/>
            <a:ext cx="2300575" cy="144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009" y="4005064"/>
            <a:ext cx="2806191" cy="2398018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331495" y="3048000"/>
            <a:ext cx="5831305" cy="3459480"/>
            <a:chOff x="-192505" y="3048000"/>
            <a:chExt cx="5831305" cy="3459480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2210168" y="3048000"/>
              <a:ext cx="3428632" cy="3459480"/>
              <a:chOff x="1371600" y="2286000"/>
              <a:chExt cx="4059936" cy="4096464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1371600" y="2286000"/>
                <a:ext cx="4059936" cy="405993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461395" y="2502553"/>
                <a:ext cx="3843819" cy="3843819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869454" y="3282145"/>
                <a:ext cx="3064227" cy="3064227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093008" y="3729688"/>
                <a:ext cx="2652776" cy="265277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+mj-lt"/>
                  </a:rPr>
                  <a:t>74% of smartphone users utilize location-based services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76200" y="3359612"/>
              <a:ext cx="2636080" cy="374188"/>
              <a:chOff x="228600" y="3359612"/>
              <a:chExt cx="2483680" cy="374188"/>
            </a:xfrm>
          </p:grpSpPr>
          <p:cxnSp>
            <p:nvCxnSpPr>
              <p:cNvPr id="25" name="Straight Connector 24"/>
              <p:cNvCxnSpPr>
                <a:stCxn id="26" idx="3"/>
                <a:endCxn id="7" idx="1"/>
              </p:cNvCxnSpPr>
              <p:nvPr/>
            </p:nvCxnSpPr>
            <p:spPr>
              <a:xfrm>
                <a:off x="1295400" y="3546706"/>
                <a:ext cx="1416880" cy="3406"/>
              </a:xfrm>
              <a:prstGeom prst="line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26" name="Rectangle 25"/>
              <p:cNvSpPr/>
              <p:nvPr/>
            </p:nvSpPr>
            <p:spPr>
              <a:xfrm>
                <a:off x="228600" y="3359612"/>
                <a:ext cx="1066800" cy="37418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+mj-lt"/>
                  </a:rPr>
                  <a:t>All Adults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-192505" y="4005064"/>
              <a:ext cx="2707105" cy="370121"/>
              <a:chOff x="-344905" y="3852664"/>
              <a:chExt cx="2707105" cy="370121"/>
            </a:xfrm>
          </p:grpSpPr>
          <p:cxnSp>
            <p:nvCxnSpPr>
              <p:cNvPr id="34" name="Straight Connector 33"/>
              <p:cNvCxnSpPr>
                <a:stCxn id="35" idx="3"/>
              </p:cNvCxnSpPr>
              <p:nvPr/>
            </p:nvCxnSpPr>
            <p:spPr>
              <a:xfrm>
                <a:off x="1752600" y="4037725"/>
                <a:ext cx="609600" cy="5275"/>
              </a:xfrm>
              <a:prstGeom prst="line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35" name="Rectangle 34"/>
              <p:cNvSpPr/>
              <p:nvPr/>
            </p:nvSpPr>
            <p:spPr>
              <a:xfrm>
                <a:off x="-344905" y="3852664"/>
                <a:ext cx="2097505" cy="370121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+mj-lt"/>
                  </a:rPr>
                  <a:t>Cell phone owners (90%)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-192505" y="4916759"/>
              <a:ext cx="3097666" cy="351028"/>
              <a:chOff x="-344905" y="3852664"/>
              <a:chExt cx="3097666" cy="351028"/>
            </a:xfrm>
          </p:grpSpPr>
          <p:cxnSp>
            <p:nvCxnSpPr>
              <p:cNvPr id="52" name="Straight Connector 51"/>
              <p:cNvCxnSpPr>
                <a:stCxn id="53" idx="3"/>
              </p:cNvCxnSpPr>
              <p:nvPr/>
            </p:nvCxnSpPr>
            <p:spPr>
              <a:xfrm>
                <a:off x="1752600" y="4028178"/>
                <a:ext cx="1000161" cy="14822"/>
              </a:xfrm>
              <a:prstGeom prst="line">
                <a:avLst/>
              </a:prstGeom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53" name="Rectangle 52"/>
              <p:cNvSpPr/>
              <p:nvPr/>
            </p:nvSpPr>
            <p:spPr>
              <a:xfrm>
                <a:off x="-344905" y="3852664"/>
                <a:ext cx="2097505" cy="351028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latin typeface="+mj-lt"/>
                  </a:rPr>
                  <a:t>Smartphone owners (58%)</a:t>
                </a: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7315200" y="6397824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</a:rPr>
              <a:t>http://www.popsugar.com/tech/Which-Location-Based-Service-Do-You-Like-Best-7829817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29161" y="6551711"/>
            <a:ext cx="1447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50000"/>
                  </a:schemeClr>
                </a:solidFill>
              </a:rPr>
              <a:t>Pew Research, 2014</a:t>
            </a:r>
          </a:p>
        </p:txBody>
      </p:sp>
    </p:spTree>
    <p:extLst>
      <p:ext uri="{BB962C8B-B14F-4D97-AF65-F5344CB8AC3E}">
        <p14:creationId xmlns:p14="http://schemas.microsoft.com/office/powerpoint/2010/main" val="411118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570259" y="1932270"/>
            <a:ext cx="3676842" cy="3608489"/>
            <a:chOff x="1113421" y="2496694"/>
            <a:chExt cx="2704580" cy="2654301"/>
          </a:xfrm>
        </p:grpSpPr>
        <p:sp>
          <p:nvSpPr>
            <p:cNvPr id="4" name="Rectangle 3"/>
            <p:cNvSpPr>
              <a:spLocks noChangeAspect="1"/>
            </p:cNvSpPr>
            <p:nvPr/>
          </p:nvSpPr>
          <p:spPr>
            <a:xfrm>
              <a:off x="1123532" y="2496694"/>
              <a:ext cx="1364590" cy="2652147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355" t="-6258" r="-12105" b="-657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27269" y="2496694"/>
              <a:ext cx="1360853" cy="1336767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6" name="Right Brace 5"/>
            <p:cNvSpPr/>
            <p:nvPr/>
          </p:nvSpPr>
          <p:spPr>
            <a:xfrm>
              <a:off x="2624137" y="2496695"/>
              <a:ext cx="182880" cy="131797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7" name="Right Brace 6"/>
            <p:cNvSpPr/>
            <p:nvPr/>
          </p:nvSpPr>
          <p:spPr>
            <a:xfrm>
              <a:off x="2616600" y="3833461"/>
              <a:ext cx="182880" cy="131753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13634" y="3068682"/>
              <a:ext cx="1004367" cy="41316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Location-aware apps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27958" y="4380659"/>
              <a:ext cx="620018" cy="23205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OS level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13421" y="3853372"/>
              <a:ext cx="1374701" cy="1295469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pic>
          <p:nvPicPr>
            <p:cNvPr id="11" name="Picture 4" descr="http://farm6.staticflickr.com/5180/5540543936_b10be20228_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837" y="2983869"/>
              <a:ext cx="274320" cy="275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354724" y="4830045"/>
              <a:ext cx="964553" cy="2735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300" dirty="0" smtClean="0">
                  <a:latin typeface="+mj-lt"/>
                </a:rPr>
                <a:t>Android Location Services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13" name="Straight Arrow Connector 12"/>
            <p:cNvCxnSpPr>
              <a:stCxn id="12" idx="0"/>
              <a:endCxn id="14" idx="2"/>
            </p:cNvCxnSpPr>
            <p:nvPr/>
          </p:nvCxnSpPr>
          <p:spPr>
            <a:xfrm flipH="1" flipV="1">
              <a:off x="1837000" y="4357000"/>
              <a:ext cx="1" cy="47304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405342" y="3991240"/>
              <a:ext cx="863316" cy="36576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300" dirty="0" smtClean="0">
                  <a:latin typeface="+mj-lt"/>
                </a:rPr>
                <a:t>Location Access Controls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15" name="Straight Arrow Connector 14"/>
            <p:cNvCxnSpPr>
              <a:stCxn id="14" idx="0"/>
              <a:endCxn id="11" idx="2"/>
            </p:cNvCxnSpPr>
            <p:nvPr/>
          </p:nvCxnSpPr>
          <p:spPr>
            <a:xfrm flipH="1" flipV="1">
              <a:off x="1337997" y="3259084"/>
              <a:ext cx="499003" cy="73215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930708" y="2805088"/>
              <a:ext cx="219456" cy="2752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50164" y="2805088"/>
              <a:ext cx="219456" cy="2752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123532" y="3845652"/>
              <a:ext cx="136459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33" descr="https://g.twimg.com/about/feature-corporate/image/twitterbird_RGB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963" y="2763580"/>
              <a:ext cx="338523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5" descr="https://www.facebook.com/images/fb_icon_325x32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698" y="2879349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7" descr="https://lh3.googleusercontent.com/558uECh1748zYIkjqo3NF7Ff9r1jCmZo9Zn-NyKLdl5v5GLzXCM3O___xCHKZXLDdxU=w17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008" y="3032370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9" descr="https://lh3.googleusercontent.com/grsL-sVOds-X3WXwQKYplloxD2wkWLUmpXFYTX2dmbAltKTRskhDX4rsdLwavMv5LHQ=w30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318" y="3480066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1" descr="http://g-ec2.images-amazon.com/images/G/01/social/api-share/amazon_logo_500500._V323939215_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270" y="3428421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3" descr="https://whatsapp.com/favico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32" y="3208756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Arrow Connector 24"/>
            <p:cNvCxnSpPr>
              <a:stCxn id="14" idx="0"/>
              <a:endCxn id="20" idx="2"/>
            </p:cNvCxnSpPr>
            <p:nvPr/>
          </p:nvCxnSpPr>
          <p:spPr>
            <a:xfrm flipV="1">
              <a:off x="1837000" y="3153669"/>
              <a:ext cx="318858" cy="83757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4" idx="0"/>
              <a:endCxn id="23" idx="2"/>
            </p:cNvCxnSpPr>
            <p:nvPr/>
          </p:nvCxnSpPr>
          <p:spPr>
            <a:xfrm flipH="1" flipV="1">
              <a:off x="1290430" y="3702741"/>
              <a:ext cx="546570" cy="2884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4" idx="0"/>
              <a:endCxn id="22" idx="2"/>
            </p:cNvCxnSpPr>
            <p:nvPr/>
          </p:nvCxnSpPr>
          <p:spPr>
            <a:xfrm flipV="1">
              <a:off x="1837000" y="3754386"/>
              <a:ext cx="518478" cy="23685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4" idx="0"/>
              <a:endCxn id="19" idx="2"/>
            </p:cNvCxnSpPr>
            <p:nvPr/>
          </p:nvCxnSpPr>
          <p:spPr>
            <a:xfrm flipH="1" flipV="1">
              <a:off x="1634225" y="3037900"/>
              <a:ext cx="202775" cy="95334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0"/>
              <a:endCxn id="21" idx="2"/>
            </p:cNvCxnSpPr>
            <p:nvPr/>
          </p:nvCxnSpPr>
          <p:spPr>
            <a:xfrm flipV="1">
              <a:off x="1837000" y="3306690"/>
              <a:ext cx="16168" cy="68455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0"/>
              <a:endCxn id="24" idx="2"/>
            </p:cNvCxnSpPr>
            <p:nvPr/>
          </p:nvCxnSpPr>
          <p:spPr>
            <a:xfrm flipV="1">
              <a:off x="1837000" y="3483076"/>
              <a:ext cx="414692" cy="50816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8475379" y="1420408"/>
          <a:ext cx="3657600" cy="370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0" name="Visio" r:id="rId11" imgW="1904437" imgH="1791511" progId="Visio.Drawing.11">
                  <p:embed/>
                </p:oleObj>
              </mc:Choice>
              <mc:Fallback>
                <p:oleObj name="Visio" r:id="rId11" imgW="1904437" imgH="1791511" progId="Visio.Drawing.11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475379" y="1420408"/>
                        <a:ext cx="3657600" cy="3702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4324020" y="1815545"/>
            <a:ext cx="3657600" cy="3606239"/>
            <a:chOff x="4590880" y="2619640"/>
            <a:chExt cx="2782269" cy="2743200"/>
          </a:xfrm>
        </p:grpSpPr>
        <p:pic>
          <p:nvPicPr>
            <p:cNvPr id="32" name="Picture 2" descr="http://ihatesuperman.com/wp-content/uploads/2013/11/walmart_map2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6F7FB"/>
                </a:clrFrom>
                <a:clrTo>
                  <a:srgbClr val="F6F7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3"/>
            <a:stretch/>
          </p:blipFill>
          <p:spPr bwMode="auto">
            <a:xfrm>
              <a:off x="4629949" y="3697440"/>
              <a:ext cx="2743200" cy="159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629949" y="2619640"/>
              <a:ext cx="2743200" cy="2743200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ttp://static1.decosoon.com/62908-thickbox_atch/shopping-profile-stickers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5388" y="3519583"/>
              <a:ext cx="847915" cy="847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026" y="2994864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3" descr="http://www.pngall.com/wp-content/uploads/2016/04/Server-PNG-Image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115" y="3027078"/>
              <a:ext cx="378838" cy="46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749" y="3048764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8426" y="3519583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Left Arrow 38"/>
            <p:cNvSpPr/>
            <p:nvPr/>
          </p:nvSpPr>
          <p:spPr bwMode="ltGray">
            <a:xfrm flipV="1">
              <a:off x="5105842" y="3117631"/>
              <a:ext cx="531004" cy="119278"/>
            </a:xfrm>
            <a:prstGeom prst="leftArrow">
              <a:avLst>
                <a:gd name="adj1" fmla="val 50000"/>
                <a:gd name="adj2" fmla="val 104541"/>
              </a:avLst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40" name="Left Arrow 39"/>
            <p:cNvSpPr/>
            <p:nvPr/>
          </p:nvSpPr>
          <p:spPr bwMode="ltGray">
            <a:xfrm rot="12585794" flipV="1">
              <a:off x="5056957" y="3624357"/>
              <a:ext cx="1057817" cy="119278"/>
            </a:xfrm>
            <a:prstGeom prst="leftArrow">
              <a:avLst>
                <a:gd name="adj1" fmla="val 50000"/>
                <a:gd name="adj2" fmla="val 104541"/>
              </a:avLst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41" name="Lightning Bolt 40"/>
            <p:cNvSpPr/>
            <p:nvPr/>
          </p:nvSpPr>
          <p:spPr>
            <a:xfrm rot="15485206">
              <a:off x="6458586" y="3678407"/>
              <a:ext cx="169083" cy="333788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Lightning Bolt 41"/>
            <p:cNvSpPr/>
            <p:nvPr/>
          </p:nvSpPr>
          <p:spPr>
            <a:xfrm rot="15485206">
              <a:off x="6358676" y="3266898"/>
              <a:ext cx="218460" cy="404657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Lightning Bolt 42"/>
            <p:cNvSpPr/>
            <p:nvPr/>
          </p:nvSpPr>
          <p:spPr>
            <a:xfrm rot="10473609">
              <a:off x="5912482" y="3335062"/>
              <a:ext cx="211525" cy="377147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90880" y="2678525"/>
              <a:ext cx="661405" cy="37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Service Provider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277582" y="2670240"/>
              <a:ext cx="892594" cy="37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Localization Infrastructure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67658" y="3593465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RSSI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995645" y="3162763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Location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88962" y="3582931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Service</a:t>
              </a:r>
              <a:endParaRPr lang="en-US" sz="1300" dirty="0">
                <a:latin typeface="+mj-lt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01198" y="5887453"/>
            <a:ext cx="4045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Location-aware Apps</a:t>
            </a:r>
            <a:endParaRPr lang="en-US" sz="3200" b="1" dirty="0"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01408" y="5888555"/>
            <a:ext cx="2753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Indoor environment</a:t>
            </a:r>
            <a:endParaRPr lang="en-US" sz="2400" dirty="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91916" y="5887452"/>
            <a:ext cx="296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Wearable </a:t>
            </a:r>
            <a:r>
              <a:rPr lang="en-US" sz="2400" dirty="0" err="1" smtClean="0">
                <a:latin typeface="+mj-lt"/>
              </a:rPr>
              <a:t>IoT</a:t>
            </a:r>
            <a:r>
              <a:rPr lang="en-US" sz="2400" dirty="0" smtClean="0">
                <a:latin typeface="+mj-lt"/>
              </a:rPr>
              <a:t> devices</a:t>
            </a:r>
            <a:endParaRPr lang="en-US" sz="2400" dirty="0">
              <a:latin typeface="+mj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01197" y="3793459"/>
            <a:ext cx="3811073" cy="207421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4294911" y="1479339"/>
            <a:ext cx="7838068" cy="50433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</a:rPr>
              <a:t>LP-Doctor</a:t>
            </a:r>
            <a:endParaRPr lang="en-US" sz="6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2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solidFill>
                  <a:srgbClr val="0070C0"/>
                </a:solidFill>
              </a:rPr>
              <a:t>Mobile OS Location Controls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4956" y="5851751"/>
            <a:ext cx="337728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j-lt"/>
              </a:rPr>
              <a:t>Install time permissions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615873"/>
            <a:ext cx="3291840" cy="386674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7680" y="3643701"/>
            <a:ext cx="3291840" cy="304800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6" name="Picture 2" descr="http://cdn.arstechnica.net/wp-content/uploads/2015/05/App-Permissions-setting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67"/>
          <a:stretch/>
        </p:blipFill>
        <p:spPr bwMode="auto">
          <a:xfrm>
            <a:off x="4509383" y="1696076"/>
            <a:ext cx="3291840" cy="370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09383" y="4095589"/>
            <a:ext cx="3291840" cy="438912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/>
          <p:cNvSpPr txBox="1"/>
          <p:nvPr/>
        </p:nvSpPr>
        <p:spPr>
          <a:xfrm>
            <a:off x="4368800" y="5851751"/>
            <a:ext cx="337728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j-lt"/>
              </a:rPr>
              <a:t>Per-app location switch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96216" y="5851751"/>
            <a:ext cx="37592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j-lt"/>
              </a:rPr>
              <a:t>Background location access</a:t>
            </a:r>
          </a:p>
        </p:txBody>
      </p:sp>
      <p:pic>
        <p:nvPicPr>
          <p:cNvPr id="18" name="Picture 2" descr="https://support.apple.com/library/content/dam/edam/applecare/images/en_US/applecare/location_backgroun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"/>
          <a:stretch/>
        </p:blipFill>
        <p:spPr bwMode="auto">
          <a:xfrm>
            <a:off x="8531084" y="2284144"/>
            <a:ext cx="3089464" cy="253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524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dirty="0" smtClean="0">
                <a:solidFill>
                  <a:srgbClr val="0070C0"/>
                </a:solidFill>
              </a:rPr>
              <a:t>Research Questions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667" dirty="0">
              <a:latin typeface="+mj-lt"/>
            </a:endParaRPr>
          </a:p>
          <a:p>
            <a:r>
              <a:rPr lang="en-US" sz="4267" dirty="0">
                <a:latin typeface="+mj-lt"/>
              </a:rPr>
              <a:t>Are OS-based controls effective in protecting the user’s location privacy?</a:t>
            </a:r>
          </a:p>
          <a:p>
            <a:endParaRPr lang="en-US" sz="2667" dirty="0">
              <a:latin typeface="+mj-lt"/>
            </a:endParaRPr>
          </a:p>
          <a:p>
            <a:r>
              <a:rPr lang="en-US" sz="4267" dirty="0">
                <a:latin typeface="+mj-lt"/>
              </a:rPr>
              <a:t>If not, how can they be improved, in user-level, without modifying any app or the OS?</a:t>
            </a:r>
            <a:endParaRPr lang="en-US" altLang="ja-JP" sz="4267" dirty="0">
              <a:latin typeface="+mj-lt"/>
            </a:endParaRPr>
          </a:p>
        </p:txBody>
      </p:sp>
      <p:sp>
        <p:nvSpPr>
          <p:cNvPr id="1126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3883E1C-5C25-404A-B19E-FD1EF685A66B}" type="slidenum">
              <a:rPr lang="en-US" altLang="ja-JP">
                <a:solidFill>
                  <a:srgbClr val="898989"/>
                </a:solidFill>
              </a:rPr>
              <a:pPr eaLnBrk="1" hangingPunct="1"/>
              <a:t>22</a:t>
            </a:fld>
            <a:endParaRPr lang="en-US" altLang="ja-JP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Location Privacy </a:t>
            </a:r>
            <a:r>
              <a:rPr lang="en-US" dirty="0" smtClean="0">
                <a:solidFill>
                  <a:schemeClr val="accent5"/>
                </a:solidFill>
              </a:rPr>
              <a:t>Metrics</a:t>
            </a:r>
            <a:endParaRPr lang="en-US" altLang="ja-JP" dirty="0" smtClean="0">
              <a:solidFill>
                <a:schemeClr val="accent5"/>
              </a:solidFill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/>
          </a:bodyPr>
          <a:lstStyle/>
          <a:p>
            <a:pPr lvl="1"/>
            <a:r>
              <a:rPr lang="en-US" altLang="ja-JP" sz="2800" i="1" dirty="0" err="1">
                <a:solidFill>
                  <a:schemeClr val="accent2"/>
                </a:solidFill>
                <a:latin typeface="+mj-lt"/>
              </a:rPr>
              <a:t>Prof</a:t>
            </a:r>
            <a:r>
              <a:rPr lang="en-US" altLang="ja-JP" sz="2800" i="1" baseline="-25000" dirty="0" err="1">
                <a:solidFill>
                  <a:schemeClr val="accent2"/>
                </a:solidFill>
                <a:latin typeface="+mj-lt"/>
              </a:rPr>
              <a:t>cont</a:t>
            </a:r>
            <a:r>
              <a:rPr lang="en-US" altLang="ja-JP" sz="2800" dirty="0">
                <a:latin typeface="+mj-lt"/>
              </a:rPr>
              <a:t>:</a:t>
            </a:r>
            <a:r>
              <a:rPr lang="en-US" altLang="ja-JP" sz="28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altLang="ja-JP" sz="2800" dirty="0">
                <a:latin typeface="+mj-lt"/>
              </a:rPr>
              <a:t>KL divergence between histogram and mobility pattern</a:t>
            </a:r>
          </a:p>
          <a:p>
            <a:pPr lvl="1"/>
            <a:r>
              <a:rPr lang="en-US" altLang="ja-JP" sz="2800" i="1" dirty="0" err="1" smtClean="0">
                <a:solidFill>
                  <a:schemeClr val="accent2"/>
                </a:solidFill>
                <a:latin typeface="+mj-lt"/>
              </a:rPr>
              <a:t>Prof</a:t>
            </a:r>
            <a:r>
              <a:rPr lang="en-US" altLang="ja-JP" sz="2800" i="1" baseline="-25000" dirty="0" err="1" smtClean="0">
                <a:solidFill>
                  <a:schemeClr val="accent2"/>
                </a:solidFill>
                <a:latin typeface="+mj-lt"/>
              </a:rPr>
              <a:t>bin</a:t>
            </a:r>
            <a:r>
              <a:rPr lang="en-US" altLang="ja-JP" sz="3600" dirty="0">
                <a:latin typeface="+mj-lt"/>
              </a:rPr>
              <a:t>: </a:t>
            </a:r>
            <a:r>
              <a:rPr lang="el-GR" altLang="ja-JP" sz="3600" dirty="0">
                <a:latin typeface="+mj-lt"/>
              </a:rPr>
              <a:t>χ</a:t>
            </a:r>
            <a:r>
              <a:rPr lang="en-US" altLang="ja-JP" sz="2800" baseline="30000" dirty="0">
                <a:latin typeface="+mj-lt"/>
              </a:rPr>
              <a:t>2</a:t>
            </a:r>
            <a:r>
              <a:rPr lang="en-US" altLang="ja-JP" sz="2800" dirty="0">
                <a:latin typeface="+mj-lt"/>
              </a:rPr>
              <a:t> test with significance level of 0.05</a:t>
            </a:r>
          </a:p>
          <a:p>
            <a:pPr lvl="1"/>
            <a:endParaRPr lang="en-US" altLang="ja-JP" sz="2800" baseline="-25000" dirty="0" smtClean="0">
              <a:latin typeface="+mj-lt"/>
            </a:endParaRPr>
          </a:p>
          <a:p>
            <a:pPr lvl="2"/>
            <a:endParaRPr lang="en-US" altLang="ja-JP" sz="2400" dirty="0" smtClean="0">
              <a:latin typeface="+mj-lt"/>
            </a:endParaRPr>
          </a:p>
        </p:txBody>
      </p:sp>
      <p:sp>
        <p:nvSpPr>
          <p:cNvPr id="2458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E7D4B0C2-491F-4AC3-A08F-BA98E1EB1AA2}" type="slidenum">
              <a:rPr lang="en-US" altLang="ja-JP">
                <a:solidFill>
                  <a:srgbClr val="898989"/>
                </a:solidFill>
              </a:rPr>
              <a:pPr eaLnBrk="1" hangingPunct="1"/>
              <a:t>23</a:t>
            </a:fld>
            <a:endParaRPr lang="en-US" altLang="ja-JP">
              <a:solidFill>
                <a:srgbClr val="898989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093" y="2717800"/>
            <a:ext cx="5578308" cy="41656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812787" lon="2434855" rev="2303388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498336" y="3632201"/>
            <a:ext cx="2955731" cy="2151787"/>
            <a:chOff x="5303520" y="2724151"/>
            <a:chExt cx="2216798" cy="1613840"/>
          </a:xfrm>
        </p:grpSpPr>
        <p:sp>
          <p:nvSpPr>
            <p:cNvPr id="27" name="Cube 26"/>
            <p:cNvSpPr/>
            <p:nvPr/>
          </p:nvSpPr>
          <p:spPr>
            <a:xfrm>
              <a:off x="6253342" y="4030280"/>
              <a:ext cx="182880" cy="228600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Cube 22"/>
            <p:cNvSpPr/>
            <p:nvPr/>
          </p:nvSpPr>
          <p:spPr>
            <a:xfrm>
              <a:off x="6588824" y="3527012"/>
              <a:ext cx="182880" cy="269346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Cube 23"/>
            <p:cNvSpPr/>
            <p:nvPr/>
          </p:nvSpPr>
          <p:spPr>
            <a:xfrm>
              <a:off x="7142716" y="2724151"/>
              <a:ext cx="182880" cy="561481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6" name="Cube 25"/>
            <p:cNvSpPr/>
            <p:nvPr/>
          </p:nvSpPr>
          <p:spPr>
            <a:xfrm>
              <a:off x="5303520" y="3147134"/>
              <a:ext cx="182880" cy="457200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Cube 24"/>
            <p:cNvSpPr/>
            <p:nvPr/>
          </p:nvSpPr>
          <p:spPr>
            <a:xfrm>
              <a:off x="7337438" y="3972231"/>
              <a:ext cx="182880" cy="365760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524000" y="5054761"/>
            <a:ext cx="41656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Probability of user visiting place</a:t>
            </a:r>
          </a:p>
        </p:txBody>
      </p:sp>
      <p:sp>
        <p:nvSpPr>
          <p:cNvPr id="39" name="Cube 38"/>
          <p:cNvSpPr/>
          <p:nvPr/>
        </p:nvSpPr>
        <p:spPr>
          <a:xfrm>
            <a:off x="1242907" y="5590381"/>
            <a:ext cx="243840" cy="609600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TextBox 39"/>
          <p:cNvSpPr txBox="1"/>
          <p:nvPr/>
        </p:nvSpPr>
        <p:spPr>
          <a:xfrm>
            <a:off x="1524000" y="5770123"/>
            <a:ext cx="434848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# of visits app observed user at place</a:t>
            </a:r>
          </a:p>
        </p:txBody>
      </p:sp>
      <p:sp>
        <p:nvSpPr>
          <p:cNvPr id="22" name="Cube 21"/>
          <p:cNvSpPr/>
          <p:nvPr/>
        </p:nvSpPr>
        <p:spPr>
          <a:xfrm>
            <a:off x="1263227" y="4800600"/>
            <a:ext cx="243840" cy="609600"/>
          </a:xfrm>
          <a:prstGeom prst="cub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" name="Group 1"/>
          <p:cNvGrpSpPr/>
          <p:nvPr/>
        </p:nvGrpSpPr>
        <p:grpSpPr>
          <a:xfrm>
            <a:off x="6765038" y="3632201"/>
            <a:ext cx="2957253" cy="2151787"/>
            <a:chOff x="5073778" y="2724151"/>
            <a:chExt cx="2217940" cy="1613840"/>
          </a:xfrm>
        </p:grpSpPr>
        <p:sp>
          <p:nvSpPr>
            <p:cNvPr id="21" name="Cube 20"/>
            <p:cNvSpPr/>
            <p:nvPr/>
          </p:nvSpPr>
          <p:spPr>
            <a:xfrm>
              <a:off x="5073778" y="3143250"/>
              <a:ext cx="182880" cy="457200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Cube 27"/>
            <p:cNvSpPr/>
            <p:nvPr/>
          </p:nvSpPr>
          <p:spPr>
            <a:xfrm>
              <a:off x="6024742" y="4002910"/>
              <a:ext cx="182880" cy="255970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Cube 31"/>
            <p:cNvSpPr/>
            <p:nvPr/>
          </p:nvSpPr>
          <p:spPr>
            <a:xfrm>
              <a:off x="7108838" y="3953749"/>
              <a:ext cx="182880" cy="384242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Cube 34"/>
            <p:cNvSpPr/>
            <p:nvPr/>
          </p:nvSpPr>
          <p:spPr>
            <a:xfrm>
              <a:off x="6362754" y="3469445"/>
              <a:ext cx="182880" cy="328249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Cube 35"/>
            <p:cNvSpPr/>
            <p:nvPr/>
          </p:nvSpPr>
          <p:spPr>
            <a:xfrm>
              <a:off x="6912974" y="2724151"/>
              <a:ext cx="182880" cy="561482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493069" y="4241800"/>
            <a:ext cx="2955731" cy="1531733"/>
            <a:chOff x="5303520" y="3189191"/>
            <a:chExt cx="2216798" cy="1148800"/>
          </a:xfrm>
        </p:grpSpPr>
        <p:sp>
          <p:nvSpPr>
            <p:cNvPr id="47" name="Cube 46"/>
            <p:cNvSpPr/>
            <p:nvPr/>
          </p:nvSpPr>
          <p:spPr>
            <a:xfrm>
              <a:off x="6253342" y="3604334"/>
              <a:ext cx="182880" cy="654546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Cube 47"/>
            <p:cNvSpPr/>
            <p:nvPr/>
          </p:nvSpPr>
          <p:spPr>
            <a:xfrm>
              <a:off x="6588824" y="3585788"/>
              <a:ext cx="182880" cy="210569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Cube 48"/>
            <p:cNvSpPr/>
            <p:nvPr/>
          </p:nvSpPr>
          <p:spPr>
            <a:xfrm>
              <a:off x="7142716" y="3189191"/>
              <a:ext cx="182880" cy="96441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Cube 49"/>
            <p:cNvSpPr/>
            <p:nvPr/>
          </p:nvSpPr>
          <p:spPr>
            <a:xfrm>
              <a:off x="5303520" y="3285632"/>
              <a:ext cx="182880" cy="318702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Cube 50"/>
            <p:cNvSpPr/>
            <p:nvPr/>
          </p:nvSpPr>
          <p:spPr>
            <a:xfrm>
              <a:off x="7337438" y="3654232"/>
              <a:ext cx="182880" cy="683759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486747" y="3632202"/>
            <a:ext cx="318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 privacy threat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552355" y="3632201"/>
            <a:ext cx="3186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Low privacy threat</a:t>
            </a:r>
          </a:p>
        </p:txBody>
      </p:sp>
    </p:spTree>
    <p:extLst>
      <p:ext uri="{BB962C8B-B14F-4D97-AF65-F5344CB8AC3E}">
        <p14:creationId xmlns:p14="http://schemas.microsoft.com/office/powerpoint/2010/main" val="141678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Are </a:t>
            </a:r>
            <a:r>
              <a:rPr lang="en-US" dirty="0" smtClean="0">
                <a:solidFill>
                  <a:schemeClr val="accent5"/>
                </a:solidFill>
              </a:rPr>
              <a:t>OS-Controls </a:t>
            </a:r>
            <a:r>
              <a:rPr lang="en-US" dirty="0">
                <a:solidFill>
                  <a:schemeClr val="accent5"/>
                </a:solidFill>
              </a:rPr>
              <a:t>Effective?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121276"/>
          </a:xfrm>
        </p:spPr>
        <p:txBody>
          <a:bodyPr>
            <a:normAutofit/>
          </a:bodyPr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Users can’t control location access on per-session basis</a:t>
            </a:r>
          </a:p>
          <a:p>
            <a:pPr lvl="1"/>
            <a:r>
              <a:rPr lang="en-US" sz="2800" dirty="0">
                <a:latin typeface="+mj-lt"/>
              </a:rPr>
              <a:t>Existing OSes don’t provide an easy interface</a:t>
            </a:r>
          </a:p>
          <a:p>
            <a:pPr lvl="1"/>
            <a:r>
              <a:rPr lang="en-US" sz="2800" dirty="0">
                <a:latin typeface="+mj-lt"/>
              </a:rPr>
              <a:t>User can’t decide on threat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28" name="Diagram 27"/>
          <p:cNvGraphicFramePr/>
          <p:nvPr>
            <p:extLst/>
          </p:nvPr>
        </p:nvGraphicFramePr>
        <p:xfrm>
          <a:off x="406400" y="1558923"/>
          <a:ext cx="9956800" cy="3292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5080000" y="1281048"/>
            <a:ext cx="4673600" cy="3735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5080000" y="2358682"/>
            <a:ext cx="4673600" cy="2681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5080000" y="3225800"/>
            <a:ext cx="4673600" cy="162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5080000" y="4038600"/>
            <a:ext cx="4673600" cy="954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6708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dirty="0" smtClean="0">
                <a:solidFill>
                  <a:schemeClr val="accent5"/>
                </a:solidFill>
              </a:rPr>
              <a:t>Apps’ Location Privacy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667" dirty="0">
              <a:latin typeface="+mj-lt"/>
            </a:endParaRPr>
          </a:p>
          <a:p>
            <a:r>
              <a:rPr lang="en-US" sz="4267" dirty="0">
                <a:latin typeface="+mj-lt"/>
              </a:rPr>
              <a:t>Are OS-based controls effective in protecting the user’s location privacy?</a:t>
            </a:r>
          </a:p>
          <a:p>
            <a:endParaRPr lang="en-US" sz="2667" dirty="0">
              <a:latin typeface="+mj-lt"/>
            </a:endParaRPr>
          </a:p>
          <a:p>
            <a:r>
              <a:rPr lang="en-US" sz="4267" dirty="0">
                <a:latin typeface="+mj-lt"/>
              </a:rPr>
              <a:t>If not, how can they be improved, in user-level, without modifying any app or the OS?</a:t>
            </a:r>
            <a:endParaRPr lang="en-US" altLang="ja-JP" sz="4267" dirty="0">
              <a:latin typeface="+mj-lt"/>
            </a:endParaRPr>
          </a:p>
        </p:txBody>
      </p:sp>
      <p:sp>
        <p:nvSpPr>
          <p:cNvPr id="11268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990575" indent="-38099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523962" indent="-304792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2133547" indent="-304792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743131" indent="-304792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3883E1C-5C25-404A-B19E-FD1EF685A66B}" type="slidenum">
              <a:rPr lang="en-US" altLang="ja-JP">
                <a:solidFill>
                  <a:srgbClr val="898989"/>
                </a:solidFill>
              </a:rPr>
              <a:pPr eaLnBrk="1" hangingPunct="1"/>
              <a:t>25</a:t>
            </a:fld>
            <a:endParaRPr lang="en-US" altLang="ja-JP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LP-Doctor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733" dirty="0">
                <a:latin typeface="+mj-lt"/>
              </a:rPr>
              <a:t>Provides per-session location access control </a:t>
            </a:r>
          </a:p>
          <a:p>
            <a:endParaRPr lang="en-US" sz="3733" dirty="0">
              <a:latin typeface="+mj-lt"/>
            </a:endParaRPr>
          </a:p>
          <a:p>
            <a:r>
              <a:rPr lang="en-US" sz="3733" dirty="0">
                <a:latin typeface="+mj-lt"/>
              </a:rPr>
              <a:t>Runs at the user-level </a:t>
            </a:r>
          </a:p>
          <a:p>
            <a:endParaRPr lang="en-US" sz="3733" dirty="0">
              <a:latin typeface="+mj-lt"/>
            </a:endParaRPr>
          </a:p>
          <a:p>
            <a:r>
              <a:rPr lang="en-US" sz="3733" dirty="0">
                <a:latin typeface="+mj-lt"/>
              </a:rPr>
              <a:t>Is easy to install and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1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LP-Doctor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1600" y="1319887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What happens when the user installs an app?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521576" y="1562676"/>
            <a:ext cx="3857625" cy="4885037"/>
            <a:chOff x="5410200" y="57150"/>
            <a:chExt cx="2893219" cy="366377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0" b="57191"/>
            <a:stretch/>
          </p:blipFill>
          <p:spPr>
            <a:xfrm>
              <a:off x="5410200" y="57150"/>
              <a:ext cx="2893219" cy="19940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748" b="2244"/>
            <a:stretch/>
          </p:blipFill>
          <p:spPr>
            <a:xfrm>
              <a:off x="5410200" y="3309036"/>
              <a:ext cx="2893219" cy="41189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60" b="22036"/>
            <a:stretch/>
          </p:blipFill>
          <p:spPr>
            <a:xfrm>
              <a:off x="5410200" y="2050539"/>
              <a:ext cx="2893219" cy="1260389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7661617" y="4546600"/>
            <a:ext cx="3048000" cy="3048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/>
        </p:nvSpPr>
        <p:spPr>
          <a:xfrm>
            <a:off x="7658871" y="4880425"/>
            <a:ext cx="3050747" cy="1018099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67" y="1814236"/>
            <a:ext cx="5578308" cy="416560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1812787" lon="2434855" rev="2303388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847411" y="2728637"/>
            <a:ext cx="2955731" cy="2151787"/>
            <a:chOff x="5303520" y="2724151"/>
            <a:chExt cx="2216798" cy="1613840"/>
          </a:xfrm>
        </p:grpSpPr>
        <p:sp>
          <p:nvSpPr>
            <p:cNvPr id="19" name="Cube 18"/>
            <p:cNvSpPr/>
            <p:nvPr/>
          </p:nvSpPr>
          <p:spPr>
            <a:xfrm>
              <a:off x="6253342" y="4030280"/>
              <a:ext cx="182880" cy="228600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Cube 19"/>
            <p:cNvSpPr/>
            <p:nvPr/>
          </p:nvSpPr>
          <p:spPr>
            <a:xfrm>
              <a:off x="6588824" y="3527012"/>
              <a:ext cx="182880" cy="269346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Cube 20"/>
            <p:cNvSpPr/>
            <p:nvPr/>
          </p:nvSpPr>
          <p:spPr>
            <a:xfrm>
              <a:off x="7142716" y="2724151"/>
              <a:ext cx="182880" cy="561481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Cube 21"/>
            <p:cNvSpPr/>
            <p:nvPr/>
          </p:nvSpPr>
          <p:spPr>
            <a:xfrm>
              <a:off x="5303520" y="3147134"/>
              <a:ext cx="182880" cy="457200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Cube 22"/>
            <p:cNvSpPr/>
            <p:nvPr/>
          </p:nvSpPr>
          <p:spPr>
            <a:xfrm>
              <a:off x="7337438" y="3972231"/>
              <a:ext cx="182880" cy="365760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24727" y="5815151"/>
            <a:ext cx="41656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Probability of user visiting place</a:t>
            </a:r>
          </a:p>
        </p:txBody>
      </p:sp>
      <p:sp>
        <p:nvSpPr>
          <p:cNvPr id="25" name="Cube 24"/>
          <p:cNvSpPr/>
          <p:nvPr/>
        </p:nvSpPr>
        <p:spPr>
          <a:xfrm>
            <a:off x="376768" y="6360928"/>
            <a:ext cx="243840" cy="365760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TextBox 26"/>
          <p:cNvSpPr txBox="1"/>
          <p:nvPr/>
        </p:nvSpPr>
        <p:spPr>
          <a:xfrm>
            <a:off x="620608" y="6371431"/>
            <a:ext cx="434848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# of visits app observed user at place</a:t>
            </a:r>
          </a:p>
        </p:txBody>
      </p:sp>
      <p:sp>
        <p:nvSpPr>
          <p:cNvPr id="28" name="Cube 27"/>
          <p:cNvSpPr/>
          <p:nvPr/>
        </p:nvSpPr>
        <p:spPr>
          <a:xfrm>
            <a:off x="376768" y="5757276"/>
            <a:ext cx="243840" cy="365760"/>
          </a:xfrm>
          <a:prstGeom prst="cub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9" name="Group 28"/>
          <p:cNvGrpSpPr/>
          <p:nvPr/>
        </p:nvGrpSpPr>
        <p:grpSpPr>
          <a:xfrm>
            <a:off x="2114112" y="2728637"/>
            <a:ext cx="2957253" cy="2151787"/>
            <a:chOff x="5073778" y="2724151"/>
            <a:chExt cx="2217940" cy="1613840"/>
          </a:xfrm>
        </p:grpSpPr>
        <p:sp>
          <p:nvSpPr>
            <p:cNvPr id="31" name="Cube 30"/>
            <p:cNvSpPr/>
            <p:nvPr/>
          </p:nvSpPr>
          <p:spPr>
            <a:xfrm>
              <a:off x="5073778" y="3143250"/>
              <a:ext cx="182880" cy="457200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2" name="Cube 31"/>
            <p:cNvSpPr/>
            <p:nvPr/>
          </p:nvSpPr>
          <p:spPr>
            <a:xfrm>
              <a:off x="6024742" y="4002910"/>
              <a:ext cx="182880" cy="255970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3" name="Cube 32"/>
            <p:cNvSpPr/>
            <p:nvPr/>
          </p:nvSpPr>
          <p:spPr>
            <a:xfrm>
              <a:off x="7108838" y="3953749"/>
              <a:ext cx="182880" cy="384242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Cube 33"/>
            <p:cNvSpPr/>
            <p:nvPr/>
          </p:nvSpPr>
          <p:spPr>
            <a:xfrm>
              <a:off x="6362754" y="3469445"/>
              <a:ext cx="182880" cy="328249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Cube 35"/>
            <p:cNvSpPr/>
            <p:nvPr/>
          </p:nvSpPr>
          <p:spPr>
            <a:xfrm>
              <a:off x="6912974" y="2724151"/>
              <a:ext cx="182880" cy="561482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21067" y="3036777"/>
            <a:ext cx="2954133" cy="1825571"/>
            <a:chOff x="5303520" y="2968812"/>
            <a:chExt cx="2215600" cy="1369178"/>
          </a:xfrm>
        </p:grpSpPr>
        <p:sp>
          <p:nvSpPr>
            <p:cNvPr id="49" name="Cube 48"/>
            <p:cNvSpPr/>
            <p:nvPr/>
          </p:nvSpPr>
          <p:spPr>
            <a:xfrm>
              <a:off x="6253342" y="4030280"/>
              <a:ext cx="182880" cy="228600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Cube 49"/>
            <p:cNvSpPr/>
            <p:nvPr/>
          </p:nvSpPr>
          <p:spPr>
            <a:xfrm>
              <a:off x="6588824" y="3527012"/>
              <a:ext cx="182880" cy="269346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Cube 50"/>
            <p:cNvSpPr/>
            <p:nvPr/>
          </p:nvSpPr>
          <p:spPr>
            <a:xfrm>
              <a:off x="7142714" y="2968812"/>
              <a:ext cx="182880" cy="316819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Cube 51"/>
            <p:cNvSpPr/>
            <p:nvPr/>
          </p:nvSpPr>
          <p:spPr>
            <a:xfrm>
              <a:off x="5303520" y="3363628"/>
              <a:ext cx="182880" cy="240705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3" name="Cube 52"/>
            <p:cNvSpPr/>
            <p:nvPr/>
          </p:nvSpPr>
          <p:spPr>
            <a:xfrm>
              <a:off x="7337438" y="4160359"/>
              <a:ext cx="181682" cy="177631"/>
            </a:xfrm>
            <a:prstGeom prst="cub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7661617" y="4241800"/>
            <a:ext cx="3048000" cy="3048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6019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24" grpId="0"/>
      <p:bldP spid="25" grpId="0" animBg="1"/>
      <p:bldP spid="27" grpId="0"/>
      <p:bldP spid="28" grpId="0" animBg="1"/>
      <p:bldP spid="54" grpId="0" animBg="1"/>
      <p:bldP spid="5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LP-Doctor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600" y="1319887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What happens when the user runs an app?</a:t>
            </a:r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609600" y="1701800"/>
          <a:ext cx="4673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ttp://forums.androidcentral.com/attachments/samsung-galaxy-s5/132325d1408145340t-screen-shot-your-galaxy-s5-home-screens-i-need-ideas-so-i-want-spend-hours-customizing-screenshot_2014-08-15-19-27-3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840" y="1504952"/>
            <a:ext cx="2500312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589287" y="1498600"/>
            <a:ext cx="2500312" cy="4445000"/>
            <a:chOff x="5691965" y="1428750"/>
            <a:chExt cx="1875234" cy="3333750"/>
          </a:xfrm>
        </p:grpSpPr>
        <p:sp>
          <p:nvSpPr>
            <p:cNvPr id="5" name="Rectangle 4"/>
            <p:cNvSpPr/>
            <p:nvPr/>
          </p:nvSpPr>
          <p:spPr>
            <a:xfrm>
              <a:off x="5691965" y="1428750"/>
              <a:ext cx="1875234" cy="3333750"/>
            </a:xfrm>
            <a:prstGeom prst="rect">
              <a:avLst/>
            </a:prstGeom>
            <a:solidFill>
              <a:schemeClr val="accent1"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86170" y="1440418"/>
              <a:ext cx="1130879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LP-Doctor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016" y="3429000"/>
            <a:ext cx="914400" cy="14204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00800" y="6172201"/>
            <a:ext cx="467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Pack LP-Doctor as an app launcher</a:t>
            </a:r>
          </a:p>
        </p:txBody>
      </p:sp>
    </p:spTree>
    <p:extLst>
      <p:ext uri="{BB962C8B-B14F-4D97-AF65-F5344CB8AC3E}">
        <p14:creationId xmlns:p14="http://schemas.microsoft.com/office/powerpoint/2010/main" val="18190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LP-Doctor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609600" y="1701800"/>
          <a:ext cx="4673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2" b="36170"/>
          <a:stretch/>
        </p:blipFill>
        <p:spPr bwMode="auto">
          <a:xfrm>
            <a:off x="6365025" y="2327830"/>
            <a:ext cx="5486400" cy="1867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129850" y="4580237"/>
            <a:ext cx="1810951" cy="5080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133" dirty="0">
                <a:solidFill>
                  <a:schemeClr val="tx1"/>
                </a:solidFill>
              </a:rPr>
              <a:t>Remove noise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600" y="1319887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What happens when the user runs an app?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21600" y="5450016"/>
            <a:ext cx="4165600" cy="91440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133" dirty="0">
                <a:solidFill>
                  <a:schemeClr val="tx1"/>
                </a:solidFill>
              </a:rPr>
              <a:t>Reduce noise </a:t>
            </a:r>
            <a:r>
              <a:rPr lang="en-US" sz="2133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</a:p>
          <a:p>
            <a:r>
              <a:rPr lang="en-US" sz="2133" dirty="0">
                <a:solidFill>
                  <a:schemeClr val="tx1"/>
                </a:solidFill>
                <a:sym typeface="Wingdings" panose="05000000000000000000" pitchFamily="2" charset="2"/>
              </a:rPr>
              <a:t>user adjusts privacy – </a:t>
            </a:r>
            <a:r>
              <a:rPr lang="en-US" sz="2133" dirty="0" err="1">
                <a:solidFill>
                  <a:schemeClr val="tx1"/>
                </a:solidFill>
                <a:sym typeface="Wingdings" panose="05000000000000000000" pitchFamily="2" charset="2"/>
              </a:rPr>
              <a:t>QoS</a:t>
            </a:r>
            <a:r>
              <a:rPr lang="en-US" sz="2133" dirty="0">
                <a:solidFill>
                  <a:schemeClr val="tx1"/>
                </a:solidFill>
                <a:sym typeface="Wingdings" panose="05000000000000000000" pitchFamily="2" charset="2"/>
              </a:rPr>
              <a:t> trade-off  </a:t>
            </a:r>
            <a:endParaRPr lang="en-US" sz="2133" dirty="0">
              <a:solidFill>
                <a:schemeClr val="tx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2133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45405" y="3359698"/>
            <a:ext cx="2204995" cy="76951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/>
        </p:nvSpPr>
        <p:spPr>
          <a:xfrm>
            <a:off x="9616301" y="3363852"/>
            <a:ext cx="2206752" cy="7653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7" name="Straight Connector 6"/>
          <p:cNvCxnSpPr>
            <a:stCxn id="3" idx="2"/>
            <a:endCxn id="19" idx="0"/>
          </p:cNvCxnSpPr>
          <p:nvPr/>
        </p:nvCxnSpPr>
        <p:spPr>
          <a:xfrm flipH="1">
            <a:off x="8035326" y="4129216"/>
            <a:ext cx="412577" cy="451021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2" idx="2"/>
            <a:endCxn id="10" idx="0"/>
          </p:cNvCxnSpPr>
          <p:nvPr/>
        </p:nvCxnSpPr>
        <p:spPr>
          <a:xfrm flipH="1">
            <a:off x="9804400" y="4129218"/>
            <a:ext cx="915277" cy="132079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56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  <p:bldP spid="3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The Internet of Things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5937738" cy="4351338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  <a:latin typeface="+mj-lt"/>
              </a:rPr>
              <a:t>Things (items) with digital presence</a:t>
            </a:r>
          </a:p>
          <a:p>
            <a:pPr lvl="1"/>
            <a:r>
              <a:rPr lang="en-US" dirty="0">
                <a:latin typeface="+mj-lt"/>
              </a:rPr>
              <a:t>Consumers facing:</a:t>
            </a:r>
          </a:p>
          <a:p>
            <a:pPr lvl="2"/>
            <a:r>
              <a:rPr lang="en-US" dirty="0">
                <a:latin typeface="+mj-lt"/>
              </a:rPr>
              <a:t>Cameras, wearables, health trackers, appliances … </a:t>
            </a:r>
          </a:p>
          <a:p>
            <a:pPr lvl="1"/>
            <a:r>
              <a:rPr lang="en-US" dirty="0">
                <a:latin typeface="+mj-lt"/>
              </a:rPr>
              <a:t>Not consumer facing:</a:t>
            </a:r>
          </a:p>
          <a:p>
            <a:pPr lvl="2"/>
            <a:r>
              <a:rPr lang="en-US" dirty="0">
                <a:latin typeface="+mj-lt"/>
              </a:rPr>
              <a:t>RFID tags, inventory, ... </a:t>
            </a:r>
          </a:p>
          <a:p>
            <a:endParaRPr lang="en-US" sz="2000" dirty="0">
              <a:solidFill>
                <a:schemeClr val="accent6"/>
              </a:solidFill>
              <a:latin typeface="+mj-lt"/>
            </a:endParaRP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By 2020:</a:t>
            </a:r>
          </a:p>
          <a:p>
            <a:pPr lvl="1"/>
            <a:r>
              <a:rPr lang="en-US" dirty="0" smtClean="0">
                <a:latin typeface="+mj-lt"/>
              </a:rPr>
              <a:t>6-9 billion </a:t>
            </a:r>
            <a:r>
              <a:rPr lang="en-US" dirty="0">
                <a:latin typeface="+mj-lt"/>
              </a:rPr>
              <a:t>connected things</a:t>
            </a:r>
          </a:p>
          <a:p>
            <a:pPr lvl="1"/>
            <a:r>
              <a:rPr lang="en-US" dirty="0">
                <a:latin typeface="+mj-lt"/>
              </a:rPr>
              <a:t>$3.02 trillion in economic value</a:t>
            </a:r>
          </a:p>
        </p:txBody>
      </p:sp>
      <p:pic>
        <p:nvPicPr>
          <p:cNvPr id="4" name="Content Placeholder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39" y="1600073"/>
            <a:ext cx="5336664" cy="471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LP-Doctor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609600" y="1701800"/>
          <a:ext cx="4673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1600" y="1319887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What happens when the user runs an app?</a:t>
            </a:r>
          </a:p>
        </p:txBody>
      </p:sp>
      <p:sp>
        <p:nvSpPr>
          <p:cNvPr id="8" name="Rectangle 7"/>
          <p:cNvSpPr/>
          <p:nvPr/>
        </p:nvSpPr>
        <p:spPr>
          <a:xfrm>
            <a:off x="6502400" y="2322384"/>
            <a:ext cx="55880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57189" indent="-457189">
              <a:buFont typeface="+mj-lt"/>
              <a:buAutoNum type="arabicPeriod"/>
            </a:pPr>
            <a:r>
              <a:rPr lang="en-US" sz="2400" dirty="0">
                <a:solidFill>
                  <a:srgbClr val="92D050"/>
                </a:solidFill>
              </a:rPr>
              <a:t>Resume</a:t>
            </a:r>
            <a:r>
              <a:rPr lang="en-US" sz="2400" dirty="0">
                <a:solidFill>
                  <a:schemeClr val="tx1"/>
                </a:solidFill>
              </a:rPr>
              <a:t> app launch</a:t>
            </a:r>
          </a:p>
          <a:p>
            <a:pPr marL="304792" indent="-304792">
              <a:buFont typeface="+mj-lt"/>
              <a:buAutoNum type="arabicPeriod"/>
            </a:pPr>
            <a:endParaRPr lang="en-US" sz="1333" dirty="0">
              <a:solidFill>
                <a:schemeClr val="tx1"/>
              </a:solidFill>
            </a:endParaRPr>
          </a:p>
          <a:p>
            <a:pPr marL="457189" indent="-457189">
              <a:buFont typeface="+mj-lt"/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Delay</a:t>
            </a:r>
            <a:r>
              <a:rPr lang="en-US" sz="2400" dirty="0">
                <a:solidFill>
                  <a:schemeClr val="tx1"/>
                </a:solidFill>
              </a:rPr>
              <a:t> less than 25 </a:t>
            </a:r>
            <a:r>
              <a:rPr lang="en-US" sz="2400" dirty="0" err="1">
                <a:solidFill>
                  <a:schemeClr val="tx1"/>
                </a:solidFill>
              </a:rPr>
              <a:t>ms</a:t>
            </a:r>
            <a:endParaRPr lang="en-US" sz="2400" dirty="0">
              <a:solidFill>
                <a:schemeClr val="tx1"/>
              </a:solidFill>
            </a:endParaRPr>
          </a:p>
          <a:p>
            <a:pPr marL="304792" indent="-304792">
              <a:buFont typeface="+mj-lt"/>
              <a:buAutoNum type="arabicPeriod"/>
            </a:pPr>
            <a:endParaRPr lang="en-US" sz="1333" dirty="0">
              <a:solidFill>
                <a:schemeClr val="tx1"/>
              </a:solidFill>
            </a:endParaRPr>
          </a:p>
          <a:p>
            <a:pPr marL="457189" indent="-457189"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End of app session: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Update app histogram</a:t>
            </a:r>
          </a:p>
          <a:p>
            <a:pPr marL="1066773" lvl="1" indent="-457189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Disengage mock location provider</a:t>
            </a:r>
          </a:p>
        </p:txBody>
      </p:sp>
    </p:spTree>
    <p:extLst>
      <p:ext uri="{BB962C8B-B14F-4D97-AF65-F5344CB8AC3E}">
        <p14:creationId xmlns:p14="http://schemas.microsoft.com/office/powerpoint/2010/main" val="65564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User Study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en-US" dirty="0" smtClean="0"/>
              <a:t>Recruited 227 participants from Amazon Mechanical Turk</a:t>
            </a:r>
          </a:p>
          <a:p>
            <a:r>
              <a:rPr lang="en-US" dirty="0" smtClean="0"/>
              <a:t>Used </a:t>
            </a:r>
            <a:r>
              <a:rPr lang="en-US" dirty="0" smtClean="0">
                <a:latin typeface="+mj-lt"/>
              </a:rPr>
              <a:t>LP-Doctor</a:t>
            </a:r>
            <a:r>
              <a:rPr lang="en-US" dirty="0" smtClean="0"/>
              <a:t> with Yelp (</a:t>
            </a:r>
            <a:r>
              <a:rPr lang="en-US" i="1" dirty="0" smtClean="0"/>
              <a:t>N</a:t>
            </a:r>
            <a:r>
              <a:rPr lang="en-US" dirty="0" smtClean="0"/>
              <a:t> = 120) and Facebook (</a:t>
            </a:r>
            <a:r>
              <a:rPr lang="en-US" i="1" dirty="0" smtClean="0"/>
              <a:t>N</a:t>
            </a:r>
            <a:r>
              <a:rPr lang="en-US" dirty="0" smtClean="0"/>
              <a:t> = 122)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16015" y="2792928"/>
            <a:ext cx="5384800" cy="4876800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Yelp</a:t>
            </a:r>
          </a:p>
          <a:p>
            <a:endParaRPr lang="en-US" sz="3200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197600" y="2787279"/>
            <a:ext cx="5384800" cy="4876799"/>
          </a:xfrm>
          <a:prstGeom prst="rect">
            <a:avLst/>
          </a:prstGeom>
          <a:noFill/>
          <a:ln w="25400" cap="flat" cmpd="sng" algn="ctr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Facebook</a:t>
            </a:r>
          </a:p>
          <a:p>
            <a:endParaRPr lang="en-US" sz="3200" dirty="0"/>
          </a:p>
        </p:txBody>
      </p:sp>
      <p:graphicFrame>
        <p:nvGraphicFramePr>
          <p:cNvPr id="14" name="Chart 13"/>
          <p:cNvGraphicFramePr/>
          <p:nvPr>
            <p:extLst/>
          </p:nvPr>
        </p:nvGraphicFramePr>
        <p:xfrm>
          <a:off x="819215" y="3425213"/>
          <a:ext cx="4978400" cy="293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/>
          <p:nvPr>
            <p:extLst/>
          </p:nvPr>
        </p:nvGraphicFramePr>
        <p:xfrm>
          <a:off x="6508815" y="3425213"/>
          <a:ext cx="4978400" cy="293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415" y="2717801"/>
            <a:ext cx="609600" cy="7539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512" y="2782628"/>
            <a:ext cx="609600" cy="6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5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>
                <a:latin typeface="+mj-lt"/>
              </a:rPr>
              <a:t>Location privacy is a serious problem</a:t>
            </a:r>
          </a:p>
          <a:p>
            <a:pPr lvl="1"/>
            <a:r>
              <a:rPr lang="en-US" sz="2800" dirty="0" smtClean="0">
                <a:latin typeface="+mj-lt"/>
              </a:rPr>
              <a:t>Existing research proposals are impractical</a:t>
            </a:r>
          </a:p>
          <a:p>
            <a:pPr lvl="1"/>
            <a:r>
              <a:rPr lang="en-US" sz="2800" dirty="0" smtClean="0">
                <a:latin typeface="+mj-lt"/>
              </a:rPr>
              <a:t>OS-controls are ineffective and inefficient</a:t>
            </a:r>
          </a:p>
          <a:p>
            <a:endParaRPr lang="en-US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LP-Doctor</a:t>
            </a:r>
          </a:p>
          <a:p>
            <a:pPr lvl="1"/>
            <a:r>
              <a:rPr lang="en-US" sz="2800" dirty="0" smtClean="0">
                <a:latin typeface="+mj-lt"/>
              </a:rPr>
              <a:t>Practical and effective privacy protection mechanism</a:t>
            </a:r>
          </a:p>
          <a:p>
            <a:endParaRPr lang="en-US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Future work:</a:t>
            </a:r>
          </a:p>
          <a:p>
            <a:pPr lvl="1"/>
            <a:r>
              <a:rPr lang="en-US" sz="2800" dirty="0" smtClean="0">
                <a:latin typeface="+mj-lt"/>
              </a:rPr>
              <a:t>Test LP-Doctor in the wild to study deployment challenges</a:t>
            </a:r>
            <a:endParaRPr lang="en-US" sz="2800" dirty="0">
              <a:latin typeface="+mj-lt"/>
            </a:endParaRPr>
          </a:p>
          <a:p>
            <a:pPr lvl="1"/>
            <a:endParaRPr lang="en-US" sz="2800" dirty="0" smtClean="0">
              <a:latin typeface="+mj-lt"/>
            </a:endParaRPr>
          </a:p>
          <a:p>
            <a:pPr marL="0" indent="0">
              <a:buNone/>
            </a:pPr>
            <a:endParaRPr lang="en-US" sz="32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570259" y="1932270"/>
            <a:ext cx="3676842" cy="3608489"/>
            <a:chOff x="1113421" y="2496694"/>
            <a:chExt cx="2704580" cy="2654301"/>
          </a:xfrm>
        </p:grpSpPr>
        <p:sp>
          <p:nvSpPr>
            <p:cNvPr id="4" name="Rectangle 3"/>
            <p:cNvSpPr>
              <a:spLocks noChangeAspect="1"/>
            </p:cNvSpPr>
            <p:nvPr/>
          </p:nvSpPr>
          <p:spPr>
            <a:xfrm>
              <a:off x="1123532" y="2496694"/>
              <a:ext cx="1364590" cy="2652147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355" t="-6258" r="-12105" b="-657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27269" y="2496694"/>
              <a:ext cx="1360853" cy="1336767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6" name="Right Brace 5"/>
            <p:cNvSpPr/>
            <p:nvPr/>
          </p:nvSpPr>
          <p:spPr>
            <a:xfrm>
              <a:off x="2624137" y="2496695"/>
              <a:ext cx="182880" cy="131797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7" name="Right Brace 6"/>
            <p:cNvSpPr/>
            <p:nvPr/>
          </p:nvSpPr>
          <p:spPr>
            <a:xfrm>
              <a:off x="2616600" y="3833461"/>
              <a:ext cx="182880" cy="131753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13634" y="3068682"/>
              <a:ext cx="1004367" cy="41316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Location-aware apps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27958" y="4380659"/>
              <a:ext cx="620018" cy="23205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OS level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13421" y="3853372"/>
              <a:ext cx="1374701" cy="1295469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pic>
          <p:nvPicPr>
            <p:cNvPr id="11" name="Picture 4" descr="http://farm6.staticflickr.com/5180/5540543936_b10be20228_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837" y="2983869"/>
              <a:ext cx="274320" cy="275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354724" y="4830045"/>
              <a:ext cx="964553" cy="2735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300" dirty="0" smtClean="0">
                  <a:latin typeface="+mj-lt"/>
                </a:rPr>
                <a:t>Android Location Services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13" name="Straight Arrow Connector 12"/>
            <p:cNvCxnSpPr>
              <a:stCxn id="12" idx="0"/>
              <a:endCxn id="14" idx="2"/>
            </p:cNvCxnSpPr>
            <p:nvPr/>
          </p:nvCxnSpPr>
          <p:spPr>
            <a:xfrm flipH="1" flipV="1">
              <a:off x="1837000" y="4357000"/>
              <a:ext cx="1" cy="47304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405342" y="3991240"/>
              <a:ext cx="863316" cy="36576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300" dirty="0" smtClean="0">
                  <a:latin typeface="+mj-lt"/>
                </a:rPr>
                <a:t>Location Access Controls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15" name="Straight Arrow Connector 14"/>
            <p:cNvCxnSpPr>
              <a:stCxn id="14" idx="0"/>
              <a:endCxn id="11" idx="2"/>
            </p:cNvCxnSpPr>
            <p:nvPr/>
          </p:nvCxnSpPr>
          <p:spPr>
            <a:xfrm flipH="1" flipV="1">
              <a:off x="1337997" y="3259084"/>
              <a:ext cx="499003" cy="73215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930708" y="2805088"/>
              <a:ext cx="219456" cy="2752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50164" y="2805088"/>
              <a:ext cx="219456" cy="2752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123532" y="3845652"/>
              <a:ext cx="136459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33" descr="https://g.twimg.com/about/feature-corporate/image/twitterbird_RGB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963" y="2763580"/>
              <a:ext cx="338523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5" descr="https://www.facebook.com/images/fb_icon_325x32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698" y="2879349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7" descr="https://lh3.googleusercontent.com/558uECh1748zYIkjqo3NF7Ff9r1jCmZo9Zn-NyKLdl5v5GLzXCM3O___xCHKZXLDdxU=w17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008" y="3032370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9" descr="https://lh3.googleusercontent.com/grsL-sVOds-X3WXwQKYplloxD2wkWLUmpXFYTX2dmbAltKTRskhDX4rsdLwavMv5LHQ=w30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318" y="3480066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1" descr="http://g-ec2.images-amazon.com/images/G/01/social/api-share/amazon_logo_500500._V323939215_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270" y="3428421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3" descr="https://whatsapp.com/favico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32" y="3208756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Arrow Connector 24"/>
            <p:cNvCxnSpPr>
              <a:stCxn id="14" idx="0"/>
              <a:endCxn id="20" idx="2"/>
            </p:cNvCxnSpPr>
            <p:nvPr/>
          </p:nvCxnSpPr>
          <p:spPr>
            <a:xfrm flipV="1">
              <a:off x="1837000" y="3153669"/>
              <a:ext cx="318858" cy="83757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4" idx="0"/>
              <a:endCxn id="23" idx="2"/>
            </p:cNvCxnSpPr>
            <p:nvPr/>
          </p:nvCxnSpPr>
          <p:spPr>
            <a:xfrm flipH="1" flipV="1">
              <a:off x="1290430" y="3702741"/>
              <a:ext cx="546570" cy="2884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4" idx="0"/>
              <a:endCxn id="22" idx="2"/>
            </p:cNvCxnSpPr>
            <p:nvPr/>
          </p:nvCxnSpPr>
          <p:spPr>
            <a:xfrm flipV="1">
              <a:off x="1837000" y="3754386"/>
              <a:ext cx="518478" cy="23685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4" idx="0"/>
              <a:endCxn id="19" idx="2"/>
            </p:cNvCxnSpPr>
            <p:nvPr/>
          </p:nvCxnSpPr>
          <p:spPr>
            <a:xfrm flipH="1" flipV="1">
              <a:off x="1634225" y="3037900"/>
              <a:ext cx="202775" cy="95334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0"/>
              <a:endCxn id="21" idx="2"/>
            </p:cNvCxnSpPr>
            <p:nvPr/>
          </p:nvCxnSpPr>
          <p:spPr>
            <a:xfrm flipV="1">
              <a:off x="1837000" y="3306690"/>
              <a:ext cx="16168" cy="68455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0"/>
              <a:endCxn id="24" idx="2"/>
            </p:cNvCxnSpPr>
            <p:nvPr/>
          </p:nvCxnSpPr>
          <p:spPr>
            <a:xfrm flipV="1">
              <a:off x="1837000" y="3483076"/>
              <a:ext cx="414692" cy="50816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8475379" y="1420408"/>
          <a:ext cx="3657600" cy="370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Visio" r:id="rId11" imgW="1904437" imgH="1791511" progId="Visio.Drawing.11">
                  <p:embed/>
                </p:oleObj>
              </mc:Choice>
              <mc:Fallback>
                <p:oleObj name="Visio" r:id="rId11" imgW="1904437" imgH="1791511" progId="Visio.Drawing.11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475379" y="1420408"/>
                        <a:ext cx="3657600" cy="3702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4324020" y="1815545"/>
            <a:ext cx="3657600" cy="3606239"/>
            <a:chOff x="4590880" y="2619640"/>
            <a:chExt cx="2782269" cy="2743200"/>
          </a:xfrm>
        </p:grpSpPr>
        <p:pic>
          <p:nvPicPr>
            <p:cNvPr id="32" name="Picture 2" descr="http://ihatesuperman.com/wp-content/uploads/2013/11/walmart_map2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6F7FB"/>
                </a:clrFrom>
                <a:clrTo>
                  <a:srgbClr val="F6F7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3"/>
            <a:stretch/>
          </p:blipFill>
          <p:spPr bwMode="auto">
            <a:xfrm>
              <a:off x="4629949" y="3697440"/>
              <a:ext cx="2743200" cy="159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629949" y="2619640"/>
              <a:ext cx="2743200" cy="2743200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ttp://static1.decosoon.com/62908-thickbox_atch/shopping-profile-stickers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5388" y="3519583"/>
              <a:ext cx="847915" cy="847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026" y="2994864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3" descr="http://www.pngall.com/wp-content/uploads/2016/04/Server-PNG-Image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115" y="3027078"/>
              <a:ext cx="378838" cy="46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749" y="3048764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8426" y="3519583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Left Arrow 38"/>
            <p:cNvSpPr/>
            <p:nvPr/>
          </p:nvSpPr>
          <p:spPr bwMode="ltGray">
            <a:xfrm flipV="1">
              <a:off x="5105842" y="3117631"/>
              <a:ext cx="531004" cy="119278"/>
            </a:xfrm>
            <a:prstGeom prst="leftArrow">
              <a:avLst>
                <a:gd name="adj1" fmla="val 50000"/>
                <a:gd name="adj2" fmla="val 104541"/>
              </a:avLst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40" name="Left Arrow 39"/>
            <p:cNvSpPr/>
            <p:nvPr/>
          </p:nvSpPr>
          <p:spPr bwMode="ltGray">
            <a:xfrm rot="12585794" flipV="1">
              <a:off x="5056957" y="3624357"/>
              <a:ext cx="1057817" cy="119278"/>
            </a:xfrm>
            <a:prstGeom prst="leftArrow">
              <a:avLst>
                <a:gd name="adj1" fmla="val 50000"/>
                <a:gd name="adj2" fmla="val 104541"/>
              </a:avLst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41" name="Lightning Bolt 40"/>
            <p:cNvSpPr/>
            <p:nvPr/>
          </p:nvSpPr>
          <p:spPr>
            <a:xfrm rot="15485206">
              <a:off x="6458586" y="3678407"/>
              <a:ext cx="169083" cy="333788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Lightning Bolt 41"/>
            <p:cNvSpPr/>
            <p:nvPr/>
          </p:nvSpPr>
          <p:spPr>
            <a:xfrm rot="15485206">
              <a:off x="6358676" y="3266898"/>
              <a:ext cx="218460" cy="404657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Lightning Bolt 42"/>
            <p:cNvSpPr/>
            <p:nvPr/>
          </p:nvSpPr>
          <p:spPr>
            <a:xfrm rot="10473609">
              <a:off x="5912482" y="3335062"/>
              <a:ext cx="211525" cy="377147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90880" y="2678525"/>
              <a:ext cx="661405" cy="37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Service Provider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277582" y="2670240"/>
              <a:ext cx="892594" cy="37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Localization Infrastructure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67658" y="3593465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RSSI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995645" y="3162763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Location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88962" y="3582931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Service</a:t>
              </a:r>
              <a:endParaRPr lang="en-US" sz="1300" dirty="0">
                <a:latin typeface="+mj-lt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810900" y="5887453"/>
            <a:ext cx="2753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Location-aware Apps</a:t>
            </a:r>
            <a:endParaRPr lang="en-US" sz="2400" dirty="0"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429845" y="5888555"/>
            <a:ext cx="355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Indoor environment</a:t>
            </a:r>
            <a:endParaRPr lang="en-US" sz="3200" b="1" dirty="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91916" y="5887452"/>
            <a:ext cx="296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Wearable </a:t>
            </a:r>
            <a:r>
              <a:rPr lang="en-US" sz="2400" dirty="0" err="1" smtClean="0">
                <a:latin typeface="+mj-lt"/>
              </a:rPr>
              <a:t>IoT</a:t>
            </a:r>
            <a:r>
              <a:rPr lang="en-US" sz="2400" dirty="0" smtClean="0">
                <a:latin typeface="+mj-lt"/>
              </a:rPr>
              <a:t> devices</a:t>
            </a:r>
            <a:endParaRPr lang="en-US" sz="2400" dirty="0">
              <a:latin typeface="+mj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41127" y="1478000"/>
            <a:ext cx="3811073" cy="524284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8359265" y="1119890"/>
            <a:ext cx="3811073" cy="53418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</a:rPr>
              <a:t>PR-LBS</a:t>
            </a:r>
            <a:endParaRPr lang="en-US" sz="6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9797" r="21477"/>
          <a:stretch/>
        </p:blipFill>
        <p:spPr>
          <a:xfrm>
            <a:off x="352394" y="1369640"/>
            <a:ext cx="4365907" cy="59918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295" y="1349762"/>
            <a:ext cx="5996601" cy="40220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1622" y="2290058"/>
            <a:ext cx="7839473" cy="55775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b="22745"/>
          <a:stretch/>
        </p:blipFill>
        <p:spPr>
          <a:xfrm>
            <a:off x="264617" y="4939628"/>
            <a:ext cx="7427445" cy="37327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t="36401"/>
          <a:stretch/>
        </p:blipFill>
        <p:spPr>
          <a:xfrm>
            <a:off x="4881542" y="4290612"/>
            <a:ext cx="6867525" cy="58578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7058" y="3923456"/>
            <a:ext cx="4843804" cy="7059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t="65250" r="31345"/>
          <a:stretch/>
        </p:blipFill>
        <p:spPr>
          <a:xfrm>
            <a:off x="52248" y="5673472"/>
            <a:ext cx="6624394" cy="154607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-15360" y="1188192"/>
            <a:ext cx="12207360" cy="559360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507435" y="3147828"/>
            <a:ext cx="9177130" cy="562344"/>
          </a:xfrm>
          <a:prstGeom prst="rect">
            <a:avLst/>
          </a:prstGeom>
          <a:solidFill>
            <a:srgbClr val="FFFF00"/>
          </a:solidFill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altLang="ja-JP" sz="44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How do users feel about them?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Indoor Localization</a:t>
            </a:r>
            <a:endParaRPr lang="en-US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1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588">
        <p:fade/>
      </p:transition>
    </mc:Choice>
    <mc:Fallback xmlns="">
      <p:transition spd="med" advTm="45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The Survey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1945481"/>
            <a:ext cx="8915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We are always looking for ways to improve our customers’ experience. We gather publicly broadcasted information your smartphone or other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WiFi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enabled device sends out when it is attempting to connect to a </a:t>
            </a:r>
            <a:r>
              <a:rPr lang="en-US" sz="2800" dirty="0" err="1">
                <a:latin typeface="Times New Roman" charset="0"/>
                <a:ea typeface="Times New Roman" charset="0"/>
                <a:cs typeface="Times New Roman" charset="0"/>
              </a:rPr>
              <a:t>WiFi</a:t>
            </a:r>
            <a:r>
              <a:rPr lang="en-US" sz="2800" dirty="0">
                <a:latin typeface="Times New Roman" charset="0"/>
                <a:ea typeface="Times New Roman" charset="0"/>
                <a:cs typeface="Times New Roman" charset="0"/>
              </a:rPr>
              <a:t> network in and around this store. This provides us with  anonymous, aggregate reports that give us a better sense of customer foot traffic. We do not gather such things as your name, email address, phone number, your device's browsing activity or text, email or voice messages.</a:t>
            </a:r>
          </a:p>
        </p:txBody>
      </p:sp>
    </p:spTree>
    <p:extLst>
      <p:ext uri="{BB962C8B-B14F-4D97-AF65-F5344CB8AC3E}">
        <p14:creationId xmlns:p14="http://schemas.microsoft.com/office/powerpoint/2010/main" val="104368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809">
        <p:fade/>
      </p:transition>
    </mc:Choice>
    <mc:Fallback xmlns="">
      <p:transition spd="med" advTm="188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Sharing Preferences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7277872"/>
              </p:ext>
            </p:extLst>
          </p:nvPr>
        </p:nvGraphicFramePr>
        <p:xfrm>
          <a:off x="748866" y="2611688"/>
          <a:ext cx="10694268" cy="23164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9784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23805">
                  <a:extLst>
                    <a:ext uri="{9D8B030D-6E8A-4147-A177-3AD203B41FA5}">
                      <a16:colId xmlns="" xmlns:a16="http://schemas.microsoft.com/office/drawing/2014/main" val="3546739646"/>
                    </a:ext>
                  </a:extLst>
                </a:gridCol>
                <a:gridCol w="34920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2514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j-lt"/>
                        </a:rPr>
                        <a:t>Response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124017" marR="1240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% Respondents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124017" marR="1240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Category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124017" marR="124017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j-lt"/>
                        </a:rPr>
                        <a:t>Reject tracking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124017" marR="124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61%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4017" marR="124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Privacy-oriented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4017" marR="124017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j-lt"/>
                        </a:rPr>
                        <a:t>Track part of mobility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124017" marR="124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24%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4017" marR="124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Neutral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4017" marR="124017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+mj-lt"/>
                        </a:rPr>
                        <a:t>Allow full tracking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124017" marR="124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15%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4017" marR="1240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Service-oriented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24017" marR="124017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9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448">
        <p:fade/>
      </p:transition>
    </mc:Choice>
    <mc:Fallback xmlns="">
      <p:transition spd="med" advTm="124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The Survey Takeaways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1492517628"/>
              </p:ext>
            </p:extLst>
          </p:nvPr>
        </p:nvGraphicFramePr>
        <p:xfrm>
          <a:off x="609439" y="1676400"/>
          <a:ext cx="10969944" cy="446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758440" y="5550499"/>
            <a:ext cx="5257800" cy="457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accent1"/>
                </a:solidFill>
                <a:latin typeface="+mj-lt"/>
              </a:rPr>
              <a:t>Share some mobility in exchange for rewards</a:t>
            </a: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8438" y="4142793"/>
            <a:ext cx="6900299" cy="457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accent1"/>
                </a:solidFill>
                <a:latin typeface="+mj-lt"/>
              </a:rPr>
              <a:t>Accept tracking if data shared with 3</a:t>
            </a:r>
            <a:r>
              <a:rPr lang="en-US" b="1" baseline="30000" dirty="0" smtClean="0">
                <a:solidFill>
                  <a:schemeClr val="accent1"/>
                </a:solidFill>
                <a:latin typeface="+mj-lt"/>
              </a:rPr>
              <a:t>rd</a:t>
            </a:r>
            <a:r>
              <a:rPr lang="en-US" b="1" dirty="0" smtClean="0">
                <a:solidFill>
                  <a:schemeClr val="accent1"/>
                </a:solidFill>
                <a:latin typeface="+mj-lt"/>
              </a:rPr>
              <a:t> parties</a:t>
            </a: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58440" y="2761861"/>
            <a:ext cx="8747760" cy="4572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chemeClr val="accent1"/>
                </a:solidFill>
                <a:latin typeface="+mj-lt"/>
              </a:rPr>
              <a:t>U</a:t>
            </a:r>
            <a:r>
              <a:rPr lang="en-US" b="1" dirty="0" smtClean="0">
                <a:solidFill>
                  <a:schemeClr val="accent1"/>
                </a:solidFill>
                <a:latin typeface="+mj-lt"/>
              </a:rPr>
              <a:t>tilize a technology that provides rewards in exchange of non-private sharing</a:t>
            </a: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684835"/>
            <a:ext cx="12207360" cy="5593608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507435" y="3471384"/>
            <a:ext cx="9177130" cy="1021739"/>
          </a:xfrm>
          <a:prstGeom prst="rect">
            <a:avLst/>
          </a:prstGeom>
          <a:solidFill>
            <a:srgbClr val="FFFF00"/>
          </a:solidFill>
        </p:spPr>
        <p:txBody>
          <a:bodyPr vert="horz" lIns="0" tIns="0" rIns="0" bIns="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 panose="020B0604020202020204" pitchFamily="34" charset="0"/>
              <a:buNone/>
            </a:pPr>
            <a:r>
              <a:rPr lang="en-US" altLang="ja-JP" sz="36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Can we provide a fair transaction between user and service provider?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8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7107">
        <p:fade/>
      </p:transition>
    </mc:Choice>
    <mc:Fallback xmlns="">
      <p:transition spd="med" advTm="77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category"/>
        </p:bldSub>
      </p:bldGraphic>
      <p:bldP spid="11" grpId="0"/>
      <p:bldP spid="12" grpId="0"/>
      <p:bldP spid="13" grpId="0"/>
      <p:bldP spid="9" grpId="0" animBg="1"/>
      <p:bldP spid="14" grpId="0" uiExpand="1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PR-LBS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 lang="en-US" smtClean="0"/>
              <a:t>38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Privacy vs. Rewards for Indoor Location-Based </a:t>
            </a:r>
            <a:r>
              <a:rPr lang="en-US" sz="2800" dirty="0" smtClean="0">
                <a:latin typeface="+mj-lt"/>
              </a:rPr>
              <a:t>Services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07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76">
        <p:fade/>
      </p:transition>
    </mc:Choice>
    <mc:Fallback xmlns="">
      <p:transition spd="med" advTm="83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Mobility Model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464844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>
                <a:latin typeface="+mj-lt"/>
              </a:rPr>
              <a:t>User’s mobility is a sequence of zones</a:t>
            </a:r>
          </a:p>
          <a:p>
            <a:pPr lvl="1"/>
            <a:endParaRPr lang="en-US" sz="28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User transition from one zone to the other:</a:t>
            </a:r>
          </a:p>
          <a:p>
            <a:pPr lvl="1"/>
            <a:r>
              <a:rPr lang="en-US" sz="2800" dirty="0" smtClean="0">
                <a:latin typeface="+mj-lt"/>
              </a:rPr>
              <a:t>Exchange between user and service provider</a:t>
            </a:r>
          </a:p>
          <a:p>
            <a:pPr lvl="1"/>
            <a:r>
              <a:rPr lang="en-US" sz="2800" dirty="0">
                <a:latin typeface="+mj-lt"/>
              </a:rPr>
              <a:t>PR-LBS performs an action</a:t>
            </a:r>
          </a:p>
          <a:p>
            <a:pPr lvl="1"/>
            <a:endParaRPr lang="en-US" sz="600" dirty="0">
              <a:latin typeface="+mj-lt"/>
            </a:endParaRPr>
          </a:p>
          <a:p>
            <a:pPr lvl="1"/>
            <a:r>
              <a:rPr lang="en-US" sz="2800" dirty="0">
                <a:latin typeface="+mj-lt"/>
              </a:rPr>
              <a:t>Service provider responds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with service</a:t>
            </a:r>
          </a:p>
          <a:p>
            <a:pPr lvl="1"/>
            <a:endParaRPr lang="en-US" sz="2800" dirty="0" smtClean="0">
              <a:latin typeface="+mj-lt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 lang="en-US" smtClean="0"/>
              <a:t>39</a:t>
            </a:fld>
            <a:endParaRPr lang="en-US"/>
          </a:p>
        </p:txBody>
      </p:sp>
      <p:pic>
        <p:nvPicPr>
          <p:cNvPr id="61" name="Picture 2" descr="http://ihatesuperman.com/wp-content/uploads/2013/11/walmart_map2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7FB"/>
              </a:clrFrom>
              <a:clrTo>
                <a:srgbClr val="F6F7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"/>
          <a:stretch/>
        </p:blipFill>
        <p:spPr bwMode="auto">
          <a:xfrm>
            <a:off x="5257800" y="1215408"/>
            <a:ext cx="7013417" cy="344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5334000" y="1354837"/>
            <a:ext cx="6861017" cy="35772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5946617" y="1354837"/>
            <a:ext cx="5532120" cy="2739411"/>
            <a:chOff x="5946617" y="2253189"/>
            <a:chExt cx="5532120" cy="2739411"/>
          </a:xfrm>
        </p:grpSpPr>
        <p:sp>
          <p:nvSpPr>
            <p:cNvPr id="64" name="Oval 63"/>
            <p:cNvSpPr/>
            <p:nvPr/>
          </p:nvSpPr>
          <p:spPr bwMode="ltGray">
            <a:xfrm>
              <a:off x="6784817" y="2496312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65" name="Oval 64"/>
            <p:cNvSpPr/>
            <p:nvPr/>
          </p:nvSpPr>
          <p:spPr bwMode="ltGray">
            <a:xfrm>
              <a:off x="6480017" y="3058462"/>
              <a:ext cx="274320" cy="274320"/>
            </a:xfrm>
            <a:prstGeom prst="ellipse">
              <a:avLst/>
            </a:prstGeom>
            <a:solidFill>
              <a:srgbClr val="FFFF00">
                <a:alpha val="75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66" name="Oval 65"/>
            <p:cNvSpPr/>
            <p:nvPr/>
          </p:nvSpPr>
          <p:spPr bwMode="ltGray">
            <a:xfrm>
              <a:off x="5946617" y="3443302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67" name="Oval 66"/>
            <p:cNvSpPr/>
            <p:nvPr/>
          </p:nvSpPr>
          <p:spPr bwMode="ltGray">
            <a:xfrm>
              <a:off x="6220937" y="3736329"/>
              <a:ext cx="274320" cy="274320"/>
            </a:xfrm>
            <a:prstGeom prst="ellipse">
              <a:avLst/>
            </a:prstGeom>
            <a:solidFill>
              <a:srgbClr val="FFFF00">
                <a:alpha val="75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68" name="Oval 67"/>
            <p:cNvSpPr/>
            <p:nvPr/>
          </p:nvSpPr>
          <p:spPr bwMode="ltGray">
            <a:xfrm>
              <a:off x="6022817" y="4029356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69" name="Oval 68"/>
            <p:cNvSpPr/>
            <p:nvPr/>
          </p:nvSpPr>
          <p:spPr bwMode="ltGray">
            <a:xfrm>
              <a:off x="5957701" y="447825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70" name="Oval 69"/>
            <p:cNvSpPr/>
            <p:nvPr/>
          </p:nvSpPr>
          <p:spPr bwMode="ltGray">
            <a:xfrm>
              <a:off x="7394417" y="266700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71" name="Oval 70"/>
            <p:cNvSpPr/>
            <p:nvPr/>
          </p:nvSpPr>
          <p:spPr bwMode="ltGray">
            <a:xfrm>
              <a:off x="7754635" y="266700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72" name="Oval 71"/>
            <p:cNvSpPr/>
            <p:nvPr/>
          </p:nvSpPr>
          <p:spPr bwMode="ltGray">
            <a:xfrm>
              <a:off x="8107926" y="2676215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73" name="Oval 72"/>
            <p:cNvSpPr/>
            <p:nvPr/>
          </p:nvSpPr>
          <p:spPr bwMode="ltGray">
            <a:xfrm>
              <a:off x="8684275" y="2676215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74" name="Oval 73"/>
            <p:cNvSpPr/>
            <p:nvPr/>
          </p:nvSpPr>
          <p:spPr bwMode="ltGray">
            <a:xfrm>
              <a:off x="9310377" y="2676215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75" name="Oval 74"/>
            <p:cNvSpPr/>
            <p:nvPr/>
          </p:nvSpPr>
          <p:spPr bwMode="ltGray">
            <a:xfrm>
              <a:off x="8245086" y="2257828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76" name="Oval 75"/>
            <p:cNvSpPr/>
            <p:nvPr/>
          </p:nvSpPr>
          <p:spPr bwMode="ltGray">
            <a:xfrm>
              <a:off x="8688431" y="2253189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77" name="Oval 76"/>
            <p:cNvSpPr/>
            <p:nvPr/>
          </p:nvSpPr>
          <p:spPr bwMode="ltGray">
            <a:xfrm>
              <a:off x="9906492" y="266700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78" name="Oval 77"/>
            <p:cNvSpPr/>
            <p:nvPr/>
          </p:nvSpPr>
          <p:spPr bwMode="ltGray">
            <a:xfrm>
              <a:off x="10814457" y="2877962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79" name="Oval 78"/>
            <p:cNvSpPr/>
            <p:nvPr/>
          </p:nvSpPr>
          <p:spPr bwMode="ltGray">
            <a:xfrm>
              <a:off x="7478991" y="3014472"/>
              <a:ext cx="274320" cy="274320"/>
            </a:xfrm>
            <a:prstGeom prst="ellipse">
              <a:avLst/>
            </a:prstGeom>
            <a:solidFill>
              <a:srgbClr val="FFFF00">
                <a:alpha val="75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80" name="Oval 79"/>
            <p:cNvSpPr/>
            <p:nvPr/>
          </p:nvSpPr>
          <p:spPr bwMode="ltGray">
            <a:xfrm>
              <a:off x="7475851" y="3357400"/>
              <a:ext cx="274320" cy="274320"/>
            </a:xfrm>
            <a:prstGeom prst="ellipse">
              <a:avLst/>
            </a:prstGeom>
            <a:solidFill>
              <a:srgbClr val="FFFF00">
                <a:alpha val="75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81" name="Oval 80"/>
            <p:cNvSpPr/>
            <p:nvPr/>
          </p:nvSpPr>
          <p:spPr bwMode="ltGray">
            <a:xfrm>
              <a:off x="7668737" y="3661994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82" name="Oval 81"/>
            <p:cNvSpPr/>
            <p:nvPr/>
          </p:nvSpPr>
          <p:spPr bwMode="ltGray">
            <a:xfrm>
              <a:off x="8156417" y="3899915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83" name="Oval 82"/>
            <p:cNvSpPr/>
            <p:nvPr/>
          </p:nvSpPr>
          <p:spPr bwMode="ltGray">
            <a:xfrm>
              <a:off x="8663940" y="3326973"/>
              <a:ext cx="274320" cy="274320"/>
            </a:xfrm>
            <a:prstGeom prst="ellipse">
              <a:avLst/>
            </a:prstGeom>
            <a:solidFill>
              <a:srgbClr val="FFFF00">
                <a:alpha val="75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84" name="Oval 83"/>
            <p:cNvSpPr/>
            <p:nvPr/>
          </p:nvSpPr>
          <p:spPr bwMode="ltGray">
            <a:xfrm>
              <a:off x="8663940" y="3807054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85" name="Oval 84"/>
            <p:cNvSpPr/>
            <p:nvPr/>
          </p:nvSpPr>
          <p:spPr bwMode="ltGray">
            <a:xfrm>
              <a:off x="9310377" y="3470734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86" name="Oval 85"/>
            <p:cNvSpPr/>
            <p:nvPr/>
          </p:nvSpPr>
          <p:spPr bwMode="ltGray">
            <a:xfrm>
              <a:off x="7013417" y="464820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87" name="Oval 86"/>
            <p:cNvSpPr/>
            <p:nvPr/>
          </p:nvSpPr>
          <p:spPr bwMode="ltGray">
            <a:xfrm>
              <a:off x="10011633" y="3017876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88" name="Oval 87"/>
            <p:cNvSpPr/>
            <p:nvPr/>
          </p:nvSpPr>
          <p:spPr bwMode="ltGray">
            <a:xfrm>
              <a:off x="10216834" y="3755036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89" name="Oval 88"/>
            <p:cNvSpPr/>
            <p:nvPr/>
          </p:nvSpPr>
          <p:spPr bwMode="ltGray">
            <a:xfrm>
              <a:off x="11204417" y="4617939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90" name="Oval 89"/>
            <p:cNvSpPr/>
            <p:nvPr/>
          </p:nvSpPr>
          <p:spPr bwMode="ltGray">
            <a:xfrm>
              <a:off x="10442417" y="4307104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91" name="Oval 90"/>
            <p:cNvSpPr/>
            <p:nvPr/>
          </p:nvSpPr>
          <p:spPr bwMode="ltGray">
            <a:xfrm>
              <a:off x="9769332" y="434109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92" name="Oval 91"/>
            <p:cNvSpPr/>
            <p:nvPr/>
          </p:nvSpPr>
          <p:spPr bwMode="ltGray">
            <a:xfrm>
              <a:off x="9233407" y="434109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93" name="Oval 92"/>
            <p:cNvSpPr/>
            <p:nvPr/>
          </p:nvSpPr>
          <p:spPr bwMode="ltGray">
            <a:xfrm>
              <a:off x="6439023" y="461541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94" name="Oval 93"/>
            <p:cNvSpPr/>
            <p:nvPr/>
          </p:nvSpPr>
          <p:spPr bwMode="ltGray">
            <a:xfrm>
              <a:off x="8828578" y="471828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094861" y="1491997"/>
            <a:ext cx="5149729" cy="2395011"/>
            <a:chOff x="6094861" y="2390349"/>
            <a:chExt cx="5149729" cy="2395011"/>
          </a:xfrm>
        </p:grpSpPr>
        <p:cxnSp>
          <p:nvCxnSpPr>
            <p:cNvPr id="96" name="Straight Connector 95"/>
            <p:cNvCxnSpPr>
              <a:stCxn id="66" idx="5"/>
              <a:endCxn id="67" idx="1"/>
            </p:cNvCxnSpPr>
            <p:nvPr/>
          </p:nvCxnSpPr>
          <p:spPr>
            <a:xfrm>
              <a:off x="6180764" y="3677449"/>
              <a:ext cx="80346" cy="990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Group 96"/>
            <p:cNvGrpSpPr/>
            <p:nvPr/>
          </p:nvGrpSpPr>
          <p:grpSpPr>
            <a:xfrm>
              <a:off x="6094861" y="2390349"/>
              <a:ext cx="5149729" cy="2395011"/>
              <a:chOff x="6094861" y="2390349"/>
              <a:chExt cx="5149729" cy="2395011"/>
            </a:xfrm>
          </p:grpSpPr>
          <p:cxnSp>
            <p:nvCxnSpPr>
              <p:cNvPr id="98" name="Straight Connector 97"/>
              <p:cNvCxnSpPr>
                <a:stCxn id="64" idx="3"/>
                <a:endCxn id="65" idx="0"/>
              </p:cNvCxnSpPr>
              <p:nvPr/>
            </p:nvCxnSpPr>
            <p:spPr>
              <a:xfrm flipH="1">
                <a:off x="6617177" y="2730459"/>
                <a:ext cx="207813" cy="32800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>
                <a:stCxn id="65" idx="2"/>
                <a:endCxn id="66" idx="7"/>
              </p:cNvCxnSpPr>
              <p:nvPr/>
            </p:nvCxnSpPr>
            <p:spPr>
              <a:xfrm flipH="1">
                <a:off x="6180764" y="3195622"/>
                <a:ext cx="299253" cy="28785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stCxn id="65" idx="4"/>
                <a:endCxn id="67" idx="0"/>
              </p:cNvCxnSpPr>
              <p:nvPr/>
            </p:nvCxnSpPr>
            <p:spPr>
              <a:xfrm flipH="1">
                <a:off x="6358097" y="3332782"/>
                <a:ext cx="259080" cy="40354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67" idx="3"/>
                <a:endCxn id="68" idx="7"/>
              </p:cNvCxnSpPr>
              <p:nvPr/>
            </p:nvCxnSpPr>
            <p:spPr>
              <a:xfrm flipH="1">
                <a:off x="6256964" y="3970476"/>
                <a:ext cx="4146" cy="9905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>
                <a:stCxn id="68" idx="4"/>
                <a:endCxn id="69" idx="0"/>
              </p:cNvCxnSpPr>
              <p:nvPr/>
            </p:nvCxnSpPr>
            <p:spPr>
              <a:xfrm flipH="1">
                <a:off x="6094861" y="4303676"/>
                <a:ext cx="65116" cy="174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>
                <a:stCxn id="69" idx="6"/>
                <a:endCxn id="93" idx="2"/>
              </p:cNvCxnSpPr>
              <p:nvPr/>
            </p:nvCxnSpPr>
            <p:spPr>
              <a:xfrm>
                <a:off x="6232021" y="4615410"/>
                <a:ext cx="207002" cy="1371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>
                <a:stCxn id="93" idx="6"/>
                <a:endCxn id="86" idx="2"/>
              </p:cNvCxnSpPr>
              <p:nvPr/>
            </p:nvCxnSpPr>
            <p:spPr>
              <a:xfrm>
                <a:off x="6713343" y="4752570"/>
                <a:ext cx="300074" cy="327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>
                <a:stCxn id="86" idx="0"/>
                <a:endCxn id="81" idx="3"/>
              </p:cNvCxnSpPr>
              <p:nvPr/>
            </p:nvCxnSpPr>
            <p:spPr>
              <a:xfrm flipV="1">
                <a:off x="7150577" y="3896141"/>
                <a:ext cx="558333" cy="75205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>
                <a:stCxn id="82" idx="1"/>
                <a:endCxn id="81" idx="5"/>
              </p:cNvCxnSpPr>
              <p:nvPr/>
            </p:nvCxnSpPr>
            <p:spPr>
              <a:xfrm flipH="1" flipV="1">
                <a:off x="7902884" y="3896141"/>
                <a:ext cx="293706" cy="4394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stCxn id="86" idx="6"/>
                <a:endCxn id="82" idx="4"/>
              </p:cNvCxnSpPr>
              <p:nvPr/>
            </p:nvCxnSpPr>
            <p:spPr>
              <a:xfrm flipV="1">
                <a:off x="7287737" y="4174235"/>
                <a:ext cx="1005840" cy="6111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stCxn id="80" idx="4"/>
                <a:endCxn id="81" idx="1"/>
              </p:cNvCxnSpPr>
              <p:nvPr/>
            </p:nvCxnSpPr>
            <p:spPr>
              <a:xfrm>
                <a:off x="7613011" y="3631720"/>
                <a:ext cx="95899" cy="7044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>
                <a:stCxn id="79" idx="4"/>
                <a:endCxn id="80" idx="0"/>
              </p:cNvCxnSpPr>
              <p:nvPr/>
            </p:nvCxnSpPr>
            <p:spPr>
              <a:xfrm flipH="1">
                <a:off x="7613011" y="3288792"/>
                <a:ext cx="3140" cy="68608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>
                <a:stCxn id="70" idx="4"/>
                <a:endCxn id="79" idx="0"/>
              </p:cNvCxnSpPr>
              <p:nvPr/>
            </p:nvCxnSpPr>
            <p:spPr>
              <a:xfrm>
                <a:off x="7531577" y="2941320"/>
                <a:ext cx="84574" cy="731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>
                <a:stCxn id="64" idx="6"/>
                <a:endCxn id="70" idx="2"/>
              </p:cNvCxnSpPr>
              <p:nvPr/>
            </p:nvCxnSpPr>
            <p:spPr>
              <a:xfrm>
                <a:off x="7059137" y="2633472"/>
                <a:ext cx="335280" cy="1706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stCxn id="65" idx="6"/>
                <a:endCxn id="79" idx="2"/>
              </p:cNvCxnSpPr>
              <p:nvPr/>
            </p:nvCxnSpPr>
            <p:spPr>
              <a:xfrm flipV="1">
                <a:off x="6754337" y="3151632"/>
                <a:ext cx="724654" cy="4399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stCxn id="71" idx="4"/>
                <a:endCxn id="79" idx="7"/>
              </p:cNvCxnSpPr>
              <p:nvPr/>
            </p:nvCxnSpPr>
            <p:spPr>
              <a:xfrm flipH="1">
                <a:off x="7713138" y="2941320"/>
                <a:ext cx="178657" cy="1133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stCxn id="71" idx="2"/>
                <a:endCxn id="70" idx="6"/>
              </p:cNvCxnSpPr>
              <p:nvPr/>
            </p:nvCxnSpPr>
            <p:spPr>
              <a:xfrm flipH="1">
                <a:off x="7668737" y="2804160"/>
                <a:ext cx="85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>
                <a:stCxn id="72" idx="3"/>
                <a:endCxn id="80" idx="7"/>
              </p:cNvCxnSpPr>
              <p:nvPr/>
            </p:nvCxnSpPr>
            <p:spPr>
              <a:xfrm flipH="1">
                <a:off x="7709998" y="2910362"/>
                <a:ext cx="438101" cy="4872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stCxn id="72" idx="2"/>
                <a:endCxn id="71" idx="6"/>
              </p:cNvCxnSpPr>
              <p:nvPr/>
            </p:nvCxnSpPr>
            <p:spPr>
              <a:xfrm flipH="1" flipV="1">
                <a:off x="8028955" y="2804160"/>
                <a:ext cx="78971" cy="92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stCxn id="75" idx="3"/>
                <a:endCxn id="72" idx="0"/>
              </p:cNvCxnSpPr>
              <p:nvPr/>
            </p:nvCxnSpPr>
            <p:spPr>
              <a:xfrm flipH="1">
                <a:off x="8245086" y="2491975"/>
                <a:ext cx="40173" cy="1842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>
                <a:stCxn id="76" idx="2"/>
                <a:endCxn id="75" idx="6"/>
              </p:cNvCxnSpPr>
              <p:nvPr/>
            </p:nvCxnSpPr>
            <p:spPr>
              <a:xfrm flipH="1">
                <a:off x="8519406" y="2390349"/>
                <a:ext cx="169025" cy="463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>
                <a:stCxn id="73" idx="2"/>
                <a:endCxn id="72" idx="6"/>
              </p:cNvCxnSpPr>
              <p:nvPr/>
            </p:nvCxnSpPr>
            <p:spPr>
              <a:xfrm flipH="1">
                <a:off x="8382246" y="2813375"/>
                <a:ext cx="30202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>
                <a:stCxn id="73" idx="0"/>
                <a:endCxn id="76" idx="4"/>
              </p:cNvCxnSpPr>
              <p:nvPr/>
            </p:nvCxnSpPr>
            <p:spPr>
              <a:xfrm flipV="1">
                <a:off x="8821435" y="2527509"/>
                <a:ext cx="4156" cy="1487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>
                <a:stCxn id="74" idx="2"/>
                <a:endCxn id="73" idx="6"/>
              </p:cNvCxnSpPr>
              <p:nvPr/>
            </p:nvCxnSpPr>
            <p:spPr>
              <a:xfrm flipH="1">
                <a:off x="8958595" y="2813375"/>
                <a:ext cx="35178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>
                <a:stCxn id="77" idx="2"/>
                <a:endCxn id="74" idx="6"/>
              </p:cNvCxnSpPr>
              <p:nvPr/>
            </p:nvCxnSpPr>
            <p:spPr>
              <a:xfrm flipH="1">
                <a:off x="9584697" y="2804160"/>
                <a:ext cx="321795" cy="92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>
                <a:stCxn id="83" idx="0"/>
                <a:endCxn id="73" idx="4"/>
              </p:cNvCxnSpPr>
              <p:nvPr/>
            </p:nvCxnSpPr>
            <p:spPr>
              <a:xfrm flipV="1">
                <a:off x="8801100" y="2950535"/>
                <a:ext cx="20335" cy="376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>
                <a:stCxn id="84" idx="0"/>
                <a:endCxn id="83" idx="4"/>
              </p:cNvCxnSpPr>
              <p:nvPr/>
            </p:nvCxnSpPr>
            <p:spPr>
              <a:xfrm flipV="1">
                <a:off x="8801100" y="3601293"/>
                <a:ext cx="0" cy="2057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85" idx="2"/>
                <a:endCxn id="83" idx="6"/>
              </p:cNvCxnSpPr>
              <p:nvPr/>
            </p:nvCxnSpPr>
            <p:spPr>
              <a:xfrm flipH="1" flipV="1">
                <a:off x="8938260" y="3464133"/>
                <a:ext cx="372117" cy="1437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>
                <a:stCxn id="80" idx="6"/>
                <a:endCxn id="83" idx="2"/>
              </p:cNvCxnSpPr>
              <p:nvPr/>
            </p:nvCxnSpPr>
            <p:spPr>
              <a:xfrm flipV="1">
                <a:off x="7750171" y="3464133"/>
                <a:ext cx="913769" cy="3042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>
                <a:stCxn id="82" idx="6"/>
                <a:endCxn id="84" idx="2"/>
              </p:cNvCxnSpPr>
              <p:nvPr/>
            </p:nvCxnSpPr>
            <p:spPr>
              <a:xfrm flipV="1">
                <a:off x="8430737" y="3944214"/>
                <a:ext cx="233203" cy="928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>
                <a:stCxn id="85" idx="0"/>
                <a:endCxn id="74" idx="4"/>
              </p:cNvCxnSpPr>
              <p:nvPr/>
            </p:nvCxnSpPr>
            <p:spPr>
              <a:xfrm flipV="1">
                <a:off x="9447537" y="2950535"/>
                <a:ext cx="0" cy="52019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>
                <a:stCxn id="87" idx="2"/>
                <a:endCxn id="74" idx="5"/>
              </p:cNvCxnSpPr>
              <p:nvPr/>
            </p:nvCxnSpPr>
            <p:spPr>
              <a:xfrm flipH="1" flipV="1">
                <a:off x="9544524" y="2910362"/>
                <a:ext cx="467109" cy="2446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>
                <a:stCxn id="87" idx="0"/>
                <a:endCxn id="77" idx="5"/>
              </p:cNvCxnSpPr>
              <p:nvPr/>
            </p:nvCxnSpPr>
            <p:spPr>
              <a:xfrm flipH="1" flipV="1">
                <a:off x="10140639" y="2901147"/>
                <a:ext cx="8154" cy="1167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>
                <a:stCxn id="88" idx="0"/>
                <a:endCxn id="87" idx="4"/>
              </p:cNvCxnSpPr>
              <p:nvPr/>
            </p:nvCxnSpPr>
            <p:spPr>
              <a:xfrm flipH="1" flipV="1">
                <a:off x="10148793" y="3292196"/>
                <a:ext cx="205201" cy="4628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stCxn id="88" idx="2"/>
                <a:endCxn id="85" idx="5"/>
              </p:cNvCxnSpPr>
              <p:nvPr/>
            </p:nvCxnSpPr>
            <p:spPr>
              <a:xfrm flipH="1" flipV="1">
                <a:off x="9544524" y="3704881"/>
                <a:ext cx="672310" cy="1873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stCxn id="90" idx="0"/>
                <a:endCxn id="88" idx="4"/>
              </p:cNvCxnSpPr>
              <p:nvPr/>
            </p:nvCxnSpPr>
            <p:spPr>
              <a:xfrm flipH="1" flipV="1">
                <a:off x="10353994" y="4029356"/>
                <a:ext cx="225583" cy="2777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>
                <a:stCxn id="91" idx="6"/>
                <a:endCxn id="90" idx="2"/>
              </p:cNvCxnSpPr>
              <p:nvPr/>
            </p:nvCxnSpPr>
            <p:spPr>
              <a:xfrm flipV="1">
                <a:off x="10043652" y="4444264"/>
                <a:ext cx="398765" cy="339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>
                <a:stCxn id="92" idx="6"/>
                <a:endCxn id="91" idx="2"/>
              </p:cNvCxnSpPr>
              <p:nvPr/>
            </p:nvCxnSpPr>
            <p:spPr>
              <a:xfrm>
                <a:off x="9507727" y="4478250"/>
                <a:ext cx="26160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>
                <a:stCxn id="92" idx="0"/>
                <a:endCxn id="85" idx="4"/>
              </p:cNvCxnSpPr>
              <p:nvPr/>
            </p:nvCxnSpPr>
            <p:spPr>
              <a:xfrm flipV="1">
                <a:off x="9370567" y="3745054"/>
                <a:ext cx="76970" cy="596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stCxn id="85" idx="7"/>
                <a:endCxn id="87" idx="3"/>
              </p:cNvCxnSpPr>
              <p:nvPr/>
            </p:nvCxnSpPr>
            <p:spPr>
              <a:xfrm flipV="1">
                <a:off x="9544524" y="3252023"/>
                <a:ext cx="507282" cy="25888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>
                <a:stCxn id="78" idx="1"/>
                <a:endCxn id="77" idx="6"/>
              </p:cNvCxnSpPr>
              <p:nvPr/>
            </p:nvCxnSpPr>
            <p:spPr>
              <a:xfrm flipH="1" flipV="1">
                <a:off x="10180812" y="2804160"/>
                <a:ext cx="673818" cy="1139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>
                <a:stCxn id="87" idx="6"/>
                <a:endCxn id="78" idx="2"/>
              </p:cNvCxnSpPr>
              <p:nvPr/>
            </p:nvCxnSpPr>
            <p:spPr>
              <a:xfrm flipV="1">
                <a:off x="10285953" y="3015122"/>
                <a:ext cx="528504" cy="1399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>
                <a:stCxn id="89" idx="1"/>
                <a:endCxn id="90" idx="6"/>
              </p:cNvCxnSpPr>
              <p:nvPr/>
            </p:nvCxnSpPr>
            <p:spPr>
              <a:xfrm flipH="1" flipV="1">
                <a:off x="10716737" y="4444264"/>
                <a:ext cx="527853" cy="2138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>
                <a:stCxn id="94" idx="0"/>
                <a:endCxn id="84" idx="4"/>
              </p:cNvCxnSpPr>
              <p:nvPr/>
            </p:nvCxnSpPr>
            <p:spPr>
              <a:xfrm flipH="1" flipV="1">
                <a:off x="8801100" y="4081374"/>
                <a:ext cx="164638" cy="6369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>
                <a:stCxn id="94" idx="7"/>
                <a:endCxn id="92" idx="3"/>
              </p:cNvCxnSpPr>
              <p:nvPr/>
            </p:nvCxnSpPr>
            <p:spPr>
              <a:xfrm flipV="1">
                <a:off x="9062725" y="4575237"/>
                <a:ext cx="210855" cy="183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1703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77">
        <p:fade/>
      </p:transition>
    </mc:Choice>
    <mc:Fallback xmlns="">
      <p:transition spd="med" advTm="18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Location Privacy Scenarios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570259" y="1932270"/>
            <a:ext cx="3676842" cy="3608489"/>
            <a:chOff x="1113421" y="2496694"/>
            <a:chExt cx="2704580" cy="2654301"/>
          </a:xfrm>
        </p:grpSpPr>
        <p:sp>
          <p:nvSpPr>
            <p:cNvPr id="4" name="Rectangle 3"/>
            <p:cNvSpPr>
              <a:spLocks noChangeAspect="1"/>
            </p:cNvSpPr>
            <p:nvPr/>
          </p:nvSpPr>
          <p:spPr>
            <a:xfrm>
              <a:off x="1123532" y="2496694"/>
              <a:ext cx="1364590" cy="2652147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355" t="-6258" r="-12105" b="-657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27269" y="2496694"/>
              <a:ext cx="1360853" cy="1336767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6" name="Right Brace 5"/>
            <p:cNvSpPr/>
            <p:nvPr/>
          </p:nvSpPr>
          <p:spPr>
            <a:xfrm>
              <a:off x="2624137" y="2496695"/>
              <a:ext cx="182880" cy="131797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7" name="Right Brace 6"/>
            <p:cNvSpPr/>
            <p:nvPr/>
          </p:nvSpPr>
          <p:spPr>
            <a:xfrm>
              <a:off x="2616600" y="3833461"/>
              <a:ext cx="182880" cy="131753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13634" y="3068682"/>
              <a:ext cx="1004367" cy="41316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Location-aware apps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27958" y="4380659"/>
              <a:ext cx="620018" cy="23205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OS level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13421" y="3853372"/>
              <a:ext cx="1374701" cy="1295469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pic>
          <p:nvPicPr>
            <p:cNvPr id="11" name="Picture 4" descr="http://farm6.staticflickr.com/5180/5540543936_b10be20228_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837" y="2983869"/>
              <a:ext cx="274320" cy="275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354724" y="4830045"/>
              <a:ext cx="964553" cy="2735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300" dirty="0" smtClean="0">
                  <a:latin typeface="+mj-lt"/>
                </a:rPr>
                <a:t>Android Location Services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13" name="Straight Arrow Connector 12"/>
            <p:cNvCxnSpPr>
              <a:stCxn id="12" idx="0"/>
              <a:endCxn id="14" idx="2"/>
            </p:cNvCxnSpPr>
            <p:nvPr/>
          </p:nvCxnSpPr>
          <p:spPr>
            <a:xfrm flipH="1" flipV="1">
              <a:off x="1837000" y="4357000"/>
              <a:ext cx="1" cy="47304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405342" y="3991240"/>
              <a:ext cx="863316" cy="36576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300" dirty="0" smtClean="0">
                  <a:latin typeface="+mj-lt"/>
                </a:rPr>
                <a:t>Location Access Controls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15" name="Straight Arrow Connector 14"/>
            <p:cNvCxnSpPr>
              <a:stCxn id="14" idx="0"/>
              <a:endCxn id="11" idx="2"/>
            </p:cNvCxnSpPr>
            <p:nvPr/>
          </p:nvCxnSpPr>
          <p:spPr>
            <a:xfrm flipH="1" flipV="1">
              <a:off x="1337997" y="3259084"/>
              <a:ext cx="499003" cy="73215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930708" y="2805088"/>
              <a:ext cx="219456" cy="2752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50164" y="2805088"/>
              <a:ext cx="219456" cy="2752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123532" y="3845652"/>
              <a:ext cx="136459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33" descr="https://g.twimg.com/about/feature-corporate/image/twitterbird_RGB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963" y="2763580"/>
              <a:ext cx="338523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5" descr="https://www.facebook.com/images/fb_icon_325x32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698" y="2879349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7" descr="https://lh3.googleusercontent.com/558uECh1748zYIkjqo3NF7Ff9r1jCmZo9Zn-NyKLdl5v5GLzXCM3O___xCHKZXLDdxU=w17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008" y="3032370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9" descr="https://lh3.googleusercontent.com/grsL-sVOds-X3WXwQKYplloxD2wkWLUmpXFYTX2dmbAltKTRskhDX4rsdLwavMv5LHQ=w30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318" y="3480066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1" descr="http://g-ec2.images-amazon.com/images/G/01/social/api-share/amazon_logo_500500._V323939215_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270" y="3428421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3" descr="https://whatsapp.com/favico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32" y="3208756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Arrow Connector 24"/>
            <p:cNvCxnSpPr>
              <a:stCxn id="14" idx="0"/>
              <a:endCxn id="20" idx="2"/>
            </p:cNvCxnSpPr>
            <p:nvPr/>
          </p:nvCxnSpPr>
          <p:spPr>
            <a:xfrm flipV="1">
              <a:off x="1837000" y="3153669"/>
              <a:ext cx="318858" cy="83757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4" idx="0"/>
              <a:endCxn id="23" idx="2"/>
            </p:cNvCxnSpPr>
            <p:nvPr/>
          </p:nvCxnSpPr>
          <p:spPr>
            <a:xfrm flipH="1" flipV="1">
              <a:off x="1290430" y="3702741"/>
              <a:ext cx="546570" cy="2884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4" idx="0"/>
              <a:endCxn id="22" idx="2"/>
            </p:cNvCxnSpPr>
            <p:nvPr/>
          </p:nvCxnSpPr>
          <p:spPr>
            <a:xfrm flipV="1">
              <a:off x="1837000" y="3754386"/>
              <a:ext cx="518478" cy="23685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4" idx="0"/>
              <a:endCxn id="19" idx="2"/>
            </p:cNvCxnSpPr>
            <p:nvPr/>
          </p:nvCxnSpPr>
          <p:spPr>
            <a:xfrm flipH="1" flipV="1">
              <a:off x="1634225" y="3037900"/>
              <a:ext cx="202775" cy="95334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0"/>
              <a:endCxn id="21" idx="2"/>
            </p:cNvCxnSpPr>
            <p:nvPr/>
          </p:nvCxnSpPr>
          <p:spPr>
            <a:xfrm flipV="1">
              <a:off x="1837000" y="3306690"/>
              <a:ext cx="16168" cy="68455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0"/>
              <a:endCxn id="24" idx="2"/>
            </p:cNvCxnSpPr>
            <p:nvPr/>
          </p:nvCxnSpPr>
          <p:spPr>
            <a:xfrm flipV="1">
              <a:off x="1837000" y="3483076"/>
              <a:ext cx="414692" cy="50816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271788"/>
              </p:ext>
            </p:extLst>
          </p:nvPr>
        </p:nvGraphicFramePr>
        <p:xfrm>
          <a:off x="8475379" y="1420408"/>
          <a:ext cx="3657600" cy="370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" name="Visio" r:id="rId11" imgW="1904437" imgH="1791511" progId="Visio.Drawing.11">
                  <p:embed/>
                </p:oleObj>
              </mc:Choice>
              <mc:Fallback>
                <p:oleObj name="Visio" r:id="rId11" imgW="1904437" imgH="1791511" progId="Visio.Drawing.11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475379" y="1420408"/>
                        <a:ext cx="3657600" cy="3702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4324020" y="1815545"/>
            <a:ext cx="3657600" cy="3606239"/>
            <a:chOff x="4590880" y="2619640"/>
            <a:chExt cx="2782269" cy="2743200"/>
          </a:xfrm>
        </p:grpSpPr>
        <p:pic>
          <p:nvPicPr>
            <p:cNvPr id="32" name="Picture 2" descr="http://ihatesuperman.com/wp-content/uploads/2013/11/walmart_map2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6F7FB"/>
                </a:clrFrom>
                <a:clrTo>
                  <a:srgbClr val="F6F7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3"/>
            <a:stretch/>
          </p:blipFill>
          <p:spPr bwMode="auto">
            <a:xfrm>
              <a:off x="4629949" y="3697440"/>
              <a:ext cx="2743200" cy="159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629949" y="2619640"/>
              <a:ext cx="2743200" cy="2743200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ttp://static1.decosoon.com/62908-thickbox_atch/shopping-profile-stickers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5388" y="3519583"/>
              <a:ext cx="847915" cy="847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026" y="2994864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3" descr="http://www.pngall.com/wp-content/uploads/2016/04/Server-PNG-Image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115" y="3027078"/>
              <a:ext cx="378838" cy="46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749" y="3048764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8426" y="3519583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Left Arrow 38"/>
            <p:cNvSpPr/>
            <p:nvPr/>
          </p:nvSpPr>
          <p:spPr bwMode="ltGray">
            <a:xfrm flipV="1">
              <a:off x="5105842" y="3117631"/>
              <a:ext cx="531004" cy="119278"/>
            </a:xfrm>
            <a:prstGeom prst="leftArrow">
              <a:avLst>
                <a:gd name="adj1" fmla="val 50000"/>
                <a:gd name="adj2" fmla="val 104541"/>
              </a:avLst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40" name="Left Arrow 39"/>
            <p:cNvSpPr/>
            <p:nvPr/>
          </p:nvSpPr>
          <p:spPr bwMode="ltGray">
            <a:xfrm rot="12585794" flipV="1">
              <a:off x="5056957" y="3624357"/>
              <a:ext cx="1057817" cy="119278"/>
            </a:xfrm>
            <a:prstGeom prst="leftArrow">
              <a:avLst>
                <a:gd name="adj1" fmla="val 50000"/>
                <a:gd name="adj2" fmla="val 104541"/>
              </a:avLst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41" name="Lightning Bolt 40"/>
            <p:cNvSpPr/>
            <p:nvPr/>
          </p:nvSpPr>
          <p:spPr>
            <a:xfrm rot="15485206">
              <a:off x="6458586" y="3678407"/>
              <a:ext cx="169083" cy="333788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Lightning Bolt 41"/>
            <p:cNvSpPr/>
            <p:nvPr/>
          </p:nvSpPr>
          <p:spPr>
            <a:xfrm rot="15485206">
              <a:off x="6358676" y="3266898"/>
              <a:ext cx="218460" cy="404657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Lightning Bolt 42"/>
            <p:cNvSpPr/>
            <p:nvPr/>
          </p:nvSpPr>
          <p:spPr>
            <a:xfrm rot="10473609">
              <a:off x="5912482" y="3335062"/>
              <a:ext cx="211525" cy="377147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90880" y="2678525"/>
              <a:ext cx="661405" cy="37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Service Provider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277582" y="2670240"/>
              <a:ext cx="892594" cy="37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Localization Infrastructure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67658" y="3593465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RSSI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995645" y="3162763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Location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88962" y="3582931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Service</a:t>
              </a:r>
              <a:endParaRPr lang="en-US" sz="1300" dirty="0">
                <a:latin typeface="+mj-lt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810900" y="5887453"/>
            <a:ext cx="2753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Location-aware Apps</a:t>
            </a:r>
            <a:endParaRPr lang="en-US" sz="2400" dirty="0"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01408" y="5888555"/>
            <a:ext cx="2753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Indoor environment</a:t>
            </a:r>
            <a:endParaRPr lang="en-US" sz="2400" dirty="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91916" y="5887452"/>
            <a:ext cx="296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Wearable </a:t>
            </a:r>
            <a:r>
              <a:rPr lang="en-US" sz="2400" dirty="0" err="1" smtClean="0">
                <a:latin typeface="+mj-lt"/>
              </a:rPr>
              <a:t>IoT</a:t>
            </a:r>
            <a:r>
              <a:rPr lang="en-US" sz="2400" dirty="0" smtClean="0">
                <a:latin typeface="+mj-lt"/>
              </a:rPr>
              <a:t> devices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248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Location-Service Exchange</a:t>
            </a:r>
          </a:p>
        </p:txBody>
      </p:sp>
      <p:graphicFrame>
        <p:nvGraphicFramePr>
          <p:cNvPr id="1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511049"/>
              </p:ext>
            </p:extLst>
          </p:nvPr>
        </p:nvGraphicFramePr>
        <p:xfrm>
          <a:off x="735412" y="5027707"/>
          <a:ext cx="7012925" cy="16459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7392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2737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5143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+mj-lt"/>
                        </a:rPr>
                        <a:t>Expert</a:t>
                      </a:r>
                      <a:endParaRPr lang="en-US" sz="2100" dirty="0">
                        <a:latin typeface="+mj-lt"/>
                      </a:endParaRPr>
                    </a:p>
                  </a:txBody>
                  <a:tcPr marL="100950" marR="1009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dirty="0" smtClean="0">
                          <a:latin typeface="+mj-lt"/>
                        </a:rPr>
                        <a:t>Advice</a:t>
                      </a:r>
                      <a:endParaRPr lang="en-US" sz="2100" dirty="0">
                        <a:latin typeface="+mj-lt"/>
                      </a:endParaRPr>
                    </a:p>
                  </a:txBody>
                  <a:tcPr marL="100950" marR="10095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5143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+mj-lt"/>
                        </a:rPr>
                        <a:t>First</a:t>
                      </a:r>
                      <a:endParaRPr lang="en-US" sz="2100" dirty="0">
                        <a:latin typeface="+mj-lt"/>
                      </a:endParaRPr>
                    </a:p>
                  </a:txBody>
                  <a:tcPr marL="100950" marR="1009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dirty="0" smtClean="0">
                          <a:latin typeface="+mj-lt"/>
                        </a:rPr>
                        <a:t>Hides zone all time</a:t>
                      </a:r>
                    </a:p>
                  </a:txBody>
                  <a:tcPr marL="100950" marR="10095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5143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+mj-lt"/>
                        </a:rPr>
                        <a:t>Second</a:t>
                      </a:r>
                      <a:endParaRPr lang="en-US" sz="2100" dirty="0">
                        <a:latin typeface="+mj-lt"/>
                      </a:endParaRPr>
                    </a:p>
                  </a:txBody>
                  <a:tcPr marL="100950" marR="1009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dirty="0" smtClean="0">
                          <a:latin typeface="+mj-lt"/>
                        </a:rPr>
                        <a:t>Release zone according to privacy</a:t>
                      </a:r>
                      <a:r>
                        <a:rPr lang="en-US" sz="2100" baseline="0" dirty="0" smtClean="0">
                          <a:latin typeface="+mj-lt"/>
                        </a:rPr>
                        <a:t> mechanism</a:t>
                      </a:r>
                      <a:endParaRPr lang="en-US" sz="2100" dirty="0" smtClean="0">
                        <a:latin typeface="+mj-lt"/>
                      </a:endParaRPr>
                    </a:p>
                  </a:txBody>
                  <a:tcPr marL="100950" marR="10095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5143">
                <a:tc>
                  <a:txBody>
                    <a:bodyPr/>
                    <a:lstStyle/>
                    <a:p>
                      <a:r>
                        <a:rPr lang="en-US" sz="2100" dirty="0" smtClean="0">
                          <a:latin typeface="+mj-lt"/>
                        </a:rPr>
                        <a:t>Third</a:t>
                      </a:r>
                      <a:endParaRPr lang="en-US" sz="2100" dirty="0">
                        <a:latin typeface="+mj-lt"/>
                      </a:endParaRPr>
                    </a:p>
                  </a:txBody>
                  <a:tcPr marL="100950" marR="1009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100" dirty="0" smtClean="0">
                          <a:latin typeface="+mj-lt"/>
                        </a:rPr>
                        <a:t>Release zone all time</a:t>
                      </a:r>
                      <a:endParaRPr lang="en-US" sz="2100" dirty="0">
                        <a:latin typeface="+mj-lt"/>
                      </a:endParaRPr>
                    </a:p>
                  </a:txBody>
                  <a:tcPr marL="100950" marR="10095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 lang="en-US" smtClean="0"/>
              <a:t>40</a:t>
            </a:fld>
            <a:endParaRPr lang="en-US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272555" y="1572236"/>
            <a:ext cx="5550568" cy="3400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What happens at each exchange?</a:t>
            </a:r>
            <a:endParaRPr lang="en-US" dirty="0">
              <a:latin typeface="+mj-lt"/>
            </a:endParaRPr>
          </a:p>
        </p:txBody>
      </p:sp>
      <p:sp>
        <p:nvSpPr>
          <p:cNvPr id="16" name="Text Placeholder 5"/>
          <p:cNvSpPr txBox="1">
            <a:spLocks/>
          </p:cNvSpPr>
          <p:nvPr/>
        </p:nvSpPr>
        <p:spPr>
          <a:xfrm>
            <a:off x="272555" y="4266062"/>
            <a:ext cx="4721384" cy="33564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 smtClean="0">
                <a:latin typeface="+mj-lt"/>
              </a:rPr>
              <a:t>Who are the experts?</a:t>
            </a:r>
            <a:endParaRPr lang="en-US" sz="2800" b="0" dirty="0"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735411" y="2162174"/>
          <a:ext cx="10721178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Visio" r:id="rId5" imgW="13058843" imgH="2190840" progId="Visio.Drawing.15">
                  <p:embed/>
                </p:oleObj>
              </mc:Choice>
              <mc:Fallback>
                <p:oleObj name="Visio" r:id="rId5" imgW="13058843" imgH="2190840" progId="Visio.Drawing.15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5411" y="2162174"/>
                        <a:ext cx="10721178" cy="180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 bwMode="ltGray">
          <a:xfrm>
            <a:off x="6705600" y="2179320"/>
            <a:ext cx="1524000" cy="533400"/>
          </a:xfrm>
          <a:prstGeom prst="rect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 smtClean="0"/>
          </a:p>
        </p:txBody>
      </p:sp>
      <p:sp>
        <p:nvSpPr>
          <p:cNvPr id="19" name="Rectangle 18"/>
          <p:cNvSpPr/>
          <p:nvPr/>
        </p:nvSpPr>
        <p:spPr bwMode="ltGray">
          <a:xfrm>
            <a:off x="6705600" y="3352799"/>
            <a:ext cx="1524000" cy="609599"/>
          </a:xfrm>
          <a:prstGeom prst="rect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 smtClean="0"/>
          </a:p>
        </p:txBody>
      </p:sp>
      <p:sp>
        <p:nvSpPr>
          <p:cNvPr id="20" name="Rectangle 19"/>
          <p:cNvSpPr/>
          <p:nvPr/>
        </p:nvSpPr>
        <p:spPr bwMode="ltGray">
          <a:xfrm>
            <a:off x="4594860" y="2185439"/>
            <a:ext cx="6984523" cy="202905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 smtClean="0"/>
          </a:p>
        </p:txBody>
      </p:sp>
      <p:sp>
        <p:nvSpPr>
          <p:cNvPr id="21" name="Rectangle 20"/>
          <p:cNvSpPr/>
          <p:nvPr/>
        </p:nvSpPr>
        <p:spPr bwMode="ltGray">
          <a:xfrm>
            <a:off x="6019800" y="2122049"/>
            <a:ext cx="5741589" cy="202905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 smtClean="0"/>
          </a:p>
        </p:txBody>
      </p:sp>
      <p:sp>
        <p:nvSpPr>
          <p:cNvPr id="2" name="TextBox 1"/>
          <p:cNvSpPr txBox="1"/>
          <p:nvPr/>
        </p:nvSpPr>
        <p:spPr>
          <a:xfrm>
            <a:off x="6019800" y="1462242"/>
            <a:ext cx="5001126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Utilize information disclosure metric to measure change of adversary’s belief</a:t>
            </a:r>
            <a:endParaRPr lang="en-US" sz="24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36685" y="4165235"/>
            <a:ext cx="4484289" cy="6858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+mj-lt"/>
              </a:rPr>
              <a:t>Leverage user-app interactions to measure time spent using the app</a:t>
            </a:r>
            <a:endParaRPr lang="en-US" sz="2400" dirty="0">
              <a:latin typeface="+mj-lt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3095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4940">
        <p:fade/>
      </p:transition>
    </mc:Choice>
    <mc:Fallback xmlns="">
      <p:transition spd="med" advTm="1949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" grpId="0"/>
      <p:bldP spid="2" grpId="1"/>
      <p:bldP spid="17" grpId="0"/>
      <p:bldP spid="1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hatesuperman.com/wp-content/uploads/2013/11/walmart_map2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7FB"/>
              </a:clrFrom>
              <a:clrTo>
                <a:srgbClr val="F6F7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3"/>
          <a:stretch/>
        </p:blipFill>
        <p:spPr bwMode="auto">
          <a:xfrm>
            <a:off x="5257800" y="1295618"/>
            <a:ext cx="7013417" cy="344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/>
          <p:cNvSpPr/>
          <p:nvPr/>
        </p:nvSpPr>
        <p:spPr>
          <a:xfrm>
            <a:off x="5257800" y="1435047"/>
            <a:ext cx="6937217" cy="357726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Second Expert</a:t>
            </a:r>
            <a:endParaRPr lang="en-US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405065" y="1825625"/>
                <a:ext cx="6089684" cy="4351338"/>
              </a:xfrm>
            </p:spPr>
            <p:txBody>
              <a:bodyPr>
                <a:noAutofit/>
              </a:bodyPr>
              <a:lstStyle/>
              <a:p>
                <a:r>
                  <a:rPr lang="en-US" dirty="0">
                    <a:latin typeface="+mj-lt"/>
                  </a:rPr>
                  <a:t>Differential Privacy </a:t>
                </a:r>
                <a:r>
                  <a:rPr lang="en-US" dirty="0" smtClean="0">
                    <a:latin typeface="+mj-lt"/>
                  </a:rPr>
                  <a:t>Mechanism:</a:t>
                </a:r>
              </a:p>
              <a:p>
                <a:pPr lvl="1"/>
                <a:r>
                  <a:rPr lang="en-US" dirty="0" smtClean="0">
                    <a:latin typeface="+mj-lt"/>
                  </a:rPr>
                  <a:t>Release zone at distance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i="1" dirty="0" smtClean="0">
                    <a:latin typeface="+mj-lt"/>
                  </a:rPr>
                  <a:t> </a:t>
                </a:r>
                <a:br>
                  <a:rPr lang="en-US" i="1" dirty="0" smtClean="0">
                    <a:latin typeface="+mj-lt"/>
                  </a:rPr>
                </a:br>
                <a:r>
                  <a:rPr lang="en-US" dirty="0" smtClean="0">
                    <a:latin typeface="+mj-lt"/>
                  </a:rPr>
                  <a:t>(from the current zone) </a:t>
                </a:r>
                <a:r>
                  <a:rPr lang="en-US" dirty="0">
                    <a:latin typeface="+mj-lt"/>
                  </a:rPr>
                  <a:t/>
                </a:r>
                <a:br>
                  <a:rPr lang="en-US" dirty="0">
                    <a:latin typeface="+mj-lt"/>
                  </a:rPr>
                </a:br>
                <a:r>
                  <a:rPr lang="en-US" dirty="0" smtClean="0">
                    <a:latin typeface="+mj-lt"/>
                  </a:rPr>
                  <a:t>with: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sSub>
                      <m:sSubPr>
                        <m:ctrlPr>
                          <a:rPr lang="en-US" sz="20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>
                  <a:latin typeface="+mj-lt"/>
                </a:endParaRPr>
              </a:p>
              <a:p>
                <a:pPr marL="228600" lvl="1" indent="0">
                  <a:buNone/>
                </a:pPr>
                <a:endParaRPr lang="en-US" sz="4000" dirty="0">
                  <a:latin typeface="+mj-lt"/>
                </a:endParaRPr>
              </a:p>
              <a:p>
                <a:pPr lvl="1"/>
                <a:r>
                  <a:rPr lang="en-US" dirty="0" smtClean="0">
                    <a:latin typeface="+mj-lt"/>
                  </a:rPr>
                  <a:t>Mechanism achieves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 smtClean="0">
                    <a:latin typeface="+mj-lt"/>
                  </a:rPr>
                  <a:t> </a:t>
                </a:r>
                <a:br>
                  <a:rPr lang="en-US" dirty="0" smtClean="0">
                    <a:latin typeface="+mj-lt"/>
                  </a:rPr>
                </a:br>
                <a:r>
                  <a:rPr lang="en-US" dirty="0" smtClean="0">
                    <a:latin typeface="+mj-lt"/>
                  </a:rPr>
                  <a:t>differential privacy with: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𝑝𝑎𝑡h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𝑝𝑎𝑡h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𝑎𝑐𝑡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i="1" dirty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𝑝𝑎𝑡h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</m:e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𝑝𝑎𝑡</m:t>
                        </m:r>
                        <m:sSup>
                          <m:sSup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 smtClean="0">
                  <a:latin typeface="+mj-lt"/>
                </a:endParaRPr>
              </a:p>
              <a:p>
                <a:pPr lvl="2"/>
                <a:r>
                  <a:rPr lang="en-US" dirty="0" smtClean="0">
                    <a:latin typeface="+mj-lt"/>
                  </a:rPr>
                  <a:t>where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i="1" dirty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𝑝𝑎𝑡h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𝑎𝑐𝑡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𝑝𝑎𝑡</m:t>
                        </m:r>
                        <m:sSup>
                          <m:sSup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 dirty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dirty="0" smtClean="0">
                  <a:latin typeface="+mj-lt"/>
                  <a:ea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i="1" dirty="0">
                    <a:latin typeface="+mj-lt"/>
                  </a:rPr>
                  <a:t> </a:t>
                </a:r>
                <a:r>
                  <a:rPr lang="en-US" dirty="0">
                    <a:latin typeface="+mj-lt"/>
                  </a:rPr>
                  <a:t>is the indistinguishability threshold</a:t>
                </a:r>
                <a:endParaRPr lang="en-US" b="0" i="1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93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5065" y="1825625"/>
                <a:ext cx="6089684" cy="4351338"/>
              </a:xfrm>
              <a:blipFill rotWithShape="0">
                <a:blip r:embed="rId5"/>
                <a:stretch>
                  <a:fillRect l="-1802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 lang="en-US" smtClean="0"/>
              <a:t>41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946617" y="1435047"/>
            <a:ext cx="5532120" cy="2739411"/>
            <a:chOff x="5946617" y="2253189"/>
            <a:chExt cx="5532120" cy="2739411"/>
          </a:xfrm>
        </p:grpSpPr>
        <p:sp>
          <p:nvSpPr>
            <p:cNvPr id="7" name="Oval 6"/>
            <p:cNvSpPr/>
            <p:nvPr/>
          </p:nvSpPr>
          <p:spPr bwMode="ltGray">
            <a:xfrm>
              <a:off x="6784817" y="2496312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9" name="Oval 8"/>
            <p:cNvSpPr/>
            <p:nvPr/>
          </p:nvSpPr>
          <p:spPr bwMode="ltGray">
            <a:xfrm>
              <a:off x="6480017" y="3058462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10" name="Oval 9"/>
            <p:cNvSpPr/>
            <p:nvPr/>
          </p:nvSpPr>
          <p:spPr bwMode="ltGray">
            <a:xfrm>
              <a:off x="5946617" y="3443302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11" name="Oval 10"/>
            <p:cNvSpPr/>
            <p:nvPr/>
          </p:nvSpPr>
          <p:spPr bwMode="ltGray">
            <a:xfrm>
              <a:off x="6220937" y="3736329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12" name="Oval 11"/>
            <p:cNvSpPr/>
            <p:nvPr/>
          </p:nvSpPr>
          <p:spPr bwMode="ltGray">
            <a:xfrm>
              <a:off x="6022817" y="4029356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13" name="Oval 12"/>
            <p:cNvSpPr/>
            <p:nvPr/>
          </p:nvSpPr>
          <p:spPr bwMode="ltGray">
            <a:xfrm>
              <a:off x="5957701" y="447825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14" name="Oval 13"/>
            <p:cNvSpPr/>
            <p:nvPr/>
          </p:nvSpPr>
          <p:spPr bwMode="ltGray">
            <a:xfrm>
              <a:off x="7394417" y="266700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15" name="Oval 14"/>
            <p:cNvSpPr/>
            <p:nvPr/>
          </p:nvSpPr>
          <p:spPr bwMode="ltGray">
            <a:xfrm>
              <a:off x="7754635" y="266700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16" name="Oval 15"/>
            <p:cNvSpPr/>
            <p:nvPr/>
          </p:nvSpPr>
          <p:spPr bwMode="ltGray">
            <a:xfrm>
              <a:off x="8107926" y="2676215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17" name="Oval 16"/>
            <p:cNvSpPr/>
            <p:nvPr/>
          </p:nvSpPr>
          <p:spPr bwMode="ltGray">
            <a:xfrm>
              <a:off x="8684275" y="2676215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18" name="Oval 17"/>
            <p:cNvSpPr/>
            <p:nvPr/>
          </p:nvSpPr>
          <p:spPr bwMode="ltGray">
            <a:xfrm>
              <a:off x="9310377" y="2676215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19" name="Oval 18"/>
            <p:cNvSpPr/>
            <p:nvPr/>
          </p:nvSpPr>
          <p:spPr bwMode="ltGray">
            <a:xfrm>
              <a:off x="8245086" y="2257828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20" name="Oval 19"/>
            <p:cNvSpPr/>
            <p:nvPr/>
          </p:nvSpPr>
          <p:spPr bwMode="ltGray">
            <a:xfrm>
              <a:off x="8688431" y="2253189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21" name="Oval 20"/>
            <p:cNvSpPr/>
            <p:nvPr/>
          </p:nvSpPr>
          <p:spPr bwMode="ltGray">
            <a:xfrm>
              <a:off x="9906492" y="266700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22" name="Oval 21"/>
            <p:cNvSpPr/>
            <p:nvPr/>
          </p:nvSpPr>
          <p:spPr bwMode="ltGray">
            <a:xfrm>
              <a:off x="10814457" y="2877962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23" name="Oval 22"/>
            <p:cNvSpPr/>
            <p:nvPr/>
          </p:nvSpPr>
          <p:spPr bwMode="ltGray">
            <a:xfrm>
              <a:off x="7478991" y="3014472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24" name="Oval 23"/>
            <p:cNvSpPr/>
            <p:nvPr/>
          </p:nvSpPr>
          <p:spPr bwMode="ltGray">
            <a:xfrm>
              <a:off x="7475851" y="335740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25" name="Oval 24"/>
            <p:cNvSpPr/>
            <p:nvPr/>
          </p:nvSpPr>
          <p:spPr bwMode="ltGray">
            <a:xfrm>
              <a:off x="7668737" y="3661994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26" name="Oval 25"/>
            <p:cNvSpPr/>
            <p:nvPr/>
          </p:nvSpPr>
          <p:spPr bwMode="ltGray">
            <a:xfrm>
              <a:off x="8156417" y="3899915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27" name="Oval 26"/>
            <p:cNvSpPr/>
            <p:nvPr/>
          </p:nvSpPr>
          <p:spPr bwMode="ltGray">
            <a:xfrm>
              <a:off x="8663940" y="3326973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28" name="Oval 27"/>
            <p:cNvSpPr/>
            <p:nvPr/>
          </p:nvSpPr>
          <p:spPr bwMode="ltGray">
            <a:xfrm>
              <a:off x="8663940" y="3807054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29" name="Oval 28"/>
            <p:cNvSpPr/>
            <p:nvPr/>
          </p:nvSpPr>
          <p:spPr bwMode="ltGray">
            <a:xfrm>
              <a:off x="9310377" y="3470734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30" name="Oval 29"/>
            <p:cNvSpPr/>
            <p:nvPr/>
          </p:nvSpPr>
          <p:spPr bwMode="ltGray">
            <a:xfrm>
              <a:off x="7013417" y="464820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31" name="Oval 30"/>
            <p:cNvSpPr/>
            <p:nvPr/>
          </p:nvSpPr>
          <p:spPr bwMode="ltGray">
            <a:xfrm>
              <a:off x="10011633" y="3017876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32" name="Oval 31"/>
            <p:cNvSpPr/>
            <p:nvPr/>
          </p:nvSpPr>
          <p:spPr bwMode="ltGray">
            <a:xfrm>
              <a:off x="10216834" y="3755036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33" name="Oval 32"/>
            <p:cNvSpPr/>
            <p:nvPr/>
          </p:nvSpPr>
          <p:spPr bwMode="ltGray">
            <a:xfrm>
              <a:off x="11204417" y="4617939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34" name="Oval 33"/>
            <p:cNvSpPr/>
            <p:nvPr/>
          </p:nvSpPr>
          <p:spPr bwMode="ltGray">
            <a:xfrm>
              <a:off x="10442417" y="4307104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35" name="Oval 34"/>
            <p:cNvSpPr/>
            <p:nvPr/>
          </p:nvSpPr>
          <p:spPr bwMode="ltGray">
            <a:xfrm>
              <a:off x="9769332" y="434109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36" name="Oval 35"/>
            <p:cNvSpPr/>
            <p:nvPr/>
          </p:nvSpPr>
          <p:spPr bwMode="ltGray">
            <a:xfrm>
              <a:off x="9233407" y="434109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59" name="Oval 58"/>
            <p:cNvSpPr/>
            <p:nvPr/>
          </p:nvSpPr>
          <p:spPr bwMode="ltGray">
            <a:xfrm>
              <a:off x="6439023" y="461541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174" name="Oval 173"/>
            <p:cNvSpPr/>
            <p:nvPr/>
          </p:nvSpPr>
          <p:spPr bwMode="ltGray">
            <a:xfrm>
              <a:off x="8828578" y="4718280"/>
              <a:ext cx="274320" cy="274320"/>
            </a:xfrm>
            <a:prstGeom prst="ellipse">
              <a:avLst/>
            </a:prstGeom>
            <a:solidFill>
              <a:schemeClr val="accent3">
                <a:lumMod val="75000"/>
                <a:alpha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94861" y="1572207"/>
            <a:ext cx="5149729" cy="2395011"/>
            <a:chOff x="6094861" y="2390349"/>
            <a:chExt cx="5149729" cy="2395011"/>
          </a:xfrm>
        </p:grpSpPr>
        <p:cxnSp>
          <p:nvCxnSpPr>
            <p:cNvPr id="47" name="Straight Connector 46"/>
            <p:cNvCxnSpPr>
              <a:stCxn id="10" idx="5"/>
              <a:endCxn id="11" idx="1"/>
            </p:cNvCxnSpPr>
            <p:nvPr/>
          </p:nvCxnSpPr>
          <p:spPr>
            <a:xfrm>
              <a:off x="6180764" y="3677449"/>
              <a:ext cx="80346" cy="990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094861" y="2390349"/>
              <a:ext cx="5149729" cy="2395011"/>
              <a:chOff x="6094861" y="2390349"/>
              <a:chExt cx="5149729" cy="2395011"/>
            </a:xfrm>
          </p:grpSpPr>
          <p:cxnSp>
            <p:nvCxnSpPr>
              <p:cNvPr id="37" name="Straight Connector 36"/>
              <p:cNvCxnSpPr>
                <a:stCxn id="7" idx="3"/>
                <a:endCxn id="9" idx="0"/>
              </p:cNvCxnSpPr>
              <p:nvPr/>
            </p:nvCxnSpPr>
            <p:spPr>
              <a:xfrm flipH="1">
                <a:off x="6617177" y="2730459"/>
                <a:ext cx="207813" cy="32800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9" idx="2"/>
                <a:endCxn id="10" idx="7"/>
              </p:cNvCxnSpPr>
              <p:nvPr/>
            </p:nvCxnSpPr>
            <p:spPr>
              <a:xfrm flipH="1">
                <a:off x="6180764" y="3195622"/>
                <a:ext cx="299253" cy="28785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9" idx="4"/>
                <a:endCxn id="11" idx="0"/>
              </p:cNvCxnSpPr>
              <p:nvPr/>
            </p:nvCxnSpPr>
            <p:spPr>
              <a:xfrm flipH="1">
                <a:off x="6358097" y="3332782"/>
                <a:ext cx="259080" cy="40354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11" idx="3"/>
                <a:endCxn id="12" idx="7"/>
              </p:cNvCxnSpPr>
              <p:nvPr/>
            </p:nvCxnSpPr>
            <p:spPr>
              <a:xfrm flipH="1">
                <a:off x="6256964" y="3970476"/>
                <a:ext cx="4146" cy="9905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stCxn id="12" idx="4"/>
                <a:endCxn id="13" idx="0"/>
              </p:cNvCxnSpPr>
              <p:nvPr/>
            </p:nvCxnSpPr>
            <p:spPr>
              <a:xfrm flipH="1">
                <a:off x="6094861" y="4303676"/>
                <a:ext cx="65116" cy="1745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stCxn id="13" idx="6"/>
                <a:endCxn id="59" idx="2"/>
              </p:cNvCxnSpPr>
              <p:nvPr/>
            </p:nvCxnSpPr>
            <p:spPr>
              <a:xfrm>
                <a:off x="6232021" y="4615410"/>
                <a:ext cx="207002" cy="13716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59" idx="6"/>
                <a:endCxn id="30" idx="2"/>
              </p:cNvCxnSpPr>
              <p:nvPr/>
            </p:nvCxnSpPr>
            <p:spPr>
              <a:xfrm>
                <a:off x="6713343" y="4752570"/>
                <a:ext cx="300074" cy="327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30" idx="0"/>
                <a:endCxn id="25" idx="3"/>
              </p:cNvCxnSpPr>
              <p:nvPr/>
            </p:nvCxnSpPr>
            <p:spPr>
              <a:xfrm flipV="1">
                <a:off x="7150577" y="3896141"/>
                <a:ext cx="558333" cy="75205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stCxn id="26" idx="1"/>
                <a:endCxn id="25" idx="5"/>
              </p:cNvCxnSpPr>
              <p:nvPr/>
            </p:nvCxnSpPr>
            <p:spPr>
              <a:xfrm flipH="1" flipV="1">
                <a:off x="7902884" y="3896141"/>
                <a:ext cx="293706" cy="4394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stCxn id="30" idx="6"/>
                <a:endCxn id="26" idx="4"/>
              </p:cNvCxnSpPr>
              <p:nvPr/>
            </p:nvCxnSpPr>
            <p:spPr>
              <a:xfrm flipV="1">
                <a:off x="7287737" y="4174235"/>
                <a:ext cx="1005840" cy="6111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>
                <a:stCxn id="24" idx="4"/>
                <a:endCxn id="25" idx="1"/>
              </p:cNvCxnSpPr>
              <p:nvPr/>
            </p:nvCxnSpPr>
            <p:spPr>
              <a:xfrm>
                <a:off x="7613011" y="3631720"/>
                <a:ext cx="95899" cy="7044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>
                <a:stCxn id="23" idx="4"/>
                <a:endCxn id="24" idx="0"/>
              </p:cNvCxnSpPr>
              <p:nvPr/>
            </p:nvCxnSpPr>
            <p:spPr>
              <a:xfrm flipH="1">
                <a:off x="7613011" y="3288792"/>
                <a:ext cx="3140" cy="686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14" idx="4"/>
                <a:endCxn id="23" idx="0"/>
              </p:cNvCxnSpPr>
              <p:nvPr/>
            </p:nvCxnSpPr>
            <p:spPr>
              <a:xfrm>
                <a:off x="7531577" y="2941320"/>
                <a:ext cx="84574" cy="7315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stCxn id="7" idx="6"/>
                <a:endCxn id="14" idx="2"/>
              </p:cNvCxnSpPr>
              <p:nvPr/>
            </p:nvCxnSpPr>
            <p:spPr>
              <a:xfrm>
                <a:off x="7059137" y="2633472"/>
                <a:ext cx="335280" cy="1706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9" idx="6"/>
                <a:endCxn id="23" idx="2"/>
              </p:cNvCxnSpPr>
              <p:nvPr/>
            </p:nvCxnSpPr>
            <p:spPr>
              <a:xfrm flipV="1">
                <a:off x="6754337" y="3151632"/>
                <a:ext cx="724654" cy="439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>
                <a:stCxn id="15" idx="4"/>
                <a:endCxn id="23" idx="7"/>
              </p:cNvCxnSpPr>
              <p:nvPr/>
            </p:nvCxnSpPr>
            <p:spPr>
              <a:xfrm flipH="1">
                <a:off x="7713138" y="2941320"/>
                <a:ext cx="178657" cy="11332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>
                <a:stCxn id="15" idx="2"/>
                <a:endCxn id="14" idx="6"/>
              </p:cNvCxnSpPr>
              <p:nvPr/>
            </p:nvCxnSpPr>
            <p:spPr>
              <a:xfrm flipH="1">
                <a:off x="7668737" y="2804160"/>
                <a:ext cx="85898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>
                <a:stCxn id="16" idx="3"/>
                <a:endCxn id="24" idx="7"/>
              </p:cNvCxnSpPr>
              <p:nvPr/>
            </p:nvCxnSpPr>
            <p:spPr>
              <a:xfrm flipH="1">
                <a:off x="7709998" y="2910362"/>
                <a:ext cx="438101" cy="4872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>
                <a:stCxn id="16" idx="2"/>
                <a:endCxn id="15" idx="6"/>
              </p:cNvCxnSpPr>
              <p:nvPr/>
            </p:nvCxnSpPr>
            <p:spPr>
              <a:xfrm flipH="1" flipV="1">
                <a:off x="8028955" y="2804160"/>
                <a:ext cx="78971" cy="92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19" idx="3"/>
                <a:endCxn id="16" idx="0"/>
              </p:cNvCxnSpPr>
              <p:nvPr/>
            </p:nvCxnSpPr>
            <p:spPr>
              <a:xfrm flipH="1">
                <a:off x="8245086" y="2491975"/>
                <a:ext cx="40173" cy="1842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>
                <a:stCxn id="20" idx="2"/>
                <a:endCxn id="19" idx="6"/>
              </p:cNvCxnSpPr>
              <p:nvPr/>
            </p:nvCxnSpPr>
            <p:spPr>
              <a:xfrm flipH="1">
                <a:off x="8519406" y="2390349"/>
                <a:ext cx="169025" cy="463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stCxn id="17" idx="2"/>
                <a:endCxn id="16" idx="6"/>
              </p:cNvCxnSpPr>
              <p:nvPr/>
            </p:nvCxnSpPr>
            <p:spPr>
              <a:xfrm flipH="1">
                <a:off x="8382246" y="2813375"/>
                <a:ext cx="30202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>
                <a:stCxn id="17" idx="0"/>
                <a:endCxn id="20" idx="4"/>
              </p:cNvCxnSpPr>
              <p:nvPr/>
            </p:nvCxnSpPr>
            <p:spPr>
              <a:xfrm flipV="1">
                <a:off x="8821435" y="2527509"/>
                <a:ext cx="4156" cy="1487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stCxn id="18" idx="2"/>
                <a:endCxn id="17" idx="6"/>
              </p:cNvCxnSpPr>
              <p:nvPr/>
            </p:nvCxnSpPr>
            <p:spPr>
              <a:xfrm flipH="1">
                <a:off x="8958595" y="2813375"/>
                <a:ext cx="35178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stCxn id="21" idx="2"/>
                <a:endCxn id="18" idx="6"/>
              </p:cNvCxnSpPr>
              <p:nvPr/>
            </p:nvCxnSpPr>
            <p:spPr>
              <a:xfrm flipH="1">
                <a:off x="9584697" y="2804160"/>
                <a:ext cx="321795" cy="92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>
                <a:stCxn id="27" idx="0"/>
                <a:endCxn id="17" idx="4"/>
              </p:cNvCxnSpPr>
              <p:nvPr/>
            </p:nvCxnSpPr>
            <p:spPr>
              <a:xfrm flipV="1">
                <a:off x="8801100" y="2950535"/>
                <a:ext cx="20335" cy="37643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>
                <a:stCxn id="28" idx="0"/>
                <a:endCxn id="27" idx="4"/>
              </p:cNvCxnSpPr>
              <p:nvPr/>
            </p:nvCxnSpPr>
            <p:spPr>
              <a:xfrm flipV="1">
                <a:off x="8801100" y="3601293"/>
                <a:ext cx="0" cy="2057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29" idx="2"/>
                <a:endCxn id="27" idx="6"/>
              </p:cNvCxnSpPr>
              <p:nvPr/>
            </p:nvCxnSpPr>
            <p:spPr>
              <a:xfrm flipH="1" flipV="1">
                <a:off x="8938260" y="3464133"/>
                <a:ext cx="372117" cy="1437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>
                <a:stCxn id="24" idx="6"/>
                <a:endCxn id="27" idx="2"/>
              </p:cNvCxnSpPr>
              <p:nvPr/>
            </p:nvCxnSpPr>
            <p:spPr>
              <a:xfrm flipV="1">
                <a:off x="7750171" y="3464133"/>
                <a:ext cx="913769" cy="3042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>
                <a:stCxn id="26" idx="6"/>
                <a:endCxn id="28" idx="2"/>
              </p:cNvCxnSpPr>
              <p:nvPr/>
            </p:nvCxnSpPr>
            <p:spPr>
              <a:xfrm flipV="1">
                <a:off x="8430737" y="3944214"/>
                <a:ext cx="233203" cy="928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>
                <a:stCxn id="29" idx="0"/>
                <a:endCxn id="18" idx="4"/>
              </p:cNvCxnSpPr>
              <p:nvPr/>
            </p:nvCxnSpPr>
            <p:spPr>
              <a:xfrm flipV="1">
                <a:off x="9447537" y="2950535"/>
                <a:ext cx="0" cy="52019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>
                <a:stCxn id="31" idx="2"/>
                <a:endCxn id="18" idx="5"/>
              </p:cNvCxnSpPr>
              <p:nvPr/>
            </p:nvCxnSpPr>
            <p:spPr>
              <a:xfrm flipH="1" flipV="1">
                <a:off x="9544524" y="2910362"/>
                <a:ext cx="467109" cy="2446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>
                <a:stCxn id="31" idx="0"/>
                <a:endCxn id="21" idx="5"/>
              </p:cNvCxnSpPr>
              <p:nvPr/>
            </p:nvCxnSpPr>
            <p:spPr>
              <a:xfrm flipH="1" flipV="1">
                <a:off x="10140639" y="2901147"/>
                <a:ext cx="8154" cy="11672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>
                <a:stCxn id="32" idx="0"/>
                <a:endCxn id="31" idx="4"/>
              </p:cNvCxnSpPr>
              <p:nvPr/>
            </p:nvCxnSpPr>
            <p:spPr>
              <a:xfrm flipH="1" flipV="1">
                <a:off x="10148793" y="3292196"/>
                <a:ext cx="205201" cy="4628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>
                <a:stCxn id="32" idx="2"/>
                <a:endCxn id="29" idx="5"/>
              </p:cNvCxnSpPr>
              <p:nvPr/>
            </p:nvCxnSpPr>
            <p:spPr>
              <a:xfrm flipH="1" flipV="1">
                <a:off x="9544524" y="3704881"/>
                <a:ext cx="672310" cy="1873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>
                <a:stCxn id="34" idx="0"/>
                <a:endCxn id="32" idx="4"/>
              </p:cNvCxnSpPr>
              <p:nvPr/>
            </p:nvCxnSpPr>
            <p:spPr>
              <a:xfrm flipH="1" flipV="1">
                <a:off x="10353994" y="4029356"/>
                <a:ext cx="225583" cy="2777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>
                <a:stCxn id="35" idx="6"/>
                <a:endCxn id="34" idx="2"/>
              </p:cNvCxnSpPr>
              <p:nvPr/>
            </p:nvCxnSpPr>
            <p:spPr>
              <a:xfrm flipV="1">
                <a:off x="10043652" y="4444264"/>
                <a:ext cx="398765" cy="3398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>
                <a:stCxn id="36" idx="6"/>
                <a:endCxn id="35" idx="2"/>
              </p:cNvCxnSpPr>
              <p:nvPr/>
            </p:nvCxnSpPr>
            <p:spPr>
              <a:xfrm>
                <a:off x="9507727" y="4478250"/>
                <a:ext cx="26160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>
                <a:stCxn id="36" idx="0"/>
                <a:endCxn id="29" idx="4"/>
              </p:cNvCxnSpPr>
              <p:nvPr/>
            </p:nvCxnSpPr>
            <p:spPr>
              <a:xfrm flipV="1">
                <a:off x="9370567" y="3745054"/>
                <a:ext cx="76970" cy="596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>
                <a:stCxn id="29" idx="7"/>
                <a:endCxn id="31" idx="3"/>
              </p:cNvCxnSpPr>
              <p:nvPr/>
            </p:nvCxnSpPr>
            <p:spPr>
              <a:xfrm flipV="1">
                <a:off x="9544524" y="3252023"/>
                <a:ext cx="507282" cy="25888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>
                <a:stCxn id="22" idx="1"/>
                <a:endCxn id="21" idx="6"/>
              </p:cNvCxnSpPr>
              <p:nvPr/>
            </p:nvCxnSpPr>
            <p:spPr>
              <a:xfrm flipH="1" flipV="1">
                <a:off x="10180812" y="2804160"/>
                <a:ext cx="673818" cy="11397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>
                <a:stCxn id="31" idx="6"/>
                <a:endCxn id="22" idx="2"/>
              </p:cNvCxnSpPr>
              <p:nvPr/>
            </p:nvCxnSpPr>
            <p:spPr>
              <a:xfrm flipV="1">
                <a:off x="10285953" y="3015122"/>
                <a:ext cx="528504" cy="13991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>
                <a:stCxn id="33" idx="1"/>
                <a:endCxn id="34" idx="6"/>
              </p:cNvCxnSpPr>
              <p:nvPr/>
            </p:nvCxnSpPr>
            <p:spPr>
              <a:xfrm flipH="1" flipV="1">
                <a:off x="10716737" y="4444264"/>
                <a:ext cx="527853" cy="2138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>
                <a:stCxn id="174" idx="0"/>
                <a:endCxn id="28" idx="4"/>
              </p:cNvCxnSpPr>
              <p:nvPr/>
            </p:nvCxnSpPr>
            <p:spPr>
              <a:xfrm flipH="1" flipV="1">
                <a:off x="8801100" y="4081374"/>
                <a:ext cx="164638" cy="63690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>
                <a:stCxn id="174" idx="7"/>
                <a:endCxn id="36" idx="3"/>
              </p:cNvCxnSpPr>
              <p:nvPr/>
            </p:nvCxnSpPr>
            <p:spPr>
              <a:xfrm flipV="1">
                <a:off x="9062725" y="4575237"/>
                <a:ext cx="210855" cy="1832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3373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2378">
        <p:fade/>
      </p:transition>
    </mc:Choice>
    <mc:Fallback>
      <p:transition spd="med" advTm="92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1569" y="2454439"/>
            <a:ext cx="4953000" cy="38501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Instrumented Android to change content of BLE advertisement messages delivered to apps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Any location obfuscation method fits as an actuator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PR-LBS acts as a control knob for actuators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915726"/>
              </p:ext>
            </p:extLst>
          </p:nvPr>
        </p:nvGraphicFramePr>
        <p:xfrm>
          <a:off x="693738" y="2173871"/>
          <a:ext cx="5145087" cy="457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2" name="Visio" r:id="rId5" imgW="3181485" imgH="2828925" progId="Visio.Drawing.15">
                  <p:embed/>
                </p:oleObj>
              </mc:Choice>
              <mc:Fallback>
                <p:oleObj name="Visio" r:id="rId5" imgW="3181485" imgH="2828925" progId="Visio.Drawing.15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3738" y="2173871"/>
                        <a:ext cx="5145087" cy="457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Implementation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13594" y="1240798"/>
            <a:ext cx="5157787" cy="823912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latin typeface="+mj-lt"/>
              </a:rPr>
              <a:t>Flow Diagram</a:t>
            </a:r>
            <a:endParaRPr lang="en-US" sz="2800" b="0" dirty="0">
              <a:latin typeface="+mj-lt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22946" y="1240798"/>
            <a:ext cx="5183188" cy="823912"/>
          </a:xfrm>
        </p:spPr>
        <p:txBody>
          <a:bodyPr>
            <a:normAutofit/>
          </a:bodyPr>
          <a:lstStyle/>
          <a:p>
            <a:r>
              <a:rPr lang="en-US" sz="2800" b="0" dirty="0" smtClean="0">
                <a:latin typeface="+mj-lt"/>
              </a:rPr>
              <a:t>User Interface</a:t>
            </a:r>
            <a:endParaRPr lang="en-US" sz="2800" b="0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>
          <a:xfrm>
            <a:off x="7393532" y="2177714"/>
            <a:ext cx="3068184" cy="45021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762000" y="3866146"/>
            <a:ext cx="1066800" cy="762000"/>
          </a:xfrm>
          <a:prstGeom prst="rect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 smtClean="0"/>
          </a:p>
        </p:txBody>
      </p:sp>
      <p:sp>
        <p:nvSpPr>
          <p:cNvPr id="12" name="Rectangle 11"/>
          <p:cNvSpPr/>
          <p:nvPr/>
        </p:nvSpPr>
        <p:spPr bwMode="ltGray">
          <a:xfrm>
            <a:off x="2727960" y="5390146"/>
            <a:ext cx="1066800" cy="762000"/>
          </a:xfrm>
          <a:prstGeom prst="rect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 smtClean="0"/>
          </a:p>
        </p:txBody>
      </p:sp>
      <p:sp>
        <p:nvSpPr>
          <p:cNvPr id="13" name="Rectangle 12"/>
          <p:cNvSpPr/>
          <p:nvPr/>
        </p:nvSpPr>
        <p:spPr bwMode="ltGray">
          <a:xfrm>
            <a:off x="4495800" y="5923546"/>
            <a:ext cx="1066800" cy="692727"/>
          </a:xfrm>
          <a:prstGeom prst="rect">
            <a:avLst/>
          </a:prstGeom>
          <a:noFill/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dirty="0" err="1" smtClean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84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885">
        <p:fade/>
      </p:transition>
    </mc:Choice>
    <mc:Fallback xmlns="">
      <p:transition spd="med" advTm="788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 build="p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Trace-Based Evaluation - Datasets</a:t>
            </a:r>
            <a:endParaRPr lang="en-US" dirty="0">
              <a:solidFill>
                <a:schemeClr val="accent5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5803428"/>
              </p:ext>
            </p:extLst>
          </p:nvPr>
        </p:nvGraphicFramePr>
        <p:xfrm>
          <a:off x="3168312" y="1927460"/>
          <a:ext cx="8718889" cy="41148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17124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962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332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997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069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Dataset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Location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Duration (days)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# zones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# users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HOPE 2008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Hotel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3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21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1273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HOPE 2010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Hotel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3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26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1119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State Fair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Fair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5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32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19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Orlando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Theme Park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61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44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41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NCSU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Campus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80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49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35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KAIST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Campus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78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44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92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Walmart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Retailer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-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29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93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j-lt"/>
                        </a:rPr>
                        <a:t>Nordstrom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Retailer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-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34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j-lt"/>
                        </a:rPr>
                        <a:t>76</a:t>
                      </a:r>
                      <a:endParaRPr lang="en-US" sz="2400" dirty="0">
                        <a:latin typeface="+mj-lt"/>
                      </a:endParaRPr>
                    </a:p>
                  </a:txBody>
                  <a:tcPr marL="106040" marR="10604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 lang="en-US" smtClean="0"/>
              <a:t>43</a:t>
            </a:fld>
            <a:endParaRPr lang="en-US"/>
          </a:p>
        </p:txBody>
      </p:sp>
      <p:sp>
        <p:nvSpPr>
          <p:cNvPr id="2" name="Right Brace 1"/>
          <p:cNvSpPr/>
          <p:nvPr/>
        </p:nvSpPr>
        <p:spPr>
          <a:xfrm rot="10800000">
            <a:off x="2482513" y="2401504"/>
            <a:ext cx="685800" cy="268577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 rot="10800000">
            <a:off x="2482512" y="5144700"/>
            <a:ext cx="685800" cy="89756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3567967"/>
            <a:ext cx="1580143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+mj-lt"/>
              </a:rPr>
              <a:t>CRAWDAD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062" y="5364880"/>
            <a:ext cx="2065414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+mj-lt"/>
              </a:rPr>
              <a:t>Online survey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8">
        <p:fade/>
      </p:transition>
    </mc:Choice>
    <mc:Fallback xmlns="">
      <p:transition spd="med" advTm="1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914399" y="1524000"/>
            <a:ext cx="4826001" cy="381000"/>
          </a:xfrm>
        </p:spPr>
        <p:txBody>
          <a:bodyPr/>
          <a:lstStyle/>
          <a:p>
            <a:r>
              <a:rPr lang="en-US" b="0" dirty="0" smtClean="0">
                <a:latin typeface="+mj-lt"/>
              </a:rPr>
              <a:t>Privacy-Oriented Users</a:t>
            </a:r>
            <a:endParaRPr lang="en-US" b="0" dirty="0"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914400" y="1981202"/>
          <a:ext cx="4826000" cy="3928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/>
          <p:nvPr>
            <p:extLst/>
          </p:nvPr>
        </p:nvGraphicFramePr>
        <p:xfrm>
          <a:off x="6223000" y="1981200"/>
          <a:ext cx="4826000" cy="3928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 Placeholder 4"/>
          <p:cNvSpPr txBox="1">
            <a:spLocks/>
          </p:cNvSpPr>
          <p:nvPr/>
        </p:nvSpPr>
        <p:spPr>
          <a:xfrm>
            <a:off x="6223000" y="1522095"/>
            <a:ext cx="5356384" cy="3848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latin typeface="+mj-lt"/>
              </a:rPr>
              <a:t>Service-Oriented Users</a:t>
            </a:r>
            <a:endParaRPr lang="en-US" b="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5937341"/>
            <a:ext cx="10363200" cy="609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latin typeface="+mj-lt"/>
              </a:rPr>
              <a:t>PR-LBS curbs location sharing even for service-oriented individuals to protect their privacy</a:t>
            </a:r>
            <a:endParaRPr lang="en-US" sz="2800" dirty="0">
              <a:latin typeface="+mj-lt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5"/>
                </a:solidFill>
              </a:rPr>
              <a:t>Privacy Protection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">
        <p:fade/>
      </p:transition>
    </mc:Choice>
    <mc:Fallback xmlns="">
      <p:transition spd="med" advTm="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Summary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Indoor localization technologies are gaining </a:t>
            </a:r>
            <a:r>
              <a:rPr lang="en-US" sz="2800" dirty="0" smtClean="0">
                <a:latin typeface="+mj-lt"/>
              </a:rPr>
              <a:t>popularity</a:t>
            </a:r>
          </a:p>
          <a:p>
            <a:endParaRPr lang="en-US" sz="1400" dirty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Users have privacy concerns</a:t>
            </a:r>
          </a:p>
          <a:p>
            <a:pPr lvl="1"/>
            <a:r>
              <a:rPr lang="en-US" sz="2400" dirty="0" smtClean="0">
                <a:latin typeface="+mj-lt"/>
              </a:rPr>
              <a:t>Hindering the wide deployment of indoor location services</a:t>
            </a:r>
          </a:p>
          <a:p>
            <a:pPr lvl="1"/>
            <a:endParaRPr lang="en-US" sz="1400" dirty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PR-LBS:</a:t>
            </a:r>
          </a:p>
          <a:p>
            <a:pPr lvl="1"/>
            <a:r>
              <a:rPr lang="en-US" sz="2400" dirty="0" smtClean="0">
                <a:latin typeface="+mj-lt"/>
              </a:rPr>
              <a:t>Balances privacy and rewards in indoor environment </a:t>
            </a:r>
          </a:p>
          <a:p>
            <a:pPr lvl="1"/>
            <a:r>
              <a:rPr lang="en-US" sz="2400" dirty="0" smtClean="0">
                <a:latin typeface="+mj-lt"/>
              </a:rPr>
              <a:t>Is easy to deploy and usable</a:t>
            </a:r>
          </a:p>
          <a:p>
            <a:pPr lvl="1"/>
            <a:endParaRPr lang="en-US" sz="1400" dirty="0" smtClean="0">
              <a:latin typeface="+mj-lt"/>
            </a:endParaRPr>
          </a:p>
          <a:p>
            <a:r>
              <a:rPr lang="en-US" sz="2800" dirty="0" smtClean="0">
                <a:latin typeface="+mj-lt"/>
              </a:rPr>
              <a:t>Future work:</a:t>
            </a:r>
          </a:p>
          <a:p>
            <a:pPr lvl="1"/>
            <a:r>
              <a:rPr lang="en-US" sz="2400" dirty="0">
                <a:latin typeface="+mj-lt"/>
              </a:rPr>
              <a:t>a field study of PR-LBS’s device-based </a:t>
            </a:r>
            <a:r>
              <a:rPr lang="en-US" sz="2400" dirty="0" smtClean="0">
                <a:latin typeface="+mj-lt"/>
              </a:rPr>
              <a:t>prototype</a:t>
            </a:r>
          </a:p>
          <a:p>
            <a:pPr lvl="1"/>
            <a:endParaRPr lang="en-US" sz="2400" dirty="0" smtClean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6F8AB-BCEA-4347-8BA6-BE776009BC8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0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83">
        <p:fade/>
      </p:transition>
    </mc:Choice>
    <mc:Fallback xmlns="">
      <p:transition spd="med" advTm="344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570259" y="1932270"/>
            <a:ext cx="3676842" cy="3608489"/>
            <a:chOff x="1113421" y="2496694"/>
            <a:chExt cx="2704580" cy="2654301"/>
          </a:xfrm>
        </p:grpSpPr>
        <p:sp>
          <p:nvSpPr>
            <p:cNvPr id="4" name="Rectangle 3"/>
            <p:cNvSpPr>
              <a:spLocks noChangeAspect="1"/>
            </p:cNvSpPr>
            <p:nvPr/>
          </p:nvSpPr>
          <p:spPr>
            <a:xfrm>
              <a:off x="1123532" y="2496694"/>
              <a:ext cx="1364590" cy="2652147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1355" t="-6258" r="-12105" b="-6572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27269" y="2496694"/>
              <a:ext cx="1360853" cy="1336767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6" name="Right Brace 5"/>
            <p:cNvSpPr/>
            <p:nvPr/>
          </p:nvSpPr>
          <p:spPr>
            <a:xfrm>
              <a:off x="2624137" y="2496695"/>
              <a:ext cx="182880" cy="131797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7" name="Right Brace 6"/>
            <p:cNvSpPr/>
            <p:nvPr/>
          </p:nvSpPr>
          <p:spPr>
            <a:xfrm>
              <a:off x="2616600" y="3833461"/>
              <a:ext cx="182880" cy="131753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13634" y="3068682"/>
              <a:ext cx="1004367" cy="413165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Location-aware apps</a:t>
              </a:r>
              <a:endParaRPr lang="en-US" sz="1600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27958" y="4380659"/>
              <a:ext cx="620018" cy="23205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OS level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13421" y="3853372"/>
              <a:ext cx="1374701" cy="1295469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pic>
          <p:nvPicPr>
            <p:cNvPr id="11" name="Picture 4" descr="http://farm6.staticflickr.com/5180/5540543936_b10be20228_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837" y="2983869"/>
              <a:ext cx="274320" cy="275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354724" y="4830045"/>
              <a:ext cx="964553" cy="2735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300" dirty="0" smtClean="0">
                  <a:latin typeface="+mj-lt"/>
                </a:rPr>
                <a:t>Android Location Services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13" name="Straight Arrow Connector 12"/>
            <p:cNvCxnSpPr>
              <a:stCxn id="12" idx="0"/>
              <a:endCxn id="14" idx="2"/>
            </p:cNvCxnSpPr>
            <p:nvPr/>
          </p:nvCxnSpPr>
          <p:spPr>
            <a:xfrm flipH="1" flipV="1">
              <a:off x="1837000" y="4357000"/>
              <a:ext cx="1" cy="47304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1405342" y="3991240"/>
              <a:ext cx="863316" cy="36576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en-US" sz="1300" dirty="0" smtClean="0">
                  <a:latin typeface="+mj-lt"/>
                </a:rPr>
                <a:t>Location Access Controls</a:t>
              </a:r>
              <a:endParaRPr lang="en-US" sz="1300" dirty="0">
                <a:latin typeface="+mj-lt"/>
              </a:endParaRPr>
            </a:p>
          </p:txBody>
        </p:sp>
        <p:cxnSp>
          <p:nvCxnSpPr>
            <p:cNvPr id="15" name="Straight Arrow Connector 14"/>
            <p:cNvCxnSpPr>
              <a:stCxn id="14" idx="0"/>
              <a:endCxn id="11" idx="2"/>
            </p:cNvCxnSpPr>
            <p:nvPr/>
          </p:nvCxnSpPr>
          <p:spPr>
            <a:xfrm flipH="1" flipV="1">
              <a:off x="1337997" y="3259084"/>
              <a:ext cx="499003" cy="732156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930708" y="2805088"/>
              <a:ext cx="219456" cy="2752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50164" y="2805088"/>
              <a:ext cx="219456" cy="2752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123532" y="3845652"/>
              <a:ext cx="136459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33" descr="https://g.twimg.com/about/feature-corporate/image/twitterbird_RGB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4963" y="2763580"/>
              <a:ext cx="338523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5" descr="https://www.facebook.com/images/fb_icon_325x32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698" y="2879349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7" descr="https://lh3.googleusercontent.com/558uECh1748zYIkjqo3NF7Ff9r1jCmZo9Zn-NyKLdl5v5GLzXCM3O___xCHKZXLDdxU=w17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008" y="3032370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9" descr="https://lh3.googleusercontent.com/grsL-sVOds-X3WXwQKYplloxD2wkWLUmpXFYTX2dmbAltKTRskhDX4rsdLwavMv5LHQ=w30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8318" y="3480066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1" descr="http://g-ec2.images-amazon.com/images/G/01/social/api-share/amazon_logo_500500._V323939215_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3270" y="3428421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3" descr="https://whatsapp.com/favicon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32" y="3208756"/>
              <a:ext cx="274320" cy="27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5" name="Straight Arrow Connector 24"/>
            <p:cNvCxnSpPr>
              <a:stCxn id="14" idx="0"/>
              <a:endCxn id="20" idx="2"/>
            </p:cNvCxnSpPr>
            <p:nvPr/>
          </p:nvCxnSpPr>
          <p:spPr>
            <a:xfrm flipV="1">
              <a:off x="1837000" y="3153669"/>
              <a:ext cx="318858" cy="83757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4" idx="0"/>
              <a:endCxn id="23" idx="2"/>
            </p:cNvCxnSpPr>
            <p:nvPr/>
          </p:nvCxnSpPr>
          <p:spPr>
            <a:xfrm flipH="1" flipV="1">
              <a:off x="1290430" y="3702741"/>
              <a:ext cx="546570" cy="288499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4" idx="0"/>
              <a:endCxn id="22" idx="2"/>
            </p:cNvCxnSpPr>
            <p:nvPr/>
          </p:nvCxnSpPr>
          <p:spPr>
            <a:xfrm flipV="1">
              <a:off x="1837000" y="3754386"/>
              <a:ext cx="518478" cy="23685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4" idx="0"/>
              <a:endCxn id="19" idx="2"/>
            </p:cNvCxnSpPr>
            <p:nvPr/>
          </p:nvCxnSpPr>
          <p:spPr>
            <a:xfrm flipH="1" flipV="1">
              <a:off x="1634225" y="3037900"/>
              <a:ext cx="202775" cy="95334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0"/>
              <a:endCxn id="21" idx="2"/>
            </p:cNvCxnSpPr>
            <p:nvPr/>
          </p:nvCxnSpPr>
          <p:spPr>
            <a:xfrm flipV="1">
              <a:off x="1837000" y="3306690"/>
              <a:ext cx="16168" cy="68455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0"/>
              <a:endCxn id="24" idx="2"/>
            </p:cNvCxnSpPr>
            <p:nvPr/>
          </p:nvCxnSpPr>
          <p:spPr>
            <a:xfrm flipV="1">
              <a:off x="1837000" y="3483076"/>
              <a:ext cx="414692" cy="50816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8475379" y="1420408"/>
          <a:ext cx="3657600" cy="3702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8" name="Visio" r:id="rId11" imgW="1904437" imgH="1791511" progId="Visio.Drawing.11">
                  <p:embed/>
                </p:oleObj>
              </mc:Choice>
              <mc:Fallback>
                <p:oleObj name="Visio" r:id="rId11" imgW="1904437" imgH="1791511" progId="Visio.Drawing.11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475379" y="1420408"/>
                        <a:ext cx="3657600" cy="3702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4324020" y="1815545"/>
            <a:ext cx="3657600" cy="3606239"/>
            <a:chOff x="4590880" y="2619640"/>
            <a:chExt cx="2782269" cy="2743200"/>
          </a:xfrm>
        </p:grpSpPr>
        <p:pic>
          <p:nvPicPr>
            <p:cNvPr id="32" name="Picture 2" descr="http://ihatesuperman.com/wp-content/uploads/2013/11/walmart_map2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6F7FB"/>
                </a:clrFrom>
                <a:clrTo>
                  <a:srgbClr val="F6F7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3"/>
            <a:stretch/>
          </p:blipFill>
          <p:spPr bwMode="auto">
            <a:xfrm>
              <a:off x="4629949" y="3697440"/>
              <a:ext cx="2743200" cy="1593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629949" y="2619640"/>
              <a:ext cx="2743200" cy="2743200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2" descr="http://static1.decosoon.com/62908-thickbox_atch/shopping-profile-stickers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5388" y="3519583"/>
              <a:ext cx="847915" cy="847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026" y="2994864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3" descr="http://www.pngall.com/wp-content/uploads/2016/04/Server-PNG-Image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115" y="3027078"/>
              <a:ext cx="378838" cy="465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6749" y="3048764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4" descr="http://www.arubanetworks.com/wp-content/uploads/220_Series_408x436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8426" y="3519583"/>
              <a:ext cx="304800" cy="325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Left Arrow 38"/>
            <p:cNvSpPr/>
            <p:nvPr/>
          </p:nvSpPr>
          <p:spPr bwMode="ltGray">
            <a:xfrm flipV="1">
              <a:off x="5105842" y="3117631"/>
              <a:ext cx="531004" cy="119278"/>
            </a:xfrm>
            <a:prstGeom prst="leftArrow">
              <a:avLst>
                <a:gd name="adj1" fmla="val 50000"/>
                <a:gd name="adj2" fmla="val 104541"/>
              </a:avLst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40" name="Left Arrow 39"/>
            <p:cNvSpPr/>
            <p:nvPr/>
          </p:nvSpPr>
          <p:spPr bwMode="ltGray">
            <a:xfrm rot="12585794" flipV="1">
              <a:off x="5056957" y="3624357"/>
              <a:ext cx="1057817" cy="119278"/>
            </a:xfrm>
            <a:prstGeom prst="leftArrow">
              <a:avLst>
                <a:gd name="adj1" fmla="val 50000"/>
                <a:gd name="adj2" fmla="val 104541"/>
              </a:avLst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 err="1" smtClean="0"/>
            </a:p>
          </p:txBody>
        </p:sp>
        <p:sp>
          <p:nvSpPr>
            <p:cNvPr id="41" name="Lightning Bolt 40"/>
            <p:cNvSpPr/>
            <p:nvPr/>
          </p:nvSpPr>
          <p:spPr>
            <a:xfrm rot="15485206">
              <a:off x="6458586" y="3678407"/>
              <a:ext cx="169083" cy="333788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Lightning Bolt 41"/>
            <p:cNvSpPr/>
            <p:nvPr/>
          </p:nvSpPr>
          <p:spPr>
            <a:xfrm rot="15485206">
              <a:off x="6358676" y="3266898"/>
              <a:ext cx="218460" cy="404657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Lightning Bolt 42"/>
            <p:cNvSpPr/>
            <p:nvPr/>
          </p:nvSpPr>
          <p:spPr>
            <a:xfrm rot="10473609">
              <a:off x="5912482" y="3335062"/>
              <a:ext cx="211525" cy="377147"/>
            </a:xfrm>
            <a:prstGeom prst="lightningBol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590880" y="2678525"/>
              <a:ext cx="661405" cy="37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Service Provider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277582" y="2670240"/>
              <a:ext cx="892594" cy="374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Localization Infrastructure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67658" y="3593465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RSSI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995645" y="3162763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Location</a:t>
              </a:r>
              <a:endParaRPr lang="en-US" sz="1300" dirty="0">
                <a:latin typeface="+mj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88962" y="3582931"/>
              <a:ext cx="8925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latin typeface="+mj-lt"/>
                </a:rPr>
                <a:t>Service</a:t>
              </a:r>
              <a:endParaRPr lang="en-US" sz="1300" dirty="0">
                <a:latin typeface="+mj-lt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810900" y="5887453"/>
            <a:ext cx="2753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Location-aware Apps</a:t>
            </a:r>
            <a:endParaRPr lang="en-US" sz="2400" dirty="0"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01408" y="5888555"/>
            <a:ext cx="2753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Indoor environment</a:t>
            </a:r>
            <a:endParaRPr lang="en-US" sz="2400" dirty="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91915" y="5887452"/>
            <a:ext cx="3741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+mj-lt"/>
              </a:rPr>
              <a:t>Wearable </a:t>
            </a:r>
            <a:r>
              <a:rPr lang="en-US" sz="3200" b="1" dirty="0" err="1" smtClean="0">
                <a:latin typeface="+mj-lt"/>
              </a:rPr>
              <a:t>IoT</a:t>
            </a:r>
            <a:r>
              <a:rPr lang="en-US" sz="3200" b="1" dirty="0" smtClean="0">
                <a:latin typeface="+mj-lt"/>
              </a:rPr>
              <a:t> devices</a:t>
            </a:r>
            <a:endParaRPr lang="en-US" sz="3200" b="1" dirty="0">
              <a:latin typeface="+mj-l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41127" y="1478000"/>
            <a:ext cx="3811073" cy="5380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4369008" y="1355264"/>
            <a:ext cx="3811073" cy="550273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cv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tx2"/>
                </a:solidFill>
              </a:rPr>
              <a:t>BLE-Guardian</a:t>
            </a:r>
            <a:endParaRPr lang="en-US" sz="6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What is </a:t>
            </a:r>
            <a:r>
              <a:rPr lang="en-US" dirty="0">
                <a:solidFill>
                  <a:schemeClr val="accent5"/>
                </a:solidFill>
              </a:rPr>
              <a:t>Bluetooth Low Energy?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45126" y="1828800"/>
            <a:ext cx="5470969" cy="435133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+mj-lt"/>
              </a:rPr>
              <a:t>Attractive communication technology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Short </a:t>
            </a:r>
            <a:r>
              <a:rPr lang="en-US" sz="2200" dirty="0" smtClean="0">
                <a:latin typeface="+mj-lt"/>
              </a:rPr>
              <a:t>range </a:t>
            </a:r>
            <a:endParaRPr lang="en-US" sz="2200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Low </a:t>
            </a:r>
            <a:r>
              <a:rPr lang="en-US" sz="2200" dirty="0" smtClean="0">
                <a:latin typeface="+mj-lt"/>
              </a:rPr>
              <a:t>energy footprint</a:t>
            </a:r>
            <a:endParaRPr lang="en-US" sz="2200" dirty="0"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Supported </a:t>
            </a:r>
            <a:r>
              <a:rPr lang="en-US" sz="2200" dirty="0">
                <a:latin typeface="+mj-lt"/>
              </a:rPr>
              <a:t>by most hosts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6"/>
                </a:solidFill>
                <a:latin typeface="+mj-lt"/>
              </a:rPr>
              <a:t>Currently: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  <a:sym typeface="Wingdings" panose="05000000000000000000" pitchFamily="2" charset="2"/>
              </a:rPr>
              <a:t>74K unique products with BLE support</a:t>
            </a:r>
            <a:endParaRPr lang="en-US" sz="2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accent6"/>
                </a:solidFill>
                <a:latin typeface="+mj-lt"/>
              </a:rPr>
              <a:t>2013</a:t>
            </a:r>
            <a:r>
              <a:rPr lang="en-US" sz="2600" dirty="0">
                <a:solidFill>
                  <a:schemeClr val="accent6"/>
                </a:solidFill>
                <a:latin typeface="+mj-lt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1.2 billion BLE products shipped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accent6"/>
                </a:solidFill>
                <a:latin typeface="+mj-lt"/>
              </a:rPr>
              <a:t>2020</a:t>
            </a:r>
            <a:r>
              <a:rPr lang="en-US" sz="2600" dirty="0">
                <a:solidFill>
                  <a:schemeClr val="accent6"/>
                </a:solidFill>
                <a:latin typeface="+mj-lt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2.7 billion BLE products expected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>
                <a:latin typeface="+mj-lt"/>
              </a:rPr>
              <a:t>47</a:t>
            </a:fld>
            <a:endParaRPr lang="en-US">
              <a:latin typeface="+mj-lt"/>
            </a:endParaRPr>
          </a:p>
        </p:txBody>
      </p:sp>
      <p:pic>
        <p:nvPicPr>
          <p:cNvPr id="5122" name="Picture 2" descr="http://www.sensor-works.com/wp-content/uploads/2015/08/bluetoot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539" y="4345546"/>
            <a:ext cx="1863765" cy="186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t="20039" b="8093"/>
          <a:stretch/>
        </p:blipFill>
        <p:spPr>
          <a:xfrm>
            <a:off x="11207569" y="4521635"/>
            <a:ext cx="457200" cy="454702"/>
          </a:xfrm>
          <a:prstGeom prst="rect">
            <a:avLst/>
          </a:prstGeom>
        </p:spPr>
      </p:pic>
      <p:pic>
        <p:nvPicPr>
          <p:cNvPr id="18" name="Picture 4" descr="http://www.bluegic.com/image/cache/data/Products/BLE8x3/823_o-650x65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806" y="4955272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bluegic.com/image/cache/data/Products/BLE918/E-27-back-1_o-650x65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523" y="3924174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www.bluegic.com/image/cache/data/Products/BLE600/600-side_o-650x65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28" y="3067923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://ecx.images-amazon.com/images/I/51rrR9KFu1L._SL1024_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547" y="2668916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://ecx.images-amazon.com/images/I/81AXB3xobJL._SL1500_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752" y="3645315"/>
            <a:ext cx="45720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http://www.60beat.com/v/vspfiles/assets/images/60beat%20new%20hrm_5inch_7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477" y="5304373"/>
            <a:ext cx="685800" cy="2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http://www.independent.co.uk/migration_catalog/article5276654.ece/alternates/w620/transcend_front.4a379105116.w40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078" y="1974092"/>
            <a:ext cx="685800" cy="44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http://i-cdn.phonearena.com/images/phones/51975-xlarge/Samsung-Galaxy-S6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0" r="15896"/>
          <a:stretch/>
        </p:blipFill>
        <p:spPr bwMode="auto">
          <a:xfrm>
            <a:off x="9685240" y="3165933"/>
            <a:ext cx="685800" cy="130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9734" y="2149597"/>
            <a:ext cx="939449" cy="929293"/>
          </a:xfrm>
          <a:prstGeom prst="rect">
            <a:avLst/>
          </a:prstGeom>
        </p:spPr>
      </p:pic>
      <p:pic>
        <p:nvPicPr>
          <p:cNvPr id="41" name="Picture 2" descr="http://codecurmudgeon.com/wp/wp-content/uploads/2016/02/estimote-bluetooth-beacon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406" y="1860501"/>
            <a:ext cx="519625" cy="77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7"/>
          <p:cNvSpPr>
            <a:spLocks/>
          </p:cNvSpPr>
          <p:nvPr/>
        </p:nvSpPr>
        <p:spPr bwMode="auto">
          <a:xfrm rot="482281">
            <a:off x="8801527" y="3378447"/>
            <a:ext cx="877752" cy="137718"/>
          </a:xfrm>
          <a:custGeom>
            <a:avLst/>
            <a:gdLst>
              <a:gd name="T0" fmla="*/ 0 w 1663"/>
              <a:gd name="T1" fmla="*/ 0 h 397"/>
              <a:gd name="T2" fmla="*/ 921 w 1663"/>
              <a:gd name="T3" fmla="*/ 8 h 397"/>
              <a:gd name="T4" fmla="*/ 849 w 1663"/>
              <a:gd name="T5" fmla="*/ 288 h 397"/>
              <a:gd name="T6" fmla="*/ 1663 w 1663"/>
              <a:gd name="T7" fmla="*/ 397 h 397"/>
              <a:gd name="T8" fmla="*/ 742 w 1663"/>
              <a:gd name="T9" fmla="*/ 390 h 397"/>
              <a:gd name="T10" fmla="*/ 815 w 1663"/>
              <a:gd name="T11" fmla="*/ 109 h 397"/>
              <a:gd name="T12" fmla="*/ 0 w 1663"/>
              <a:gd name="T13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3" h="397">
                <a:moveTo>
                  <a:pt x="0" y="0"/>
                </a:moveTo>
                <a:lnTo>
                  <a:pt x="921" y="8"/>
                </a:lnTo>
                <a:lnTo>
                  <a:pt x="849" y="288"/>
                </a:lnTo>
                <a:lnTo>
                  <a:pt x="1663" y="397"/>
                </a:lnTo>
                <a:lnTo>
                  <a:pt x="742" y="390"/>
                </a:lnTo>
                <a:lnTo>
                  <a:pt x="815" y="1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793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0" name="Freeform 7"/>
          <p:cNvSpPr>
            <a:spLocks/>
          </p:cNvSpPr>
          <p:nvPr/>
        </p:nvSpPr>
        <p:spPr bwMode="auto">
          <a:xfrm rot="2578072">
            <a:off x="9324426" y="2774813"/>
            <a:ext cx="877752" cy="137718"/>
          </a:xfrm>
          <a:custGeom>
            <a:avLst/>
            <a:gdLst>
              <a:gd name="T0" fmla="*/ 0 w 1663"/>
              <a:gd name="T1" fmla="*/ 0 h 397"/>
              <a:gd name="T2" fmla="*/ 921 w 1663"/>
              <a:gd name="T3" fmla="*/ 8 h 397"/>
              <a:gd name="T4" fmla="*/ 849 w 1663"/>
              <a:gd name="T5" fmla="*/ 288 h 397"/>
              <a:gd name="T6" fmla="*/ 1663 w 1663"/>
              <a:gd name="T7" fmla="*/ 397 h 397"/>
              <a:gd name="T8" fmla="*/ 742 w 1663"/>
              <a:gd name="T9" fmla="*/ 390 h 397"/>
              <a:gd name="T10" fmla="*/ 815 w 1663"/>
              <a:gd name="T11" fmla="*/ 109 h 397"/>
              <a:gd name="T12" fmla="*/ 0 w 1663"/>
              <a:gd name="T13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3" h="397">
                <a:moveTo>
                  <a:pt x="0" y="0"/>
                </a:moveTo>
                <a:lnTo>
                  <a:pt x="921" y="8"/>
                </a:lnTo>
                <a:lnTo>
                  <a:pt x="849" y="288"/>
                </a:lnTo>
                <a:lnTo>
                  <a:pt x="1663" y="397"/>
                </a:lnTo>
                <a:lnTo>
                  <a:pt x="742" y="390"/>
                </a:lnTo>
                <a:lnTo>
                  <a:pt x="815" y="1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793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1" name="Freeform 7"/>
          <p:cNvSpPr>
            <a:spLocks/>
          </p:cNvSpPr>
          <p:nvPr/>
        </p:nvSpPr>
        <p:spPr bwMode="auto">
          <a:xfrm rot="20566543">
            <a:off x="7681158" y="2411520"/>
            <a:ext cx="1388629" cy="165267"/>
          </a:xfrm>
          <a:custGeom>
            <a:avLst/>
            <a:gdLst>
              <a:gd name="T0" fmla="*/ 0 w 1663"/>
              <a:gd name="T1" fmla="*/ 0 h 397"/>
              <a:gd name="T2" fmla="*/ 921 w 1663"/>
              <a:gd name="T3" fmla="*/ 8 h 397"/>
              <a:gd name="T4" fmla="*/ 849 w 1663"/>
              <a:gd name="T5" fmla="*/ 288 h 397"/>
              <a:gd name="T6" fmla="*/ 1663 w 1663"/>
              <a:gd name="T7" fmla="*/ 397 h 397"/>
              <a:gd name="T8" fmla="*/ 742 w 1663"/>
              <a:gd name="T9" fmla="*/ 390 h 397"/>
              <a:gd name="T10" fmla="*/ 815 w 1663"/>
              <a:gd name="T11" fmla="*/ 109 h 397"/>
              <a:gd name="T12" fmla="*/ 0 w 1663"/>
              <a:gd name="T13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3" h="397">
                <a:moveTo>
                  <a:pt x="0" y="0"/>
                </a:moveTo>
                <a:lnTo>
                  <a:pt x="921" y="8"/>
                </a:lnTo>
                <a:lnTo>
                  <a:pt x="849" y="288"/>
                </a:lnTo>
                <a:lnTo>
                  <a:pt x="1663" y="397"/>
                </a:lnTo>
                <a:lnTo>
                  <a:pt x="742" y="390"/>
                </a:lnTo>
                <a:lnTo>
                  <a:pt x="815" y="1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793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2" name="Freeform 7"/>
          <p:cNvSpPr>
            <a:spLocks/>
          </p:cNvSpPr>
          <p:nvPr/>
        </p:nvSpPr>
        <p:spPr bwMode="auto">
          <a:xfrm rot="482281">
            <a:off x="7560886" y="3029313"/>
            <a:ext cx="877752" cy="137718"/>
          </a:xfrm>
          <a:custGeom>
            <a:avLst/>
            <a:gdLst>
              <a:gd name="T0" fmla="*/ 0 w 1663"/>
              <a:gd name="T1" fmla="*/ 0 h 397"/>
              <a:gd name="T2" fmla="*/ 921 w 1663"/>
              <a:gd name="T3" fmla="*/ 8 h 397"/>
              <a:gd name="T4" fmla="*/ 849 w 1663"/>
              <a:gd name="T5" fmla="*/ 288 h 397"/>
              <a:gd name="T6" fmla="*/ 1663 w 1663"/>
              <a:gd name="T7" fmla="*/ 397 h 397"/>
              <a:gd name="T8" fmla="*/ 742 w 1663"/>
              <a:gd name="T9" fmla="*/ 390 h 397"/>
              <a:gd name="T10" fmla="*/ 815 w 1663"/>
              <a:gd name="T11" fmla="*/ 109 h 397"/>
              <a:gd name="T12" fmla="*/ 0 w 1663"/>
              <a:gd name="T13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3" h="397">
                <a:moveTo>
                  <a:pt x="0" y="0"/>
                </a:moveTo>
                <a:lnTo>
                  <a:pt x="921" y="8"/>
                </a:lnTo>
                <a:lnTo>
                  <a:pt x="849" y="288"/>
                </a:lnTo>
                <a:lnTo>
                  <a:pt x="1663" y="397"/>
                </a:lnTo>
                <a:lnTo>
                  <a:pt x="742" y="390"/>
                </a:lnTo>
                <a:lnTo>
                  <a:pt x="815" y="1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793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3" name="Freeform 7"/>
          <p:cNvSpPr>
            <a:spLocks/>
          </p:cNvSpPr>
          <p:nvPr/>
        </p:nvSpPr>
        <p:spPr bwMode="auto">
          <a:xfrm rot="1844267">
            <a:off x="7137701" y="3486514"/>
            <a:ext cx="1259895" cy="194338"/>
          </a:xfrm>
          <a:custGeom>
            <a:avLst/>
            <a:gdLst>
              <a:gd name="T0" fmla="*/ 0 w 1663"/>
              <a:gd name="T1" fmla="*/ 0 h 397"/>
              <a:gd name="T2" fmla="*/ 921 w 1663"/>
              <a:gd name="T3" fmla="*/ 8 h 397"/>
              <a:gd name="T4" fmla="*/ 849 w 1663"/>
              <a:gd name="T5" fmla="*/ 288 h 397"/>
              <a:gd name="T6" fmla="*/ 1663 w 1663"/>
              <a:gd name="T7" fmla="*/ 397 h 397"/>
              <a:gd name="T8" fmla="*/ 742 w 1663"/>
              <a:gd name="T9" fmla="*/ 390 h 397"/>
              <a:gd name="T10" fmla="*/ 815 w 1663"/>
              <a:gd name="T11" fmla="*/ 109 h 397"/>
              <a:gd name="T12" fmla="*/ 0 w 1663"/>
              <a:gd name="T13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3" h="397">
                <a:moveTo>
                  <a:pt x="0" y="0"/>
                </a:moveTo>
                <a:lnTo>
                  <a:pt x="921" y="8"/>
                </a:lnTo>
                <a:lnTo>
                  <a:pt x="849" y="288"/>
                </a:lnTo>
                <a:lnTo>
                  <a:pt x="1663" y="397"/>
                </a:lnTo>
                <a:lnTo>
                  <a:pt x="742" y="390"/>
                </a:lnTo>
                <a:lnTo>
                  <a:pt x="815" y="1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793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4" name="Freeform 7"/>
          <p:cNvSpPr>
            <a:spLocks/>
          </p:cNvSpPr>
          <p:nvPr/>
        </p:nvSpPr>
        <p:spPr bwMode="auto">
          <a:xfrm rot="20265264">
            <a:off x="8697875" y="3902943"/>
            <a:ext cx="1049199" cy="151231"/>
          </a:xfrm>
          <a:custGeom>
            <a:avLst/>
            <a:gdLst>
              <a:gd name="T0" fmla="*/ 0 w 1663"/>
              <a:gd name="T1" fmla="*/ 0 h 397"/>
              <a:gd name="T2" fmla="*/ 921 w 1663"/>
              <a:gd name="T3" fmla="*/ 8 h 397"/>
              <a:gd name="T4" fmla="*/ 849 w 1663"/>
              <a:gd name="T5" fmla="*/ 288 h 397"/>
              <a:gd name="T6" fmla="*/ 1663 w 1663"/>
              <a:gd name="T7" fmla="*/ 397 h 397"/>
              <a:gd name="T8" fmla="*/ 742 w 1663"/>
              <a:gd name="T9" fmla="*/ 390 h 397"/>
              <a:gd name="T10" fmla="*/ 815 w 1663"/>
              <a:gd name="T11" fmla="*/ 109 h 397"/>
              <a:gd name="T12" fmla="*/ 0 w 1663"/>
              <a:gd name="T13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3" h="397">
                <a:moveTo>
                  <a:pt x="0" y="0"/>
                </a:moveTo>
                <a:lnTo>
                  <a:pt x="921" y="8"/>
                </a:lnTo>
                <a:lnTo>
                  <a:pt x="849" y="288"/>
                </a:lnTo>
                <a:lnTo>
                  <a:pt x="1663" y="397"/>
                </a:lnTo>
                <a:lnTo>
                  <a:pt x="742" y="390"/>
                </a:lnTo>
                <a:lnTo>
                  <a:pt x="815" y="1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793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5" name="Freeform 7"/>
          <p:cNvSpPr>
            <a:spLocks/>
          </p:cNvSpPr>
          <p:nvPr/>
        </p:nvSpPr>
        <p:spPr bwMode="auto">
          <a:xfrm rot="18595928">
            <a:off x="8967882" y="4624203"/>
            <a:ext cx="877752" cy="137718"/>
          </a:xfrm>
          <a:custGeom>
            <a:avLst/>
            <a:gdLst>
              <a:gd name="T0" fmla="*/ 0 w 1663"/>
              <a:gd name="T1" fmla="*/ 0 h 397"/>
              <a:gd name="T2" fmla="*/ 921 w 1663"/>
              <a:gd name="T3" fmla="*/ 8 h 397"/>
              <a:gd name="T4" fmla="*/ 849 w 1663"/>
              <a:gd name="T5" fmla="*/ 288 h 397"/>
              <a:gd name="T6" fmla="*/ 1663 w 1663"/>
              <a:gd name="T7" fmla="*/ 397 h 397"/>
              <a:gd name="T8" fmla="*/ 742 w 1663"/>
              <a:gd name="T9" fmla="*/ 390 h 397"/>
              <a:gd name="T10" fmla="*/ 815 w 1663"/>
              <a:gd name="T11" fmla="*/ 109 h 397"/>
              <a:gd name="T12" fmla="*/ 0 w 1663"/>
              <a:gd name="T13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3" h="397">
                <a:moveTo>
                  <a:pt x="0" y="0"/>
                </a:moveTo>
                <a:lnTo>
                  <a:pt x="921" y="8"/>
                </a:lnTo>
                <a:lnTo>
                  <a:pt x="849" y="288"/>
                </a:lnTo>
                <a:lnTo>
                  <a:pt x="1663" y="397"/>
                </a:lnTo>
                <a:lnTo>
                  <a:pt x="742" y="390"/>
                </a:lnTo>
                <a:lnTo>
                  <a:pt x="815" y="1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793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6" name="Freeform 7"/>
          <p:cNvSpPr>
            <a:spLocks/>
          </p:cNvSpPr>
          <p:nvPr/>
        </p:nvSpPr>
        <p:spPr bwMode="auto">
          <a:xfrm rot="16001623">
            <a:off x="9644307" y="4817625"/>
            <a:ext cx="877752" cy="137718"/>
          </a:xfrm>
          <a:custGeom>
            <a:avLst/>
            <a:gdLst>
              <a:gd name="T0" fmla="*/ 0 w 1663"/>
              <a:gd name="T1" fmla="*/ 0 h 397"/>
              <a:gd name="T2" fmla="*/ 921 w 1663"/>
              <a:gd name="T3" fmla="*/ 8 h 397"/>
              <a:gd name="T4" fmla="*/ 849 w 1663"/>
              <a:gd name="T5" fmla="*/ 288 h 397"/>
              <a:gd name="T6" fmla="*/ 1663 w 1663"/>
              <a:gd name="T7" fmla="*/ 397 h 397"/>
              <a:gd name="T8" fmla="*/ 742 w 1663"/>
              <a:gd name="T9" fmla="*/ 390 h 397"/>
              <a:gd name="T10" fmla="*/ 815 w 1663"/>
              <a:gd name="T11" fmla="*/ 109 h 397"/>
              <a:gd name="T12" fmla="*/ 0 w 1663"/>
              <a:gd name="T13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3" h="397">
                <a:moveTo>
                  <a:pt x="0" y="0"/>
                </a:moveTo>
                <a:lnTo>
                  <a:pt x="921" y="8"/>
                </a:lnTo>
                <a:lnTo>
                  <a:pt x="849" y="288"/>
                </a:lnTo>
                <a:lnTo>
                  <a:pt x="1663" y="397"/>
                </a:lnTo>
                <a:lnTo>
                  <a:pt x="742" y="390"/>
                </a:lnTo>
                <a:lnTo>
                  <a:pt x="815" y="1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793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7" name="Freeform 7"/>
          <p:cNvSpPr>
            <a:spLocks/>
          </p:cNvSpPr>
          <p:nvPr/>
        </p:nvSpPr>
        <p:spPr bwMode="auto">
          <a:xfrm rot="482281">
            <a:off x="10324500" y="4452776"/>
            <a:ext cx="877752" cy="137718"/>
          </a:xfrm>
          <a:custGeom>
            <a:avLst/>
            <a:gdLst>
              <a:gd name="T0" fmla="*/ 0 w 1663"/>
              <a:gd name="T1" fmla="*/ 0 h 397"/>
              <a:gd name="T2" fmla="*/ 921 w 1663"/>
              <a:gd name="T3" fmla="*/ 8 h 397"/>
              <a:gd name="T4" fmla="*/ 849 w 1663"/>
              <a:gd name="T5" fmla="*/ 288 h 397"/>
              <a:gd name="T6" fmla="*/ 1663 w 1663"/>
              <a:gd name="T7" fmla="*/ 397 h 397"/>
              <a:gd name="T8" fmla="*/ 742 w 1663"/>
              <a:gd name="T9" fmla="*/ 390 h 397"/>
              <a:gd name="T10" fmla="*/ 815 w 1663"/>
              <a:gd name="T11" fmla="*/ 109 h 397"/>
              <a:gd name="T12" fmla="*/ 0 w 1663"/>
              <a:gd name="T13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3" h="397">
                <a:moveTo>
                  <a:pt x="0" y="0"/>
                </a:moveTo>
                <a:lnTo>
                  <a:pt x="921" y="8"/>
                </a:lnTo>
                <a:lnTo>
                  <a:pt x="849" y="288"/>
                </a:lnTo>
                <a:lnTo>
                  <a:pt x="1663" y="397"/>
                </a:lnTo>
                <a:lnTo>
                  <a:pt x="742" y="390"/>
                </a:lnTo>
                <a:lnTo>
                  <a:pt x="815" y="1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793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8" name="Freeform 7"/>
          <p:cNvSpPr>
            <a:spLocks/>
          </p:cNvSpPr>
          <p:nvPr/>
        </p:nvSpPr>
        <p:spPr bwMode="auto">
          <a:xfrm rot="482281">
            <a:off x="10398642" y="3750743"/>
            <a:ext cx="877752" cy="137718"/>
          </a:xfrm>
          <a:custGeom>
            <a:avLst/>
            <a:gdLst>
              <a:gd name="T0" fmla="*/ 0 w 1663"/>
              <a:gd name="T1" fmla="*/ 0 h 397"/>
              <a:gd name="T2" fmla="*/ 921 w 1663"/>
              <a:gd name="T3" fmla="*/ 8 h 397"/>
              <a:gd name="T4" fmla="*/ 849 w 1663"/>
              <a:gd name="T5" fmla="*/ 288 h 397"/>
              <a:gd name="T6" fmla="*/ 1663 w 1663"/>
              <a:gd name="T7" fmla="*/ 397 h 397"/>
              <a:gd name="T8" fmla="*/ 742 w 1663"/>
              <a:gd name="T9" fmla="*/ 390 h 397"/>
              <a:gd name="T10" fmla="*/ 815 w 1663"/>
              <a:gd name="T11" fmla="*/ 109 h 397"/>
              <a:gd name="T12" fmla="*/ 0 w 1663"/>
              <a:gd name="T13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3" h="397">
                <a:moveTo>
                  <a:pt x="0" y="0"/>
                </a:moveTo>
                <a:lnTo>
                  <a:pt x="921" y="8"/>
                </a:lnTo>
                <a:lnTo>
                  <a:pt x="849" y="288"/>
                </a:lnTo>
                <a:lnTo>
                  <a:pt x="1663" y="397"/>
                </a:lnTo>
                <a:lnTo>
                  <a:pt x="742" y="390"/>
                </a:lnTo>
                <a:lnTo>
                  <a:pt x="815" y="1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793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9" name="Freeform 7"/>
          <p:cNvSpPr>
            <a:spLocks/>
          </p:cNvSpPr>
          <p:nvPr/>
        </p:nvSpPr>
        <p:spPr bwMode="auto">
          <a:xfrm rot="19268197">
            <a:off x="10276948" y="3255884"/>
            <a:ext cx="877752" cy="137718"/>
          </a:xfrm>
          <a:custGeom>
            <a:avLst/>
            <a:gdLst>
              <a:gd name="T0" fmla="*/ 0 w 1663"/>
              <a:gd name="T1" fmla="*/ 0 h 397"/>
              <a:gd name="T2" fmla="*/ 921 w 1663"/>
              <a:gd name="T3" fmla="*/ 8 h 397"/>
              <a:gd name="T4" fmla="*/ 849 w 1663"/>
              <a:gd name="T5" fmla="*/ 288 h 397"/>
              <a:gd name="T6" fmla="*/ 1663 w 1663"/>
              <a:gd name="T7" fmla="*/ 397 h 397"/>
              <a:gd name="T8" fmla="*/ 742 w 1663"/>
              <a:gd name="T9" fmla="*/ 390 h 397"/>
              <a:gd name="T10" fmla="*/ 815 w 1663"/>
              <a:gd name="T11" fmla="*/ 109 h 397"/>
              <a:gd name="T12" fmla="*/ 0 w 1663"/>
              <a:gd name="T13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3" h="397">
                <a:moveTo>
                  <a:pt x="0" y="0"/>
                </a:moveTo>
                <a:lnTo>
                  <a:pt x="921" y="8"/>
                </a:lnTo>
                <a:lnTo>
                  <a:pt x="849" y="288"/>
                </a:lnTo>
                <a:lnTo>
                  <a:pt x="1663" y="397"/>
                </a:lnTo>
                <a:lnTo>
                  <a:pt x="742" y="390"/>
                </a:lnTo>
                <a:lnTo>
                  <a:pt x="815" y="1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793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60" name="Freeform 7"/>
          <p:cNvSpPr>
            <a:spLocks/>
          </p:cNvSpPr>
          <p:nvPr/>
        </p:nvSpPr>
        <p:spPr bwMode="auto">
          <a:xfrm rot="17932928">
            <a:off x="10007806" y="2696509"/>
            <a:ext cx="1013724" cy="160038"/>
          </a:xfrm>
          <a:custGeom>
            <a:avLst/>
            <a:gdLst>
              <a:gd name="T0" fmla="*/ 0 w 1663"/>
              <a:gd name="T1" fmla="*/ 0 h 397"/>
              <a:gd name="T2" fmla="*/ 921 w 1663"/>
              <a:gd name="T3" fmla="*/ 8 h 397"/>
              <a:gd name="T4" fmla="*/ 849 w 1663"/>
              <a:gd name="T5" fmla="*/ 288 h 397"/>
              <a:gd name="T6" fmla="*/ 1663 w 1663"/>
              <a:gd name="T7" fmla="*/ 397 h 397"/>
              <a:gd name="T8" fmla="*/ 742 w 1663"/>
              <a:gd name="T9" fmla="*/ 390 h 397"/>
              <a:gd name="T10" fmla="*/ 815 w 1663"/>
              <a:gd name="T11" fmla="*/ 109 h 397"/>
              <a:gd name="T12" fmla="*/ 0 w 1663"/>
              <a:gd name="T13" fmla="*/ 0 h 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63" h="397">
                <a:moveTo>
                  <a:pt x="0" y="0"/>
                </a:moveTo>
                <a:lnTo>
                  <a:pt x="921" y="8"/>
                </a:lnTo>
                <a:lnTo>
                  <a:pt x="849" y="288"/>
                </a:lnTo>
                <a:lnTo>
                  <a:pt x="1663" y="397"/>
                </a:lnTo>
                <a:lnTo>
                  <a:pt x="742" y="390"/>
                </a:lnTo>
                <a:lnTo>
                  <a:pt x="815" y="1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7938" cap="rnd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46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6090"/>
    </mc:Choice>
    <mc:Fallback xmlns="">
      <p:transition advTm="5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BLE Primer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48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80100" y="1581376"/>
            <a:ext cx="6303793" cy="459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573474">
              <a:spcAft>
                <a:spcPts val="533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HP Simplified" pitchFamily="34" charset="0"/>
              </a:rPr>
              <a:t>Standby: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HP Simplified" pitchFamily="34" charset="0"/>
              </a:rPr>
              <a:t> Low Power Mode. Receiver and transmitter switched ‘off’</a:t>
            </a:r>
          </a:p>
          <a:p>
            <a:pPr marL="342900" indent="-342900" defTabSz="573474">
              <a:spcAft>
                <a:spcPts val="533"/>
              </a:spcAft>
              <a:buSzPct val="100000"/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0000"/>
              </a:solidFill>
              <a:latin typeface="+mj-lt"/>
              <a:cs typeface="HP Simplified" pitchFamily="34" charset="0"/>
            </a:endParaRPr>
          </a:p>
          <a:p>
            <a:pPr marL="342900" indent="-342900" defTabSz="573474">
              <a:spcAft>
                <a:spcPts val="533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HP Simplified" pitchFamily="34" charset="0"/>
              </a:rPr>
              <a:t>Advertising: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HP Simplified" pitchFamily="34" charset="0"/>
              </a:rPr>
              <a:t> Used by low power ‘Server’. Only transmitter required.</a:t>
            </a:r>
          </a:p>
          <a:p>
            <a:pPr marL="342900" indent="-342900" defTabSz="573474">
              <a:spcAft>
                <a:spcPts val="533"/>
              </a:spcAft>
              <a:buSzPct val="100000"/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0000"/>
              </a:solidFill>
              <a:latin typeface="+mj-lt"/>
              <a:cs typeface="HP Simplified" pitchFamily="34" charset="0"/>
            </a:endParaRPr>
          </a:p>
          <a:p>
            <a:pPr marL="342900" indent="-342900" defTabSz="573474">
              <a:spcAft>
                <a:spcPts val="533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HP Simplified" pitchFamily="34" charset="0"/>
              </a:rPr>
              <a:t>Scanning: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HP Simplified" pitchFamily="34" charset="0"/>
              </a:rPr>
              <a:t> Used by ‘Client’. Receiver listens to advertising channels.</a:t>
            </a:r>
          </a:p>
          <a:p>
            <a:pPr marL="342900" indent="-342900" defTabSz="573474">
              <a:spcAft>
                <a:spcPts val="533"/>
              </a:spcAft>
              <a:buSzPct val="100000"/>
              <a:buFont typeface="Arial" panose="020B0604020202020204" pitchFamily="34" charset="0"/>
              <a:buChar char="•"/>
            </a:pPr>
            <a:endParaRPr lang="en-US" sz="1050" b="1" dirty="0" smtClean="0">
              <a:solidFill>
                <a:srgbClr val="000000"/>
              </a:solidFill>
              <a:latin typeface="+mj-lt"/>
              <a:cs typeface="HP Simplified" pitchFamily="34" charset="0"/>
            </a:endParaRPr>
          </a:p>
          <a:p>
            <a:pPr marL="342900" indent="-342900" defTabSz="573474">
              <a:spcAft>
                <a:spcPts val="533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+mj-lt"/>
                <a:cs typeface="HP Simplified" pitchFamily="34" charset="0"/>
              </a:rPr>
              <a:t>Initiating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HP Simplified" pitchFamily="34" charset="0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HP Simplified" pitchFamily="34" charset="0"/>
              </a:rPr>
              <a:t>‘Server’ sends connection request</a:t>
            </a:r>
          </a:p>
          <a:p>
            <a:pPr marL="342900" indent="-342900" defTabSz="573474">
              <a:spcAft>
                <a:spcPts val="533"/>
              </a:spcAft>
              <a:buSzPct val="100000"/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0000"/>
              </a:solidFill>
              <a:latin typeface="+mj-lt"/>
              <a:cs typeface="HP Simplified" pitchFamily="34" charset="0"/>
            </a:endParaRPr>
          </a:p>
          <a:p>
            <a:pPr marL="342900" indent="-342900" defTabSz="573474">
              <a:spcAft>
                <a:spcPts val="533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+mj-lt"/>
                <a:cs typeface="HP Simplified" pitchFamily="34" charset="0"/>
              </a:rPr>
              <a:t>Connection: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HP Simplified" pitchFamily="34" charset="0"/>
              </a:rPr>
              <a:t>After scanning, ‘Client’ responds to ‘Server’ advertisement</a:t>
            </a:r>
          </a:p>
        </p:txBody>
      </p:sp>
      <p:sp>
        <p:nvSpPr>
          <p:cNvPr id="10" name="Oval 9"/>
          <p:cNvSpPr/>
          <p:nvPr/>
        </p:nvSpPr>
        <p:spPr>
          <a:xfrm>
            <a:off x="2344766" y="1582950"/>
            <a:ext cx="1371600" cy="1371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dirty="0"/>
              <a:t>Scanning</a:t>
            </a:r>
          </a:p>
        </p:txBody>
      </p:sp>
      <p:sp>
        <p:nvSpPr>
          <p:cNvPr id="12" name="Oval 11"/>
          <p:cNvSpPr/>
          <p:nvPr/>
        </p:nvSpPr>
        <p:spPr>
          <a:xfrm>
            <a:off x="2338218" y="5285056"/>
            <a:ext cx="1371600" cy="1371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dirty="0"/>
              <a:t>Connection</a:t>
            </a:r>
          </a:p>
        </p:txBody>
      </p:sp>
      <p:sp>
        <p:nvSpPr>
          <p:cNvPr id="13" name="Oval 12"/>
          <p:cNvSpPr/>
          <p:nvPr/>
        </p:nvSpPr>
        <p:spPr>
          <a:xfrm>
            <a:off x="287366" y="3434003"/>
            <a:ext cx="1371600" cy="1371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dirty="0"/>
              <a:t>Advertising</a:t>
            </a:r>
          </a:p>
        </p:txBody>
      </p:sp>
      <p:sp>
        <p:nvSpPr>
          <p:cNvPr id="14" name="Oval 13"/>
          <p:cNvSpPr/>
          <p:nvPr/>
        </p:nvSpPr>
        <p:spPr>
          <a:xfrm>
            <a:off x="4402166" y="3434003"/>
            <a:ext cx="1371600" cy="1371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dirty="0"/>
              <a:t>Initiating</a:t>
            </a:r>
          </a:p>
        </p:txBody>
      </p:sp>
      <p:sp>
        <p:nvSpPr>
          <p:cNvPr id="15" name="Oval 14"/>
          <p:cNvSpPr/>
          <p:nvPr/>
        </p:nvSpPr>
        <p:spPr>
          <a:xfrm>
            <a:off x="2344766" y="3434003"/>
            <a:ext cx="1371600" cy="1371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dirty="0"/>
              <a:t>Standby</a:t>
            </a:r>
          </a:p>
        </p:txBody>
      </p:sp>
      <p:cxnSp>
        <p:nvCxnSpPr>
          <p:cNvPr id="16" name="Straight Arrow Connector 15"/>
          <p:cNvCxnSpPr>
            <a:stCxn id="10" idx="4"/>
            <a:endCxn id="15" idx="0"/>
          </p:cNvCxnSpPr>
          <p:nvPr/>
        </p:nvCxnSpPr>
        <p:spPr>
          <a:xfrm>
            <a:off x="3030566" y="2954550"/>
            <a:ext cx="0" cy="479453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6"/>
            <a:endCxn id="14" idx="2"/>
          </p:cNvCxnSpPr>
          <p:nvPr/>
        </p:nvCxnSpPr>
        <p:spPr>
          <a:xfrm>
            <a:off x="3716366" y="4119803"/>
            <a:ext cx="685800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4"/>
            <a:endCxn id="12" idx="0"/>
          </p:cNvCxnSpPr>
          <p:nvPr/>
        </p:nvCxnSpPr>
        <p:spPr>
          <a:xfrm flipH="1">
            <a:off x="3024018" y="4805603"/>
            <a:ext cx="6548" cy="479453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6"/>
            <a:endCxn id="15" idx="2"/>
          </p:cNvCxnSpPr>
          <p:nvPr/>
        </p:nvCxnSpPr>
        <p:spPr>
          <a:xfrm>
            <a:off x="1658966" y="4119803"/>
            <a:ext cx="685800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Curved Connector 2051"/>
          <p:cNvCxnSpPr>
            <a:stCxn id="14" idx="4"/>
            <a:endCxn id="12" idx="6"/>
          </p:cNvCxnSpPr>
          <p:nvPr/>
        </p:nvCxnSpPr>
        <p:spPr>
          <a:xfrm rot="5400000">
            <a:off x="3816266" y="4699155"/>
            <a:ext cx="1165253" cy="1378148"/>
          </a:xfrm>
          <a:prstGeom prst="curvedConnector2">
            <a:avLst/>
          </a:prstGeom>
          <a:ln w="38100">
            <a:solidFill>
              <a:schemeClr val="accent6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13" idx="4"/>
            <a:endCxn id="12" idx="2"/>
          </p:cNvCxnSpPr>
          <p:nvPr/>
        </p:nvCxnSpPr>
        <p:spPr>
          <a:xfrm rot="16200000" flipH="1">
            <a:off x="1073066" y="4705703"/>
            <a:ext cx="1165253" cy="1365052"/>
          </a:xfrm>
          <a:prstGeom prst="curvedConnector2">
            <a:avLst/>
          </a:prstGeom>
          <a:ln w="38100">
            <a:solidFill>
              <a:schemeClr val="accent6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2636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4833"/>
    </mc:Choice>
    <mc:Fallback xmlns="">
      <p:transition advTm="7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BLE Security and </a:t>
            </a:r>
            <a:r>
              <a:rPr lang="en-US" dirty="0" smtClean="0">
                <a:solidFill>
                  <a:schemeClr val="accent5"/>
                </a:solidFill>
              </a:rPr>
              <a:t>Privacy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49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  <a:latin typeface="+mj-lt"/>
              </a:rPr>
              <a:t>Pairing &amp; bonding</a:t>
            </a:r>
          </a:p>
          <a:p>
            <a:pPr lvl="1"/>
            <a:r>
              <a:rPr lang="en-US" dirty="0" smtClean="0">
                <a:latin typeface="+mj-lt"/>
              </a:rPr>
              <a:t>Prevent unauthorized access to device or secured services</a:t>
            </a:r>
            <a:endParaRPr lang="en-US" dirty="0">
              <a:latin typeface="+mj-lt"/>
            </a:endParaRPr>
          </a:p>
          <a:p>
            <a:pPr marL="457200" lvl="1" indent="0">
              <a:buNone/>
            </a:pPr>
            <a:endParaRPr lang="en-US" sz="3200" dirty="0">
              <a:latin typeface="+mj-lt"/>
            </a:endParaRP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Address randomization</a:t>
            </a:r>
          </a:p>
          <a:p>
            <a:pPr lvl="1"/>
            <a:r>
              <a:rPr lang="en-US" dirty="0" smtClean="0">
                <a:latin typeface="+mj-lt"/>
              </a:rPr>
              <a:t>Prevent user tracking</a:t>
            </a:r>
          </a:p>
          <a:p>
            <a:pPr marL="457200" lvl="1" indent="0">
              <a:buNone/>
            </a:pPr>
            <a:endParaRPr lang="en-US" sz="3200" dirty="0">
              <a:latin typeface="+mj-lt"/>
            </a:endParaRPr>
          </a:p>
          <a:p>
            <a:r>
              <a:rPr lang="en-US" dirty="0">
                <a:solidFill>
                  <a:schemeClr val="accent6"/>
                </a:solidFill>
                <a:latin typeface="+mj-lt"/>
              </a:rPr>
              <a:t>Direct </a:t>
            </a:r>
            <a:r>
              <a:rPr lang="en-US" dirty="0" smtClean="0">
                <a:solidFill>
                  <a:schemeClr val="accent6"/>
                </a:solidFill>
                <a:latin typeface="+mj-lt"/>
              </a:rPr>
              <a:t>Advertisements</a:t>
            </a:r>
          </a:p>
          <a:p>
            <a:pPr lvl="1"/>
            <a:r>
              <a:rPr lang="en-US" dirty="0" smtClean="0">
                <a:latin typeface="+mj-lt"/>
              </a:rPr>
              <a:t>Prevent user tracking and profiling</a:t>
            </a:r>
            <a:endParaRPr lang="en-US" dirty="0">
              <a:latin typeface="+mj-lt"/>
            </a:endParaRPr>
          </a:p>
          <a:p>
            <a:pPr lvl="1"/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80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520"/>
    </mc:Choice>
    <mc:Fallback xmlns="">
      <p:transition advTm="4552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>
                <a:solidFill>
                  <a:srgbClr val="0070C0"/>
                </a:solidFill>
              </a:rPr>
              <a:t>Location Privacy Threats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214935" y="1981201"/>
            <a:ext cx="4399547" cy="3886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3200" dirty="0">
                <a:solidFill>
                  <a:srgbClr val="FF0000"/>
                </a:solidFill>
                <a:latin typeface="+mj-lt"/>
              </a:rPr>
              <a:t>User tracking:</a:t>
            </a:r>
          </a:p>
          <a:p>
            <a:pPr>
              <a:lnSpc>
                <a:spcPct val="90000"/>
              </a:lnSpc>
            </a:pPr>
            <a:r>
              <a:rPr lang="en-US" altLang="ja-JP" dirty="0">
                <a:latin typeface="+mj-lt"/>
              </a:rPr>
              <a:t>Track user in real </a:t>
            </a:r>
            <a:r>
              <a:rPr lang="en-US" altLang="ja-JP" dirty="0" smtClean="0">
                <a:latin typeface="+mj-lt"/>
              </a:rPr>
              <a:t>time</a:t>
            </a:r>
            <a:endParaRPr lang="en-US" altLang="ja-JP" sz="500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en-US" altLang="ja-JP" sz="3200" dirty="0">
                <a:solidFill>
                  <a:srgbClr val="FF0000"/>
                </a:solidFill>
                <a:latin typeface="+mj-lt"/>
              </a:rPr>
              <a:t>User profiling:</a:t>
            </a:r>
          </a:p>
          <a:p>
            <a:pPr>
              <a:lnSpc>
                <a:spcPct val="90000"/>
              </a:lnSpc>
            </a:pPr>
            <a:r>
              <a:rPr lang="en-US" altLang="ja-JP" dirty="0">
                <a:latin typeface="+mj-lt"/>
              </a:rPr>
              <a:t>Infer user characteristics</a:t>
            </a:r>
          </a:p>
          <a:p>
            <a:pPr lvl="1">
              <a:lnSpc>
                <a:spcPct val="90000"/>
              </a:lnSpc>
            </a:pPr>
            <a:r>
              <a:rPr lang="en-US" altLang="ja-JP" sz="2000" dirty="0">
                <a:latin typeface="+mj-lt"/>
              </a:rPr>
              <a:t>Occupation (CS grad. Student</a:t>
            </a:r>
            <a:r>
              <a:rPr lang="en-US" altLang="ja-JP" sz="2000" dirty="0" smtClean="0">
                <a:latin typeface="+mj-lt"/>
              </a:rPr>
              <a:t>)</a:t>
            </a:r>
            <a:endParaRPr lang="en-US" altLang="ja-JP" sz="1050" dirty="0">
              <a:latin typeface="+mj-lt"/>
            </a:endParaRPr>
          </a:p>
          <a:p>
            <a:pPr marL="0" indent="0">
              <a:buNone/>
            </a:pPr>
            <a:r>
              <a:rPr lang="en-US" altLang="ja-JP" sz="3200" dirty="0">
                <a:solidFill>
                  <a:srgbClr val="FF0000"/>
                </a:solidFill>
                <a:latin typeface="+mj-lt"/>
              </a:rPr>
              <a:t>User </a:t>
            </a:r>
            <a:r>
              <a:rPr lang="en-US" altLang="ja-JP" sz="3200" dirty="0" smtClean="0">
                <a:solidFill>
                  <a:srgbClr val="FF0000"/>
                </a:solidFill>
                <a:latin typeface="+mj-lt"/>
              </a:rPr>
              <a:t>fingerprinting:</a:t>
            </a:r>
            <a:endParaRPr lang="en-US" altLang="ja-JP" sz="3200" dirty="0">
              <a:solidFill>
                <a:srgbClr val="FF0000"/>
              </a:solidFill>
              <a:latin typeface="+mj-lt"/>
            </a:endParaRPr>
          </a:p>
          <a:p>
            <a:pPr>
              <a:lnSpc>
                <a:spcPct val="90000"/>
              </a:lnSpc>
            </a:pPr>
            <a:r>
              <a:rPr lang="en-US" altLang="ja-JP" dirty="0">
                <a:latin typeface="+mj-lt"/>
              </a:rPr>
              <a:t>Infer user identity</a:t>
            </a:r>
          </a:p>
          <a:p>
            <a:pPr lvl="1">
              <a:lnSpc>
                <a:spcPct val="90000"/>
              </a:lnSpc>
            </a:pPr>
            <a:r>
              <a:rPr lang="en-US" altLang="ja-JP" sz="2000" dirty="0">
                <a:latin typeface="+mj-lt"/>
              </a:rPr>
              <a:t>Home: </a:t>
            </a:r>
            <a:r>
              <a:rPr lang="en-US" altLang="ja-JP" sz="2000" dirty="0" smtClean="0">
                <a:latin typeface="+mj-lt"/>
              </a:rPr>
              <a:t>NW1,</a:t>
            </a:r>
            <a:r>
              <a:rPr lang="en-US" altLang="ja-JP" sz="2000" dirty="0">
                <a:latin typeface="+mj-lt"/>
              </a:rPr>
              <a:t> </a:t>
            </a:r>
            <a:r>
              <a:rPr lang="en-US" altLang="ja-JP" sz="2000" dirty="0" smtClean="0">
                <a:latin typeface="+mj-lt"/>
              </a:rPr>
              <a:t>Work</a:t>
            </a:r>
            <a:r>
              <a:rPr lang="en-US" altLang="ja-JP" sz="2000" dirty="0">
                <a:latin typeface="+mj-lt"/>
              </a:rPr>
              <a:t>: CSE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2994" y="1981200"/>
            <a:ext cx="527120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Callout 1 (Border and Accent Bar) 5"/>
          <p:cNvSpPr/>
          <p:nvPr/>
        </p:nvSpPr>
        <p:spPr>
          <a:xfrm>
            <a:off x="5853993" y="2590800"/>
            <a:ext cx="762000" cy="304800"/>
          </a:xfrm>
          <a:prstGeom prst="accentBorderCallout1">
            <a:avLst>
              <a:gd name="adj1" fmla="val 18750"/>
              <a:gd name="adj2" fmla="val -8333"/>
              <a:gd name="adj3" fmla="val 136919"/>
              <a:gd name="adj4" fmla="val -6779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Callout 1 (Border and Accent Bar) 11"/>
          <p:cNvSpPr/>
          <p:nvPr/>
        </p:nvSpPr>
        <p:spPr>
          <a:xfrm>
            <a:off x="4939593" y="3794051"/>
            <a:ext cx="762000" cy="304800"/>
          </a:xfrm>
          <a:prstGeom prst="accentBorderCallout1">
            <a:avLst>
              <a:gd name="adj1" fmla="val 18750"/>
              <a:gd name="adj2" fmla="val -8333"/>
              <a:gd name="adj3" fmla="val -37500"/>
              <a:gd name="adj4" fmla="val -4127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ine Callout 1 (Border and Accent Bar) 12"/>
          <p:cNvSpPr/>
          <p:nvPr/>
        </p:nvSpPr>
        <p:spPr>
          <a:xfrm>
            <a:off x="5853993" y="3476847"/>
            <a:ext cx="762000" cy="304800"/>
          </a:xfrm>
          <a:prstGeom prst="accentBorderCallout1">
            <a:avLst>
              <a:gd name="adj1" fmla="val 18750"/>
              <a:gd name="adj2" fmla="val -8333"/>
              <a:gd name="adj3" fmla="val -44476"/>
              <a:gd name="adj4" fmla="val -6639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Callout 1 (Border and Accent Bar) 13"/>
          <p:cNvSpPr/>
          <p:nvPr/>
        </p:nvSpPr>
        <p:spPr>
          <a:xfrm>
            <a:off x="4558593" y="4267200"/>
            <a:ext cx="762000" cy="304800"/>
          </a:xfrm>
          <a:prstGeom prst="accentBorderCallout1">
            <a:avLst>
              <a:gd name="adj1" fmla="val 18750"/>
              <a:gd name="adj2" fmla="val -8333"/>
              <a:gd name="adj3" fmla="val 88082"/>
              <a:gd name="adj4" fmla="val -7895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Callout 1 (Border and Accent Bar) 14"/>
          <p:cNvSpPr/>
          <p:nvPr/>
        </p:nvSpPr>
        <p:spPr>
          <a:xfrm>
            <a:off x="3917596" y="4876800"/>
            <a:ext cx="762000" cy="304800"/>
          </a:xfrm>
          <a:prstGeom prst="accentBorderCallout1">
            <a:avLst>
              <a:gd name="adj1" fmla="val 18750"/>
              <a:gd name="adj2" fmla="val -8333"/>
              <a:gd name="adj3" fmla="val -20058"/>
              <a:gd name="adj4" fmla="val -7616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en-US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62994" y="5867400"/>
            <a:ext cx="3747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North Campus, Ann Arbor, MI</a:t>
            </a:r>
          </a:p>
        </p:txBody>
      </p:sp>
      <p:sp>
        <p:nvSpPr>
          <p:cNvPr id="8" name="Oval 7"/>
          <p:cNvSpPr/>
          <p:nvPr/>
        </p:nvSpPr>
        <p:spPr>
          <a:xfrm>
            <a:off x="2819400" y="4876800"/>
            <a:ext cx="609600" cy="609600"/>
          </a:xfrm>
          <a:prstGeom prst="ellipse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 dirty="0"/>
              <a:t>work</a:t>
            </a:r>
          </a:p>
        </p:txBody>
      </p:sp>
      <p:sp>
        <p:nvSpPr>
          <p:cNvPr id="18" name="Oval 17"/>
          <p:cNvSpPr/>
          <p:nvPr/>
        </p:nvSpPr>
        <p:spPr>
          <a:xfrm>
            <a:off x="4572268" y="2682949"/>
            <a:ext cx="612648" cy="612648"/>
          </a:xfrm>
          <a:prstGeom prst="ellipse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/>
              <a:t>home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890A-EBD7-4D30-A56B-2240D75A94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1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8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BLE Privacy &amp; Security Effectiveness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Indirect Advertisements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lvl="1"/>
            <a:r>
              <a:rPr lang="en-US" dirty="0" smtClean="0">
                <a:latin typeface="+mj-lt"/>
              </a:rPr>
              <a:t>Detected 214 different unique </a:t>
            </a:r>
            <a:r>
              <a:rPr lang="en-US" b="1" dirty="0" smtClean="0">
                <a:latin typeface="+mj-lt"/>
              </a:rPr>
              <a:t>types of </a:t>
            </a:r>
            <a:r>
              <a:rPr lang="en-US" dirty="0" smtClean="0">
                <a:latin typeface="+mj-lt"/>
              </a:rPr>
              <a:t>devices</a:t>
            </a:r>
            <a:endParaRPr lang="en-US" dirty="0">
              <a:latin typeface="+mj-lt"/>
            </a:endParaRP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Address Randomization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50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45124" y="3367616"/>
          <a:ext cx="4180901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40951">
                  <a:extLst>
                    <a:ext uri="{9D8B030D-6E8A-4147-A177-3AD203B41FA5}">
                      <a16:colId xmlns="" xmlns:a16="http://schemas.microsoft.com/office/drawing/2014/main" val="2565199847"/>
                    </a:ext>
                  </a:extLst>
                </a:gridCol>
                <a:gridCol w="2139950">
                  <a:extLst>
                    <a:ext uri="{9D8B030D-6E8A-4147-A177-3AD203B41FA5}">
                      <a16:colId xmlns="" xmlns:a16="http://schemas.microsoft.com/office/drawing/2014/main" val="3485259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1890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ihere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key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finder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667718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DEXCOMRX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Glucose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monitor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85322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Frances’s Band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ea:9d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smartband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73735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Otbeat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heart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rate monitor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670991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JS00002074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digital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pen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55664699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528252" y="3363382"/>
          <a:ext cx="3206176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03088">
                  <a:extLst>
                    <a:ext uri="{9D8B030D-6E8A-4147-A177-3AD203B41FA5}">
                      <a16:colId xmlns="" xmlns:a16="http://schemas.microsoft.com/office/drawing/2014/main" val="2565199847"/>
                    </a:ext>
                  </a:extLst>
                </a:gridCol>
                <a:gridCol w="1603088">
                  <a:extLst>
                    <a:ext uri="{9D8B030D-6E8A-4147-A177-3AD203B41FA5}">
                      <a16:colId xmlns="" xmlns:a16="http://schemas.microsoft.com/office/drawing/2014/main" val="3485259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Device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Days observed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81890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</a:rPr>
                        <a:t>37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67718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Flex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</a:rPr>
                        <a:t>37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92395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Zip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</a:rPr>
                        <a:t>37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41849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Forerunner 920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</a:rPr>
                        <a:t>36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737352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Basis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Peak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</a:rPr>
                        <a:t>25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7099164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9440429" y="3363382"/>
          <a:ext cx="1881981" cy="1112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81981">
                  <a:extLst>
                    <a:ext uri="{9D8B030D-6E8A-4147-A177-3AD203B41FA5}">
                      <a16:colId xmlns="" xmlns:a16="http://schemas.microsoft.com/office/drawing/2014/main" val="34852593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Address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1890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00:17:E9:CB:F3:61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3667718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00:17:E9:CB:F5:01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="" xmlns:a16="http://schemas.microsoft.com/office/drawing/2014/main" val="108532292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365954" y="5894685"/>
            <a:ext cx="3139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Revealing Names</a:t>
            </a:r>
            <a:endParaRPr lang="en-US" sz="2400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61720" y="5894684"/>
            <a:ext cx="3139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Consistent Addresses</a:t>
            </a:r>
            <a:endParaRPr lang="en-US" sz="24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55043" y="5894683"/>
            <a:ext cx="265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Poor Randomization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261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2873"/>
    </mc:Choice>
    <mc:Fallback xmlns="">
      <p:transition advTm="62873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BLE Privacy &amp; Security Effectiveness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Device Pairing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51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736486" y="6008292"/>
            <a:ext cx="1922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Battery level</a:t>
            </a:r>
            <a:endParaRPr lang="en-US" sz="2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61490" y="6008292"/>
            <a:ext cx="2652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Unique identifiers</a:t>
            </a:r>
            <a:endParaRPr lang="en-US" sz="20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959" y="5946368"/>
            <a:ext cx="3282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Advertise and accept connections</a:t>
            </a:r>
            <a:endParaRPr lang="en-US" sz="2000" dirty="0"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17" y="2367280"/>
            <a:ext cx="2011680" cy="3576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03" y="2367280"/>
            <a:ext cx="2011680" cy="35763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789" y="2431973"/>
            <a:ext cx="2011680" cy="3576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4693003" y="4983916"/>
            <a:ext cx="2011680" cy="46634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81789" y="3570514"/>
            <a:ext cx="2011680" cy="16002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6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795"/>
    </mc:Choice>
    <mc:Fallback xmlns="">
      <p:transition advTm="19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52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It all starts with the advertisements…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371601" y="1186497"/>
          <a:ext cx="3035300" cy="3454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9" name="Visio" r:id="rId5" imgW="1728419" imgH="1805976" progId="Visio.Drawing.11">
                  <p:embed/>
                </p:oleObj>
              </mc:Choice>
              <mc:Fallback>
                <p:oleObj name="Visio" r:id="rId5" imgW="1728419" imgH="1805976" progId="Visio.Drawing.11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1601" y="1186497"/>
                        <a:ext cx="3035300" cy="3454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28700" y="4964416"/>
            <a:ext cx="301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Tracking User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933375" y="1191720"/>
          <a:ext cx="3035808" cy="4057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0" name="Visio" r:id="rId7" imgW="1707240" imgH="2144016" progId="Visio.Drawing.11">
                  <p:embed/>
                </p:oleObj>
              </mc:Choice>
              <mc:Fallback>
                <p:oleObj name="Visio" r:id="rId7" imgW="1707240" imgH="2144016" progId="Visio.Drawing.11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33375" y="1191720"/>
                        <a:ext cx="3035808" cy="4057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667250" y="4964416"/>
            <a:ext cx="301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Profiling User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8617526" y="1620867"/>
          <a:ext cx="3079173" cy="3279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1" name="Visio" r:id="rId9" imgW="1770451" imgH="1725579" progId="Visio.Drawing.11">
                  <p:embed/>
                </p:oleObj>
              </mc:Choice>
              <mc:Fallback>
                <p:oleObj name="Visio" r:id="rId9" imgW="1770451" imgH="1725579" progId="Visio.Drawing.11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17526" y="1620867"/>
                        <a:ext cx="3079173" cy="3279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479414" y="4964415"/>
            <a:ext cx="301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Harming User</a:t>
            </a:r>
            <a:endParaRPr lang="en-US" sz="28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5127" y="5695950"/>
            <a:ext cx="105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Consistent addresses, poor randomization, unique device names and identifiers 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1" y="5689018"/>
            <a:ext cx="105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 smtClean="0"/>
              <a:t>Health situation, user’s lifestyle, behavior, preferences, and personal interests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38201" y="5689018"/>
            <a:ext cx="1051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dirty="0"/>
              <a:t>Fingerprinting </a:t>
            </a:r>
            <a:r>
              <a:rPr lang="en-US" sz="2400" dirty="0" smtClean="0"/>
              <a:t>of and unauthorized access for sensitive systems and devices </a:t>
            </a:r>
            <a:endParaRPr lang="en-US" sz="24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458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20"/>
    </mc:Choice>
    <mc:Fallback xmlns="">
      <p:transition spd="slow" advTm="4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  <p:bldP spid="14" grpId="1"/>
      <p:bldP spid="17" grpId="0"/>
      <p:bldP spid="17" grpId="1"/>
      <p:bldP spid="18" grpId="0"/>
      <p:bldP spid="18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Research Questions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Can </a:t>
            </a:r>
            <a:r>
              <a:rPr lang="en-US" sz="3200" dirty="0">
                <a:latin typeface="+mj-lt"/>
              </a:rPr>
              <a:t>we effectively fend off the </a:t>
            </a:r>
            <a:r>
              <a:rPr lang="en-US" sz="3200" dirty="0" smtClean="0">
                <a:latin typeface="+mj-lt"/>
              </a:rPr>
              <a:t>threats to </a:t>
            </a:r>
            <a:r>
              <a:rPr lang="en-US" sz="3200" dirty="0">
                <a:latin typeface="+mj-lt"/>
              </a:rPr>
              <a:t>BLE-equipped </a:t>
            </a:r>
            <a:r>
              <a:rPr lang="en-US" sz="3200" dirty="0" smtClean="0">
                <a:latin typeface="+mj-lt"/>
              </a:rPr>
              <a:t>devices</a:t>
            </a:r>
          </a:p>
          <a:p>
            <a:pPr marL="0" indent="0">
              <a:buNone/>
            </a:pPr>
            <a:endParaRPr lang="en-US" sz="2400" dirty="0" smtClean="0">
              <a:latin typeface="+mj-lt"/>
            </a:endParaRPr>
          </a:p>
          <a:p>
            <a:pPr marL="971550" lvl="1" indent="-514350">
              <a:buAutoNum type="arabicParenBoth"/>
            </a:pPr>
            <a:r>
              <a:rPr lang="en-US" sz="2800" dirty="0" smtClean="0">
                <a:latin typeface="+mj-lt"/>
              </a:rPr>
              <a:t>in </a:t>
            </a:r>
            <a:r>
              <a:rPr lang="en-US" sz="2800" dirty="0">
                <a:latin typeface="+mj-lt"/>
              </a:rPr>
              <a:t>a device-agnostic manner</a:t>
            </a:r>
            <a:r>
              <a:rPr lang="en-US" sz="2800" dirty="0" smtClean="0">
                <a:latin typeface="+mj-lt"/>
              </a:rPr>
              <a:t>,</a:t>
            </a:r>
          </a:p>
          <a:p>
            <a:pPr marL="971550" lvl="1" indent="-514350">
              <a:buAutoNum type="arabicParenBoth"/>
            </a:pPr>
            <a:endParaRPr lang="en-US" sz="1600" dirty="0">
              <a:latin typeface="+mj-lt"/>
            </a:endParaRPr>
          </a:p>
          <a:p>
            <a:pPr marL="457200" lvl="1" indent="0">
              <a:buNone/>
            </a:pPr>
            <a:r>
              <a:rPr lang="en-US" sz="2800" dirty="0">
                <a:latin typeface="+mj-lt"/>
              </a:rPr>
              <a:t>(2) using COTS (Commercial-Off-The-Shelf) </a:t>
            </a:r>
            <a:r>
              <a:rPr lang="en-US" sz="2800" dirty="0" smtClean="0">
                <a:latin typeface="+mj-lt"/>
              </a:rPr>
              <a:t>hardware only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smtClean="0">
                <a:latin typeface="+mj-lt"/>
              </a:rPr>
              <a:t>and</a:t>
            </a:r>
          </a:p>
          <a:p>
            <a:pPr marL="457200" lvl="1" indent="0">
              <a:buNone/>
            </a:pPr>
            <a:endParaRPr lang="en-US" sz="1600" dirty="0" smtClean="0">
              <a:latin typeface="+mj-lt"/>
            </a:endParaRPr>
          </a:p>
          <a:p>
            <a:pPr marL="457200" lvl="1" indent="0">
              <a:buNone/>
            </a:pPr>
            <a:r>
              <a:rPr lang="en-US" sz="2800" dirty="0" smtClean="0">
                <a:latin typeface="+mj-lt"/>
              </a:rPr>
              <a:t>(</a:t>
            </a:r>
            <a:r>
              <a:rPr lang="en-US" sz="2800" dirty="0">
                <a:latin typeface="+mj-lt"/>
              </a:rPr>
              <a:t>3) with as little user intervention as possible?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53</a:t>
            </a:fld>
            <a:endParaRPr lang="en-US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533401" y="856642"/>
            <a:ext cx="10969943" cy="27432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HP Simplified" panose="020B0604020204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Font typeface="HP Simplified" panose="020B0604020204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0096D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081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945"/>
    </mc:Choice>
    <mc:Fallback xmlns="">
      <p:transition advTm="69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BLE-Guardian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>
          <a:xfrm>
            <a:off x="838200" y="1825625"/>
            <a:ext cx="3605784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</a:rPr>
              <a:t>Device Hiding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latin typeface="+mj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</a:rPr>
              <a:t>Access Control</a:t>
            </a:r>
            <a:endParaRPr lang="en-US" sz="3200" b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54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767" y="2785510"/>
            <a:ext cx="1200708" cy="13705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1504" y="1971116"/>
            <a:ext cx="1321018" cy="20066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533"/>
          <a:stretch/>
        </p:blipFill>
        <p:spPr>
          <a:xfrm rot="16778177">
            <a:off x="7487853" y="4944395"/>
            <a:ext cx="2086001" cy="13583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448" y="2321023"/>
            <a:ext cx="1612812" cy="161281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019292" y="1509451"/>
            <a:ext cx="1652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Adversary</a:t>
            </a:r>
            <a:endParaRPr lang="en-US" sz="2400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58159" y="5644605"/>
            <a:ext cx="241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BLE-Guardian</a:t>
            </a:r>
            <a:endParaRPr lang="en-US" sz="2400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04069" y="1989323"/>
            <a:ext cx="1930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BLE-equipped</a:t>
            </a:r>
            <a:br>
              <a:rPr lang="en-US" sz="2400" dirty="0" smtClean="0">
                <a:latin typeface="+mj-lt"/>
              </a:rPr>
            </a:br>
            <a:r>
              <a:rPr lang="en-US" sz="2400" dirty="0" smtClean="0">
                <a:latin typeface="+mj-lt"/>
              </a:rPr>
              <a:t>Device</a:t>
            </a:r>
            <a:endParaRPr lang="en-US" sz="2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23360" y="3853043"/>
            <a:ext cx="2412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Authorized client</a:t>
            </a:r>
            <a:endParaRPr lang="en-US" sz="2400" dirty="0">
              <a:latin typeface="+mj-lt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962260" y="3358694"/>
            <a:ext cx="1965666" cy="366893"/>
          </a:xfrm>
          <a:prstGeom prst="straightConnector1">
            <a:avLst/>
          </a:prstGeom>
          <a:ln w="508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8476333" y="3102437"/>
            <a:ext cx="1415171" cy="726910"/>
          </a:xfrm>
          <a:prstGeom prst="straightConnector1">
            <a:avLst/>
          </a:prstGeom>
          <a:ln w="508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Multiply 35"/>
          <p:cNvSpPr/>
          <p:nvPr/>
        </p:nvSpPr>
        <p:spPr>
          <a:xfrm>
            <a:off x="6551263" y="3160346"/>
            <a:ext cx="458583" cy="76775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6045495" y="2921397"/>
            <a:ext cx="1875371" cy="374466"/>
          </a:xfrm>
          <a:prstGeom prst="straightConnector1">
            <a:avLst/>
          </a:prstGeom>
          <a:ln w="508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8391600" y="2429719"/>
            <a:ext cx="1758240" cy="902332"/>
          </a:xfrm>
          <a:prstGeom prst="straightConnector1">
            <a:avLst/>
          </a:prstGeom>
          <a:ln w="50800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Multiply 43"/>
          <p:cNvSpPr/>
          <p:nvPr/>
        </p:nvSpPr>
        <p:spPr>
          <a:xfrm>
            <a:off x="9191384" y="2954059"/>
            <a:ext cx="458583" cy="76775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ultiply 44"/>
          <p:cNvSpPr/>
          <p:nvPr/>
        </p:nvSpPr>
        <p:spPr>
          <a:xfrm>
            <a:off x="8769295" y="2618059"/>
            <a:ext cx="458583" cy="76775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>
            <a:endCxn id="19" idx="3"/>
          </p:cNvCxnSpPr>
          <p:nvPr/>
        </p:nvCxnSpPr>
        <p:spPr>
          <a:xfrm flipH="1">
            <a:off x="8705445" y="3614168"/>
            <a:ext cx="707263" cy="981123"/>
          </a:xfrm>
          <a:prstGeom prst="straightConnector1">
            <a:avLst/>
          </a:prstGeom>
          <a:ln w="50800">
            <a:solidFill>
              <a:schemeClr val="accent2"/>
            </a:solidFill>
            <a:prstDash val="sysDash"/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19" idx="0"/>
          </p:cNvCxnSpPr>
          <p:nvPr/>
        </p:nvCxnSpPr>
        <p:spPr>
          <a:xfrm>
            <a:off x="6766560" y="3853043"/>
            <a:ext cx="1094697" cy="1656841"/>
          </a:xfrm>
          <a:prstGeom prst="straightConnector1">
            <a:avLst/>
          </a:prstGeom>
          <a:ln w="50800">
            <a:solidFill>
              <a:schemeClr val="accent2"/>
            </a:solidFill>
            <a:prstDash val="sysDash"/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19" idx="3"/>
          </p:cNvCxnSpPr>
          <p:nvPr/>
        </p:nvCxnSpPr>
        <p:spPr>
          <a:xfrm flipH="1">
            <a:off x="8705445" y="3278923"/>
            <a:ext cx="277639" cy="1316368"/>
          </a:xfrm>
          <a:prstGeom prst="straightConnector1">
            <a:avLst/>
          </a:prstGeom>
          <a:ln w="50800">
            <a:solidFill>
              <a:schemeClr val="accent2"/>
            </a:solidFill>
            <a:prstDash val="sysDash"/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3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693"/>
    </mc:Choice>
    <mc:Fallback xmlns="">
      <p:transition advTm="3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44" grpId="0" animBg="1"/>
      <p:bldP spid="4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Device </a:t>
            </a:r>
            <a:r>
              <a:rPr lang="en-US" dirty="0" smtClean="0">
                <a:solidFill>
                  <a:schemeClr val="accent5"/>
                </a:solidFill>
              </a:rPr>
              <a:t>Hiding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9" name="Content Placeholder 78"/>
          <p:cNvSpPr>
            <a:spLocks noGrp="1"/>
          </p:cNvSpPr>
          <p:nvPr>
            <p:ph idx="1"/>
          </p:nvPr>
        </p:nvSpPr>
        <p:spPr>
          <a:xfrm>
            <a:off x="845127" y="1975127"/>
            <a:ext cx="10515600" cy="1379537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Jam BLE device advertisements to hide its existence</a:t>
            </a:r>
          </a:p>
          <a:p>
            <a:r>
              <a:rPr lang="en-US" dirty="0" smtClean="0">
                <a:latin typeface="+mj-lt"/>
              </a:rPr>
              <a:t>Need to learn device advertising Sequence</a:t>
            </a:r>
          </a:p>
          <a:p>
            <a:pPr lvl="1"/>
            <a:r>
              <a:rPr lang="en-US" dirty="0" smtClean="0">
                <a:latin typeface="+mj-lt"/>
              </a:rPr>
              <a:t>Otherwise jamming will be ineffective or inefficient</a:t>
            </a:r>
            <a:endParaRPr lang="en-US" dirty="0">
              <a:latin typeface="+mj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55</a:t>
            </a:fld>
            <a:endParaRPr lang="en-US"/>
          </a:p>
        </p:txBody>
      </p:sp>
      <p:grpSp>
        <p:nvGrpSpPr>
          <p:cNvPr id="78" name="Group 77"/>
          <p:cNvGrpSpPr/>
          <p:nvPr/>
        </p:nvGrpSpPr>
        <p:grpSpPr>
          <a:xfrm>
            <a:off x="1662343" y="4027352"/>
            <a:ext cx="8867314" cy="1688695"/>
            <a:chOff x="615392" y="1754278"/>
            <a:chExt cx="8867314" cy="1688695"/>
          </a:xfrm>
        </p:grpSpPr>
        <p:grpSp>
          <p:nvGrpSpPr>
            <p:cNvPr id="3" name="Group 2"/>
            <p:cNvGrpSpPr/>
            <p:nvPr/>
          </p:nvGrpSpPr>
          <p:grpSpPr>
            <a:xfrm>
              <a:off x="615392" y="1754278"/>
              <a:ext cx="8632094" cy="1688695"/>
              <a:chOff x="615392" y="1754278"/>
              <a:chExt cx="8632094" cy="1688695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5392" y="1757847"/>
                <a:ext cx="1401233" cy="2984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>
                    <a:latin typeface="+mj-lt"/>
                  </a:rPr>
                  <a:t>Advertisement</a:t>
                </a:r>
                <a:endParaRPr lang="en-US" sz="1200" dirty="0">
                  <a:latin typeface="+mj-lt"/>
                </a:endParaRPr>
              </a:p>
            </p:txBody>
          </p:sp>
          <p:cxnSp>
            <p:nvCxnSpPr>
              <p:cNvPr id="45" name="Straight Connector 44"/>
              <p:cNvCxnSpPr>
                <a:stCxn id="44" idx="2"/>
                <a:endCxn id="48" idx="0"/>
              </p:cNvCxnSpPr>
              <p:nvPr/>
            </p:nvCxnSpPr>
            <p:spPr>
              <a:xfrm>
                <a:off x="1316009" y="2056299"/>
                <a:ext cx="301190" cy="280328"/>
              </a:xfrm>
              <a:prstGeom prst="line">
                <a:avLst/>
              </a:prstGeom>
              <a:ln w="3175">
                <a:solidFill>
                  <a:schemeClr val="tx1"/>
                </a:solidFill>
                <a:miter lim="800000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017886" y="2533303"/>
                <a:ext cx="82296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>
              <a:xfrm>
                <a:off x="1461751" y="2258983"/>
                <a:ext cx="749808" cy="274320"/>
                <a:chOff x="1463040" y="5559980"/>
                <a:chExt cx="749808" cy="27432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1481328" y="5637624"/>
                  <a:ext cx="274320" cy="182880"/>
                </a:xfrm>
                <a:prstGeom prst="rect">
                  <a:avLst/>
                </a:prstGeom>
                <a:ln w="19050">
                  <a:solidFill>
                    <a:schemeClr val="accent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1755648" y="5628640"/>
                  <a:ext cx="457200" cy="182880"/>
                </a:xfrm>
                <a:prstGeom prst="rect">
                  <a:avLst/>
                </a:prstGeom>
                <a:solidFill>
                  <a:schemeClr val="accent2"/>
                </a:solidFill>
                <a:ln w="19050">
                  <a:solidFill>
                    <a:schemeClr val="accent2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/>
                </a:p>
              </p:txBody>
            </p: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463040" y="5559980"/>
                  <a:ext cx="0" cy="2743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" name="Straight Connector 50"/>
              <p:cNvCxnSpPr>
                <a:stCxn id="52" idx="2"/>
                <a:endCxn id="49" idx="0"/>
              </p:cNvCxnSpPr>
              <p:nvPr/>
            </p:nvCxnSpPr>
            <p:spPr>
              <a:xfrm flipH="1">
                <a:off x="1982959" y="2008742"/>
                <a:ext cx="954212" cy="318901"/>
              </a:xfrm>
              <a:prstGeom prst="line">
                <a:avLst/>
              </a:prstGeom>
              <a:ln w="3175">
                <a:solidFill>
                  <a:schemeClr val="tx1"/>
                </a:solidFill>
                <a:miter lim="800000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/>
              <p:cNvSpPr txBox="1"/>
              <p:nvPr/>
            </p:nvSpPr>
            <p:spPr>
              <a:xfrm>
                <a:off x="2612347" y="1754278"/>
                <a:ext cx="649648" cy="254464"/>
              </a:xfrm>
              <a:prstGeom prst="rect">
                <a:avLst/>
              </a:prstGeom>
              <a:noFill/>
            </p:spPr>
            <p:txBody>
              <a:bodyPr wrap="square" lIns="91440" tIns="0" rIns="0" bIns="0" rtlCol="0"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latin typeface="+mj-lt"/>
                  </a:rPr>
                  <a:t>Listen</a:t>
                </a: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8406151" y="2258983"/>
                <a:ext cx="749808" cy="274320"/>
                <a:chOff x="1463040" y="5559980"/>
                <a:chExt cx="749808" cy="274320"/>
              </a:xfrm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1481328" y="5637624"/>
                  <a:ext cx="274320" cy="182880"/>
                </a:xfrm>
                <a:prstGeom prst="rect">
                  <a:avLst/>
                </a:prstGeom>
                <a:ln w="19050">
                  <a:solidFill>
                    <a:schemeClr val="accent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1755648" y="5628640"/>
                  <a:ext cx="457200" cy="182880"/>
                </a:xfrm>
                <a:prstGeom prst="rect">
                  <a:avLst/>
                </a:prstGeom>
                <a:solidFill>
                  <a:schemeClr val="accent2"/>
                </a:solidFill>
                <a:ln w="19050">
                  <a:solidFill>
                    <a:schemeClr val="accent2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/>
                </a:p>
              </p:txBody>
            </p: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1463040" y="5559980"/>
                  <a:ext cx="0" cy="27432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7" name="Straight Connector 56"/>
              <p:cNvCxnSpPr/>
              <p:nvPr/>
            </p:nvCxnSpPr>
            <p:spPr>
              <a:xfrm>
                <a:off x="1461751" y="2258983"/>
                <a:ext cx="0" cy="1147444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1550524" y="3277603"/>
                <a:ext cx="5486400" cy="0"/>
              </a:xfrm>
              <a:prstGeom prst="straightConnector1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dash"/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7116674" y="2258983"/>
                <a:ext cx="0" cy="1183990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8411224" y="2258983"/>
                <a:ext cx="762" cy="914400"/>
              </a:xfrm>
              <a:prstGeom prst="line">
                <a:avLst/>
              </a:prstGeom>
              <a:ln w="28575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7155161" y="3080753"/>
                <a:ext cx="1216065" cy="0"/>
              </a:xfrm>
              <a:prstGeom prst="straightConnector1">
                <a:avLst/>
              </a:prstGeom>
              <a:ln w="25400">
                <a:solidFill>
                  <a:schemeClr val="bg1">
                    <a:lumMod val="65000"/>
                  </a:schemeClr>
                </a:solidFill>
                <a:prstDash val="dash"/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4095750" y="3067279"/>
                    <a:ext cx="525863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r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𝑎𝑑𝑣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2" name="TextBox 6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95750" y="3067279"/>
                    <a:ext cx="525863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3488" r="-348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6985177" y="2673321"/>
                    <a:ext cx="163371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∈[0,10]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3" name="TextBox 6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85177" y="2673321"/>
                    <a:ext cx="1633710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64" name="Rectangle 63"/>
            <p:cNvSpPr/>
            <p:nvPr/>
          </p:nvSpPr>
          <p:spPr>
            <a:xfrm>
              <a:off x="2302437" y="2330390"/>
              <a:ext cx="274320" cy="182880"/>
            </a:xfrm>
            <a:prstGeom prst="rect">
              <a:avLst/>
            </a:prstGeom>
            <a:ln w="19050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576757" y="2332292"/>
              <a:ext cx="457200" cy="18288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124835" y="2329903"/>
              <a:ext cx="274320" cy="182880"/>
            </a:xfrm>
            <a:prstGeom prst="rect">
              <a:avLst/>
            </a:prstGeom>
            <a:ln w="19050">
              <a:solidFill>
                <a:schemeClr val="accent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399155" y="2331805"/>
              <a:ext cx="457200" cy="18288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en-US" dirty="0"/>
            </a:p>
          </p:txBody>
        </p:sp>
        <p:sp>
          <p:nvSpPr>
            <p:cNvPr id="68" name="Right Brace 67"/>
            <p:cNvSpPr/>
            <p:nvPr/>
          </p:nvSpPr>
          <p:spPr>
            <a:xfrm rot="5400000">
              <a:off x="1713971" y="2343795"/>
              <a:ext cx="270429" cy="724747"/>
            </a:xfrm>
            <a:prstGeom prst="rightBrace">
              <a:avLst>
                <a:gd name="adj1" fmla="val 74591"/>
                <a:gd name="adj2" fmla="val 49800"/>
              </a:avLst>
            </a:prstGeom>
            <a:ln w="1905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1634958" y="2857987"/>
                  <a:ext cx="38166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37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4958" y="2857987"/>
                  <a:ext cx="381667" cy="369332"/>
                </a:xfrm>
                <a:prstGeom prst="rect">
                  <a:avLst/>
                </a:prstGeom>
                <a:blipFill>
                  <a:blip r:embed="rId5"/>
                  <a:stretch>
                    <a:fillRect r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Right Brace 69"/>
            <p:cNvSpPr/>
            <p:nvPr/>
          </p:nvSpPr>
          <p:spPr>
            <a:xfrm rot="5400000">
              <a:off x="2539777" y="2342947"/>
              <a:ext cx="270429" cy="724747"/>
            </a:xfrm>
            <a:prstGeom prst="rightBrace">
              <a:avLst>
                <a:gd name="adj1" fmla="val 74591"/>
                <a:gd name="adj2" fmla="val 49800"/>
              </a:avLst>
            </a:prstGeom>
            <a:ln w="1905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2460764" y="2857139"/>
                  <a:ext cx="38166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0764" y="2857139"/>
                  <a:ext cx="381667" cy="369332"/>
                </a:xfrm>
                <a:prstGeom prst="rect">
                  <a:avLst/>
                </a:prstGeom>
                <a:blipFill>
                  <a:blip r:embed="rId6"/>
                  <a:stretch>
                    <a:fillRect r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Right Brace 71"/>
            <p:cNvSpPr/>
            <p:nvPr/>
          </p:nvSpPr>
          <p:spPr>
            <a:xfrm rot="5400000">
              <a:off x="3357385" y="2349098"/>
              <a:ext cx="270429" cy="724747"/>
            </a:xfrm>
            <a:prstGeom prst="rightBrace">
              <a:avLst>
                <a:gd name="adj1" fmla="val 74591"/>
                <a:gd name="adj2" fmla="val 49800"/>
              </a:avLst>
            </a:prstGeom>
            <a:ln w="1905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3278372" y="2863290"/>
                  <a:ext cx="38166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39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8372" y="2863290"/>
                  <a:ext cx="381667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29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/>
                <p:cNvSpPr txBox="1"/>
                <p:nvPr/>
              </p:nvSpPr>
              <p:spPr>
                <a:xfrm>
                  <a:off x="9101039" y="2163971"/>
                  <a:ext cx="38166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4" name="TextBox 7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1039" y="2163971"/>
                  <a:ext cx="381667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805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9870"/>
    </mc:Choice>
    <mc:Fallback xmlns="">
      <p:transition advTm="8987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Device Hiding</a:t>
            </a:r>
            <a:endParaRPr lang="en-US" dirty="0"/>
          </a:p>
        </p:txBody>
      </p:sp>
      <p:grpSp>
        <p:nvGrpSpPr>
          <p:cNvPr id="129" name="Group 128"/>
          <p:cNvGrpSpPr/>
          <p:nvPr/>
        </p:nvGrpSpPr>
        <p:grpSpPr>
          <a:xfrm>
            <a:off x="990600" y="2252346"/>
            <a:ext cx="10515600" cy="1753888"/>
            <a:chOff x="914400" y="1147000"/>
            <a:chExt cx="10515600" cy="1753886"/>
          </a:xfrm>
        </p:grpSpPr>
        <p:sp>
          <p:nvSpPr>
            <p:cNvPr id="55" name="Right Brace 54"/>
            <p:cNvSpPr/>
            <p:nvPr/>
          </p:nvSpPr>
          <p:spPr>
            <a:xfrm rot="5400000">
              <a:off x="2286000" y="1442085"/>
              <a:ext cx="270429" cy="1645920"/>
            </a:xfrm>
            <a:prstGeom prst="rightBrace">
              <a:avLst>
                <a:gd name="adj1" fmla="val 74591"/>
                <a:gd name="adj2" fmla="val 49800"/>
              </a:avLst>
            </a:prstGeom>
            <a:ln w="1905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ight Brace 58"/>
            <p:cNvSpPr/>
            <p:nvPr/>
          </p:nvSpPr>
          <p:spPr>
            <a:xfrm rot="5400000">
              <a:off x="4564400" y="992486"/>
              <a:ext cx="270429" cy="2545120"/>
            </a:xfrm>
            <a:prstGeom prst="rightBrace">
              <a:avLst>
                <a:gd name="adj1" fmla="val 74591"/>
                <a:gd name="adj2" fmla="val 49529"/>
              </a:avLst>
            </a:prstGeom>
            <a:ln w="1905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ight Brace 60"/>
            <p:cNvSpPr/>
            <p:nvPr/>
          </p:nvSpPr>
          <p:spPr>
            <a:xfrm rot="5400000">
              <a:off x="7316173" y="985858"/>
              <a:ext cx="270429" cy="2558375"/>
            </a:xfrm>
            <a:prstGeom prst="rightBrace">
              <a:avLst>
                <a:gd name="adj1" fmla="val 74591"/>
                <a:gd name="adj2" fmla="val 49921"/>
              </a:avLst>
            </a:prstGeom>
            <a:ln w="1905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ight Brace 61"/>
            <p:cNvSpPr/>
            <p:nvPr/>
          </p:nvSpPr>
          <p:spPr>
            <a:xfrm rot="5400000">
              <a:off x="9679464" y="1363821"/>
              <a:ext cx="270429" cy="1802449"/>
            </a:xfrm>
            <a:prstGeom prst="rightBrace">
              <a:avLst>
                <a:gd name="adj1" fmla="val 74591"/>
                <a:gd name="adj2" fmla="val 49573"/>
              </a:avLst>
            </a:prstGeom>
            <a:ln w="1905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1987827" y="2531553"/>
                  <a:ext cx="8667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7826" y="2531554"/>
                  <a:ext cx="866775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0" name="Group 119"/>
            <p:cNvGrpSpPr/>
            <p:nvPr/>
          </p:nvGrpSpPr>
          <p:grpSpPr>
            <a:xfrm>
              <a:off x="914400" y="1147000"/>
              <a:ext cx="10515600" cy="891350"/>
              <a:chOff x="914400" y="1147000"/>
              <a:chExt cx="10515600" cy="891350"/>
            </a:xfrm>
          </p:grpSpPr>
          <p:sp>
            <p:nvSpPr>
              <p:cNvPr id="98" name="TextBox 97"/>
              <p:cNvSpPr txBox="1"/>
              <p:nvPr/>
            </p:nvSpPr>
            <p:spPr>
              <a:xfrm>
                <a:off x="1203969" y="1147000"/>
                <a:ext cx="2486692" cy="3124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/>
                  <a:t>Advertisement session</a:t>
                </a:r>
                <a:endParaRPr lang="en-US" sz="1400" dirty="0"/>
              </a:p>
            </p:txBody>
          </p:sp>
          <p:cxnSp>
            <p:nvCxnSpPr>
              <p:cNvPr id="99" name="Straight Connector 98"/>
              <p:cNvCxnSpPr>
                <a:stCxn id="98" idx="2"/>
                <a:endCxn id="97" idx="0"/>
              </p:cNvCxnSpPr>
              <p:nvPr/>
            </p:nvCxnSpPr>
            <p:spPr>
              <a:xfrm flipH="1">
                <a:off x="1536192" y="1459469"/>
                <a:ext cx="911123" cy="369332"/>
              </a:xfrm>
              <a:prstGeom prst="line">
                <a:avLst/>
              </a:prstGeom>
              <a:ln w="3175">
                <a:solidFill>
                  <a:schemeClr val="tx1"/>
                </a:solidFill>
                <a:miter lim="800000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1" name="Group 110"/>
              <p:cNvGrpSpPr/>
              <p:nvPr/>
            </p:nvGrpSpPr>
            <p:grpSpPr>
              <a:xfrm>
                <a:off x="914400" y="1762042"/>
                <a:ext cx="10515600" cy="276308"/>
                <a:chOff x="914400" y="1762042"/>
                <a:chExt cx="10515600" cy="276308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914400" y="1762042"/>
                  <a:ext cx="10515600" cy="276308"/>
                  <a:chOff x="457200" y="2238292"/>
                  <a:chExt cx="10515600" cy="276308"/>
                </a:xfrm>
              </p:grpSpPr>
              <p:cxnSp>
                <p:nvCxnSpPr>
                  <p:cNvPr id="39" name="Straight Connector 38"/>
                  <p:cNvCxnSpPr/>
                  <p:nvPr/>
                </p:nvCxnSpPr>
                <p:spPr>
                  <a:xfrm>
                    <a:off x="457200" y="2512612"/>
                    <a:ext cx="10515600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/>
                  <p:nvPr/>
                </p:nvCxnSpPr>
                <p:spPr>
                  <a:xfrm>
                    <a:off x="914400" y="2238292"/>
                    <a:ext cx="0" cy="2743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8257032" y="2240280"/>
                    <a:ext cx="0" cy="2743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>
                    <a:off x="5596128" y="2240280"/>
                    <a:ext cx="0" cy="2743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>
                    <a:off x="10332720" y="2240280"/>
                    <a:ext cx="0" cy="2743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2926080" y="2240280"/>
                    <a:ext cx="0" cy="27432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Rectangle 96"/>
                <p:cNvSpPr/>
                <p:nvPr/>
              </p:nvSpPr>
              <p:spPr>
                <a:xfrm>
                  <a:off x="1399032" y="1828800"/>
                  <a:ext cx="274320" cy="182880"/>
                </a:xfrm>
                <a:prstGeom prst="rect">
                  <a:avLst/>
                </a:prstGeom>
                <a:ln w="19050">
                  <a:solidFill>
                    <a:schemeClr val="accent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3416341" y="1832523"/>
                  <a:ext cx="274320" cy="182880"/>
                </a:xfrm>
                <a:prstGeom prst="rect">
                  <a:avLst/>
                </a:prstGeom>
                <a:ln w="19050">
                  <a:solidFill>
                    <a:schemeClr val="accent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6077679" y="1824949"/>
                  <a:ext cx="274320" cy="182880"/>
                </a:xfrm>
                <a:prstGeom prst="rect">
                  <a:avLst/>
                </a:prstGeom>
                <a:ln w="19050">
                  <a:solidFill>
                    <a:schemeClr val="accent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8747291" y="1824949"/>
                  <a:ext cx="274320" cy="182880"/>
                </a:xfrm>
                <a:prstGeom prst="rect">
                  <a:avLst/>
                </a:prstGeom>
                <a:ln w="19050">
                  <a:solidFill>
                    <a:schemeClr val="accent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/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10814269" y="1824949"/>
                  <a:ext cx="274320" cy="182880"/>
                </a:xfrm>
                <a:prstGeom prst="rect">
                  <a:avLst/>
                </a:prstGeom>
                <a:ln w="19050">
                  <a:solidFill>
                    <a:schemeClr val="accent1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90000"/>
                    </a:lnSpc>
                  </a:pPr>
                  <a:endParaRPr lang="en-US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4266227" y="2531554"/>
                  <a:ext cx="8667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6226" y="2531554"/>
                  <a:ext cx="866775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7057837" y="2531554"/>
                  <a:ext cx="8667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7837" y="2531554"/>
                  <a:ext cx="8667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TextBox 126"/>
                <p:cNvSpPr txBox="1"/>
                <p:nvPr/>
              </p:nvSpPr>
              <p:spPr>
                <a:xfrm>
                  <a:off x="9381291" y="2531554"/>
                  <a:ext cx="8667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7" name="TextBox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1290" y="2531554"/>
                  <a:ext cx="866775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8" name="Slide Number Placeholder 1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56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>
                <a:off x="3612741" y="4392747"/>
                <a:ext cx="48712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+mj-lt"/>
                  </a:rPr>
                  <a:t>Estimate advertising interval: </a:t>
                </a:r>
                <a:r>
                  <a:rPr lang="en-US" sz="2400" dirty="0"/>
                  <a:t/>
                </a:r>
                <a:br>
                  <a:rPr lang="en-US" sz="2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𝑎𝑑</m:t>
                      </m:r>
                      <m:sSup>
                        <m:sSup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)−5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741" y="4392747"/>
                <a:ext cx="4871267" cy="830997"/>
              </a:xfrm>
              <a:prstGeom prst="rect">
                <a:avLst/>
              </a:prstGeom>
              <a:blipFill>
                <a:blip r:embed="rId12"/>
                <a:stretch>
                  <a:fillRect t="-5882" b="-9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4524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313"/>
    </mc:Choice>
    <mc:Fallback xmlns="">
      <p:transition advTm="75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60425" algn="l"/>
              </a:tabLst>
            </a:pPr>
            <a:r>
              <a:rPr lang="en-US" dirty="0">
                <a:solidFill>
                  <a:schemeClr val="accent5"/>
                </a:solidFill>
              </a:rPr>
              <a:t>Device Hiding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844216" y="2250716"/>
            <a:ext cx="1045306" cy="2659614"/>
            <a:chOff x="5844215" y="3898762"/>
            <a:chExt cx="527502" cy="2659614"/>
          </a:xfrm>
        </p:grpSpPr>
        <p:cxnSp>
          <p:nvCxnSpPr>
            <p:cNvPr id="88" name="Straight Connector 87"/>
            <p:cNvCxnSpPr/>
            <p:nvPr/>
          </p:nvCxnSpPr>
          <p:spPr>
            <a:xfrm flipH="1">
              <a:off x="5844215" y="3906596"/>
              <a:ext cx="1" cy="265178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flipH="1">
              <a:off x="6371717" y="3898762"/>
              <a:ext cx="0" cy="1217076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5551664" y="2504043"/>
            <a:ext cx="1814022" cy="1284449"/>
            <a:chOff x="5580304" y="4152089"/>
            <a:chExt cx="1147860" cy="12844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/>
                <p:cNvSpPr txBox="1"/>
                <p:nvPr/>
              </p:nvSpPr>
              <p:spPr>
                <a:xfrm>
                  <a:off x="5580304" y="5067205"/>
                  <a:ext cx="11478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𝑎𝑑𝑣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’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9" name="TextBox 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0304" y="5067205"/>
                  <a:ext cx="114786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42" t="5004" r="4074" b="4628"/>
            <a:stretch/>
          </p:blipFill>
          <p:spPr>
            <a:xfrm>
              <a:off x="5629635" y="4152089"/>
              <a:ext cx="946596" cy="948084"/>
            </a:xfrm>
            <a:prstGeom prst="rect">
              <a:avLst/>
            </a:prstGeom>
          </p:spPr>
        </p:pic>
        <p:cxnSp>
          <p:nvCxnSpPr>
            <p:cNvPr id="76" name="Straight Connector 75"/>
            <p:cNvCxnSpPr/>
            <p:nvPr/>
          </p:nvCxnSpPr>
          <p:spPr>
            <a:xfrm>
              <a:off x="6091428" y="4821555"/>
              <a:ext cx="0" cy="2743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952500" y="3173505"/>
            <a:ext cx="10058400" cy="643653"/>
            <a:chOff x="952500" y="4821555"/>
            <a:chExt cx="10058400" cy="643652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952500" y="5093887"/>
              <a:ext cx="100584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1828800" y="4821555"/>
              <a:ext cx="0" cy="2743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TextBox 120"/>
                <p:cNvSpPr txBox="1"/>
                <p:nvPr/>
              </p:nvSpPr>
              <p:spPr>
                <a:xfrm>
                  <a:off x="1252103" y="5095875"/>
                  <a:ext cx="11478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1" name="TextBox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52102" y="5095875"/>
                  <a:ext cx="114786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5495192" y="2242880"/>
            <a:ext cx="4944615" cy="3041413"/>
            <a:chOff x="5027359" y="3890928"/>
            <a:chExt cx="4944614" cy="3041412"/>
          </a:xfrm>
        </p:grpSpPr>
        <p:cxnSp>
          <p:nvCxnSpPr>
            <p:cNvPr id="93" name="Straight Connector 92"/>
            <p:cNvCxnSpPr/>
            <p:nvPr/>
          </p:nvCxnSpPr>
          <p:spPr>
            <a:xfrm>
              <a:off x="7926671" y="3890928"/>
              <a:ext cx="0" cy="2651759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ight Brace 93"/>
            <p:cNvSpPr/>
            <p:nvPr/>
          </p:nvSpPr>
          <p:spPr>
            <a:xfrm rot="5400000">
              <a:off x="6516312" y="4390319"/>
              <a:ext cx="270429" cy="2550283"/>
            </a:xfrm>
            <a:prstGeom prst="rightBrace">
              <a:avLst>
                <a:gd name="adj1" fmla="val 71069"/>
                <a:gd name="adj2" fmla="val 50071"/>
              </a:avLst>
            </a:prstGeom>
            <a:ln w="19050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557501" y="5857045"/>
              <a:ext cx="22004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Monitoring interval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/>
                <p:cNvSpPr txBox="1"/>
                <p:nvPr/>
              </p:nvSpPr>
              <p:spPr>
                <a:xfrm>
                  <a:off x="5027359" y="6563008"/>
                  <a:ext cx="16337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𝑎𝑑</m:t>
                        </m:r>
                        <m:sSup>
                          <m:sSup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3" name="TextBox 1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7359" y="6563008"/>
                  <a:ext cx="163371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TextBox 123"/>
                <p:cNvSpPr txBox="1"/>
                <p:nvPr/>
              </p:nvSpPr>
              <p:spPr>
                <a:xfrm>
                  <a:off x="7722157" y="6558377"/>
                  <a:ext cx="224981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𝑎𝑑</m:t>
                        </m:r>
                        <m:sSup>
                          <m:sSupPr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+10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4" name="TextBox 1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2157" y="6558377"/>
                  <a:ext cx="2249816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8" name="Slide Number Placeholder 1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57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183995" y="4031037"/>
            <a:ext cx="1727419" cy="885723"/>
            <a:chOff x="9801226" y="5455797"/>
            <a:chExt cx="1727418" cy="885723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9801226" y="5779409"/>
              <a:ext cx="523039" cy="56211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252294" y="5455797"/>
              <a:ext cx="1276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Max delay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1009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313"/>
    </mc:Choice>
    <mc:Fallback xmlns="">
      <p:transition advTm="75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Device </a:t>
            </a:r>
            <a:r>
              <a:rPr lang="en-US" dirty="0" smtClean="0">
                <a:solidFill>
                  <a:schemeClr val="accent5"/>
                </a:solidFill>
              </a:rPr>
              <a:t>Hiding</a:t>
            </a:r>
            <a:endParaRPr lang="en-US" dirty="0">
              <a:solidFill>
                <a:schemeClr val="accent5"/>
              </a:solidFill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3364087" y="3509855"/>
            <a:ext cx="54864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826678" y="2330510"/>
            <a:ext cx="0" cy="245418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8374237" y="2287846"/>
            <a:ext cx="1" cy="245059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ight Brace 93"/>
          <p:cNvSpPr/>
          <p:nvPr/>
        </p:nvSpPr>
        <p:spPr>
          <a:xfrm rot="5400000">
            <a:off x="5965242" y="1786383"/>
            <a:ext cx="270429" cy="4547560"/>
          </a:xfrm>
          <a:prstGeom prst="rightBrace">
            <a:avLst>
              <a:gd name="adj1" fmla="val 71069"/>
              <a:gd name="adj2" fmla="val 50071"/>
            </a:avLst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5102463" y="4278500"/>
            <a:ext cx="1995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Monitoring interval</a:t>
            </a:r>
          </a:p>
        </p:txBody>
      </p:sp>
      <p:sp>
        <p:nvSpPr>
          <p:cNvPr id="128" name="Slide Number Placeholder 1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58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2680" y="2287846"/>
            <a:ext cx="4541557" cy="122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6436" y="2039353"/>
            <a:ext cx="1149001" cy="146771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402437" y="1497184"/>
            <a:ext cx="0" cy="2009881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396437" y="1667230"/>
            <a:ext cx="181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jamming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5127" y="5502375"/>
            <a:ext cx="800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Detect </a:t>
            </a:r>
            <a:r>
              <a:rPr lang="en-US" sz="2400" dirty="0" smtClean="0">
                <a:latin typeface="+mj-lt"/>
              </a:rPr>
              <a:t>RSSI (received signal strength indication) increase</a:t>
            </a:r>
            <a:endParaRPr lang="en-US" sz="2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Apply jamming and follow advertising sequence</a:t>
            </a:r>
          </a:p>
        </p:txBody>
      </p:sp>
    </p:spTree>
    <p:extLst>
      <p:ext uri="{BB962C8B-B14F-4D97-AF65-F5344CB8AC3E}">
        <p14:creationId xmlns:p14="http://schemas.microsoft.com/office/powerpoint/2010/main" val="377442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162"/>
    </mc:Choice>
    <mc:Fallback xmlns="">
      <p:transition advTm="36162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+mj-lt"/>
              </a:rPr>
              <a:t>At this point, the target BLE device is </a:t>
            </a:r>
            <a:r>
              <a:rPr lang="en-US" sz="4800" dirty="0" smtClean="0">
                <a:latin typeface="+mj-lt"/>
              </a:rPr>
              <a:t>hidden.</a:t>
            </a:r>
            <a:endParaRPr lang="en-US" sz="4800" dirty="0">
              <a:latin typeface="+mj-lt"/>
            </a:endParaRPr>
          </a:p>
          <a:p>
            <a:pPr marL="457200" lvl="1" indent="0" algn="ctr">
              <a:buNone/>
            </a:pPr>
            <a:endParaRPr lang="en-US" sz="4000" dirty="0">
              <a:latin typeface="+mj-lt"/>
            </a:endParaRPr>
          </a:p>
          <a:p>
            <a:pPr marL="457200" lvl="1" indent="0" algn="ctr">
              <a:buNone/>
            </a:pPr>
            <a:r>
              <a:rPr lang="en-US" sz="4400" dirty="0">
                <a:latin typeface="+mj-lt"/>
              </a:rPr>
              <a:t>How to enable </a:t>
            </a:r>
            <a:r>
              <a:rPr lang="en-US" sz="4400" dirty="0" smtClean="0">
                <a:latin typeface="+mj-lt"/>
              </a:rPr>
              <a:t>access to it?</a:t>
            </a:r>
            <a:endParaRPr lang="en-US" sz="4400" dirty="0">
              <a:latin typeface="+mj-l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5768"/>
    </mc:Choice>
    <mc:Fallback xmlns="">
      <p:transition advTm="3576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70C0"/>
                </a:solidFill>
              </a:rPr>
              <a:t>Location </a:t>
            </a:r>
            <a:r>
              <a:rPr lang="en-US" altLang="ja-JP" dirty="0" smtClean="0">
                <a:solidFill>
                  <a:srgbClr val="0070C0"/>
                </a:solidFill>
              </a:rPr>
              <a:t>Privacy Concerns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ja-JP" sz="3200" dirty="0">
                <a:latin typeface="+mj-lt"/>
              </a:rPr>
              <a:t>Mobile users are more aware of </a:t>
            </a:r>
            <a:r>
              <a:rPr lang="en-US" altLang="ja-JP" sz="3200" dirty="0" smtClean="0">
                <a:latin typeface="+mj-lt"/>
              </a:rPr>
              <a:t>this risk</a:t>
            </a:r>
            <a:endParaRPr lang="en-US" altLang="ja-JP" sz="3200" dirty="0">
              <a:latin typeface="+mj-lt"/>
            </a:endParaRPr>
          </a:p>
          <a:p>
            <a:pPr marL="0" indent="0">
              <a:buNone/>
            </a:pPr>
            <a:endParaRPr lang="en-US" sz="3200" dirty="0">
              <a:latin typeface="+mj-lt"/>
            </a:endParaRPr>
          </a:p>
          <a:p>
            <a:pPr marL="0" indent="0">
              <a:buNone/>
            </a:pPr>
            <a:endParaRPr lang="en-US" sz="3200" dirty="0" smtClean="0">
              <a:latin typeface="+mj-lt"/>
            </a:endParaRPr>
          </a:p>
          <a:p>
            <a:pPr marL="0" indent="0">
              <a:buNone/>
            </a:pPr>
            <a:endParaRPr lang="en-US" sz="3200" dirty="0">
              <a:latin typeface="+mj-lt"/>
            </a:endParaRPr>
          </a:p>
          <a:p>
            <a:pPr marL="0" indent="0">
              <a:buNone/>
            </a:pPr>
            <a:endParaRPr lang="en-US" sz="3200" dirty="0" smtClean="0">
              <a:latin typeface="+mj-lt"/>
            </a:endParaRPr>
          </a:p>
          <a:p>
            <a:pPr marL="0" indent="0">
              <a:buNone/>
            </a:pPr>
            <a:endParaRPr lang="en-US" sz="3200" dirty="0" smtClean="0">
              <a:latin typeface="+mj-lt"/>
            </a:endParaRPr>
          </a:p>
          <a:p>
            <a:pPr marL="0" indent="0">
              <a:buNone/>
            </a:pPr>
            <a:endParaRPr lang="en-US" sz="3200" dirty="0">
              <a:latin typeface="+mj-lt"/>
            </a:endParaRPr>
          </a:p>
          <a:p>
            <a:pPr marL="0" indent="0">
              <a:buNone/>
            </a:pPr>
            <a:endParaRPr lang="en-US" sz="3200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0890A-EBD7-4D30-A56B-2240D75A94DE}" type="slidenum">
              <a:rPr lang="en-US" smtClean="0"/>
              <a:t>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56840" y="2524127"/>
            <a:ext cx="3124200" cy="3810000"/>
            <a:chOff x="1828800" y="2514601"/>
            <a:chExt cx="2743200" cy="3810000"/>
          </a:xfrm>
        </p:grpSpPr>
        <p:sp>
          <p:nvSpPr>
            <p:cNvPr id="6" name="Rectangle 5"/>
            <p:cNvSpPr/>
            <p:nvPr/>
          </p:nvSpPr>
          <p:spPr>
            <a:xfrm>
              <a:off x="1828800" y="2514601"/>
              <a:ext cx="2743200" cy="381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" name="Chart 9"/>
            <p:cNvGraphicFramePr/>
            <p:nvPr>
              <p:extLst>
                <p:ext uri="{D42A27DB-BD31-4B8C-83A1-F6EECF244321}">
                  <p14:modId xmlns:p14="http://schemas.microsoft.com/office/powerpoint/2010/main" val="1060338458"/>
                </p:ext>
              </p:extLst>
            </p:nvPr>
          </p:nvGraphicFramePr>
          <p:xfrm>
            <a:off x="1828800" y="2514601"/>
            <a:ext cx="2743200" cy="3048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TextBox 19"/>
            <p:cNvSpPr txBox="1"/>
            <p:nvPr/>
          </p:nvSpPr>
          <p:spPr>
            <a:xfrm>
              <a:off x="2438400" y="5438777"/>
              <a:ext cx="914400" cy="8309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>
                      <a:lumMod val="25000"/>
                    </a:schemeClr>
                  </a:solidFill>
                </a:rPr>
                <a:t>Concerned about location access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57575" y="5438777"/>
              <a:ext cx="914400" cy="8309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>
                      <a:lumMod val="25000"/>
                    </a:schemeClr>
                  </a:solidFill>
                </a:rPr>
                <a:t>Need more location access control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19215" y="2514601"/>
            <a:ext cx="3371849" cy="3810000"/>
            <a:chOff x="4619821" y="2514601"/>
            <a:chExt cx="2847779" cy="3810000"/>
          </a:xfrm>
        </p:grpSpPr>
        <p:sp>
          <p:nvSpPr>
            <p:cNvPr id="7" name="Rectangle 6"/>
            <p:cNvSpPr/>
            <p:nvPr/>
          </p:nvSpPr>
          <p:spPr>
            <a:xfrm>
              <a:off x="4619821" y="2514601"/>
              <a:ext cx="2847779" cy="381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Chart 21"/>
            <p:cNvGraphicFramePr/>
            <p:nvPr>
              <p:extLst>
                <p:ext uri="{D42A27DB-BD31-4B8C-83A1-F6EECF244321}">
                  <p14:modId xmlns:p14="http://schemas.microsoft.com/office/powerpoint/2010/main" val="451764774"/>
                </p:ext>
              </p:extLst>
            </p:nvPr>
          </p:nvGraphicFramePr>
          <p:xfrm>
            <a:off x="4619821" y="2524127"/>
            <a:ext cx="2743200" cy="3048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>
              <a:off x="5553075" y="5448303"/>
              <a:ext cx="1504950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>
                      <a:lumMod val="25000"/>
                    </a:schemeClr>
                  </a:solidFill>
                </a:rPr>
                <a:t>Teen app users turned off location tracking feature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329240" y="2524127"/>
            <a:ext cx="3248025" cy="3810000"/>
            <a:chOff x="7620000" y="2514601"/>
            <a:chExt cx="2743200" cy="3810000"/>
          </a:xfrm>
        </p:grpSpPr>
        <p:sp>
          <p:nvSpPr>
            <p:cNvPr id="8" name="Rectangle 7"/>
            <p:cNvSpPr/>
            <p:nvPr/>
          </p:nvSpPr>
          <p:spPr>
            <a:xfrm>
              <a:off x="7620000" y="2514601"/>
              <a:ext cx="2743200" cy="3810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5" name="Chart 24"/>
            <p:cNvGraphicFramePr/>
            <p:nvPr>
              <p:extLst>
                <p:ext uri="{D42A27DB-BD31-4B8C-83A1-F6EECF244321}">
                  <p14:modId xmlns:p14="http://schemas.microsoft.com/office/powerpoint/2010/main" val="3331948317"/>
                </p:ext>
              </p:extLst>
            </p:nvPr>
          </p:nvGraphicFramePr>
          <p:xfrm>
            <a:off x="7620000" y="2514602"/>
            <a:ext cx="2743200" cy="3048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6" name="TextBox 25"/>
            <p:cNvSpPr txBox="1"/>
            <p:nvPr/>
          </p:nvSpPr>
          <p:spPr>
            <a:xfrm>
              <a:off x="8162925" y="5438778"/>
              <a:ext cx="1019175" cy="8309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>
                      <a:lumMod val="25000"/>
                    </a:schemeClr>
                  </a:solidFill>
                </a:rPr>
                <a:t>Location aware apps pose privacy threats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96197" y="5438778"/>
              <a:ext cx="1024128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2">
                      <a:lumMod val="25000"/>
                    </a:schemeClr>
                  </a:solidFill>
                </a:rPr>
                <a:t>Feed apps inaccurate location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7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Access </a:t>
            </a:r>
            <a:r>
              <a:rPr lang="en-US" dirty="0" smtClean="0">
                <a:solidFill>
                  <a:schemeClr val="accent5"/>
                </a:solidFill>
              </a:rPr>
              <a:t>Control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6" name="Content Placeholder 75"/>
          <p:cNvSpPr>
            <a:spLocks noGrp="1"/>
          </p:cNvSpPr>
          <p:nvPr>
            <p:ph idx="1"/>
          </p:nvPr>
        </p:nvSpPr>
        <p:spPr>
          <a:xfrm>
            <a:off x="626043" y="1828800"/>
            <a:ext cx="3302131" cy="435133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+mj-lt"/>
              </a:rPr>
              <a:t>Connection Enabling: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</a:rPr>
              <a:t>Bluetooth classic as an OOB channel.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Connection parameters to distinguish legitimate connection request.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60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715518" y="1680655"/>
          <a:ext cx="1317625" cy="475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8" name="Visio" r:id="rId4" imgW="1346559" imgH="5021568" progId="Visio.Drawing.11">
                  <p:embed/>
                </p:oleObj>
              </mc:Choice>
              <mc:Fallback>
                <p:oleObj name="Visio" r:id="rId4" imgW="1346559" imgH="5021568" progId="Visio.Drawing.11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15518" y="1680655"/>
                        <a:ext cx="1317625" cy="4757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8694563" y="1682243"/>
          <a:ext cx="1479550" cy="475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9" name="Visio" r:id="rId6" imgW="1518795" imgH="5021568" progId="Visio.Drawing.11">
                  <p:embed/>
                </p:oleObj>
              </mc:Choice>
              <mc:Fallback>
                <p:oleObj name="Visio" r:id="rId6" imgW="1518795" imgH="5021568" progId="Visio.Drawing.11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94563" y="1682243"/>
                        <a:ext cx="1479550" cy="475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0726673" y="1682243"/>
          <a:ext cx="1492250" cy="475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0" name="Visio" r:id="rId8" imgW="1530465" imgH="5021568" progId="Visio.Drawing.11">
                  <p:embed/>
                </p:oleObj>
              </mc:Choice>
              <mc:Fallback>
                <p:oleObj name="Visio" r:id="rId8" imgW="1530465" imgH="5021568" progId="Visio.Drawing.11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726673" y="1682243"/>
                        <a:ext cx="1492250" cy="475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159755" y="1680655"/>
          <a:ext cx="1458913" cy="475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1" name="Visio" r:id="rId10" imgW="1495888" imgH="5021568" progId="Visio.Drawing.11">
                  <p:embed/>
                </p:oleObj>
              </mc:Choice>
              <mc:Fallback>
                <p:oleObj name="Visio" r:id="rId10" imgW="1495888" imgH="5021568" progId="Visio.Drawing.11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59755" y="1680655"/>
                        <a:ext cx="1458913" cy="4756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899381" y="2917202"/>
            <a:ext cx="2441448" cy="553998"/>
            <a:chOff x="4899381" y="2917202"/>
            <a:chExt cx="2441448" cy="553998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4899381" y="3251644"/>
              <a:ext cx="2441448" cy="0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 flipH="1">
              <a:off x="5404374" y="2917202"/>
              <a:ext cx="1128514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dirty="0" smtClean="0"/>
                <a:t>Connection </a:t>
              </a:r>
              <a:br>
                <a:rPr lang="en-US" dirty="0" smtClean="0"/>
              </a:br>
              <a:r>
                <a:rPr lang="en-US" dirty="0" smtClean="0"/>
                <a:t>parameters</a:t>
              </a:r>
              <a:endParaRPr lang="en-US" dirty="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381242" y="3080067"/>
            <a:ext cx="3297525" cy="1055648"/>
            <a:chOff x="6619238" y="2786153"/>
            <a:chExt cx="3297525" cy="1055648"/>
          </a:xfrm>
        </p:grpSpPr>
        <p:sp>
          <p:nvSpPr>
            <p:cNvPr id="56" name="Right Arrow 55"/>
            <p:cNvSpPr/>
            <p:nvPr/>
          </p:nvSpPr>
          <p:spPr>
            <a:xfrm>
              <a:off x="6619238" y="2786153"/>
              <a:ext cx="1814563" cy="726918"/>
            </a:xfrm>
            <a:prstGeom prst="rightArrow">
              <a:avLst/>
            </a:prstGeom>
            <a:solidFill>
              <a:schemeClr val="accent2">
                <a:alpha val="48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jamming</a:t>
              </a:r>
              <a:endParaRPr lang="en-US" b="1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466838" y="2819230"/>
              <a:ext cx="374073" cy="102257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8672335" y="2819230"/>
              <a:ext cx="1143000" cy="365760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flipH="1">
              <a:off x="9012286" y="2838740"/>
              <a:ext cx="3366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dirty="0" err="1" smtClean="0"/>
                <a:t>adv</a:t>
              </a:r>
              <a:endParaRPr lang="en-US" dirty="0"/>
            </a:p>
          </p:txBody>
        </p:sp>
        <p:sp>
          <p:nvSpPr>
            <p:cNvPr id="36" name="Multiply 35"/>
            <p:cNvSpPr/>
            <p:nvPr/>
          </p:nvSpPr>
          <p:spPr>
            <a:xfrm>
              <a:off x="9579306" y="2986033"/>
              <a:ext cx="337457" cy="337457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11111" y="4582886"/>
            <a:ext cx="2441448" cy="288468"/>
            <a:chOff x="4911111" y="4582886"/>
            <a:chExt cx="2441448" cy="288468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4911111" y="4582886"/>
              <a:ext cx="2441448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 flipH="1">
              <a:off x="5083664" y="4594355"/>
              <a:ext cx="206114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Legitimate connection</a:t>
              </a:r>
              <a:endParaRPr lang="en-US" dirty="0"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7136" y="5641697"/>
            <a:ext cx="4494544" cy="276999"/>
            <a:chOff x="4907136" y="5641697"/>
            <a:chExt cx="4494544" cy="276999"/>
          </a:xfrm>
        </p:grpSpPr>
        <p:cxnSp>
          <p:nvCxnSpPr>
            <p:cNvPr id="72" name="Straight Arrow Connector 71"/>
            <p:cNvCxnSpPr/>
            <p:nvPr/>
          </p:nvCxnSpPr>
          <p:spPr>
            <a:xfrm flipH="1">
              <a:off x="4907136" y="5820400"/>
              <a:ext cx="4494544" cy="0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 flipH="1">
              <a:off x="6678158" y="5641697"/>
              <a:ext cx="59971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0" rIns="91440" bIns="0" rtlCol="0">
              <a:spAutoFit/>
            </a:bodyPr>
            <a:lstStyle/>
            <a:p>
              <a:pPr algn="ctr"/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39794" y="5984602"/>
            <a:ext cx="4461509" cy="276999"/>
            <a:chOff x="4939794" y="5984602"/>
            <a:chExt cx="4461509" cy="276999"/>
          </a:xfrm>
        </p:grpSpPr>
        <p:cxnSp>
          <p:nvCxnSpPr>
            <p:cNvPr id="74" name="Straight Arrow Connector 73"/>
            <p:cNvCxnSpPr/>
            <p:nvPr/>
          </p:nvCxnSpPr>
          <p:spPr>
            <a:xfrm>
              <a:off x="4939794" y="6180137"/>
              <a:ext cx="4461509" cy="0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 flipH="1">
              <a:off x="6636470" y="5984602"/>
              <a:ext cx="59971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0" rIns="91440" bIns="0" rtlCol="0">
              <a:spAutoFit/>
            </a:bodyPr>
            <a:lstStyle/>
            <a:p>
              <a:pPr algn="ctr"/>
              <a:r>
                <a:rPr lang="en-US" dirty="0" smtClean="0"/>
                <a:t>data</a:t>
              </a:r>
              <a:endParaRPr lang="en-US" dirty="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7388261" y="4655992"/>
            <a:ext cx="3290506" cy="675029"/>
            <a:chOff x="6626257" y="2717596"/>
            <a:chExt cx="3290506" cy="675029"/>
          </a:xfrm>
        </p:grpSpPr>
        <p:sp>
          <p:nvSpPr>
            <p:cNvPr id="79" name="Rectangle 78"/>
            <p:cNvSpPr/>
            <p:nvPr/>
          </p:nvSpPr>
          <p:spPr>
            <a:xfrm>
              <a:off x="8466838" y="2819231"/>
              <a:ext cx="374073" cy="51831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8672335" y="2819230"/>
              <a:ext cx="1143000" cy="365760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 flipH="1">
              <a:off x="9012286" y="2838740"/>
              <a:ext cx="33663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dirty="0" err="1" smtClean="0"/>
                <a:t>adv</a:t>
              </a:r>
              <a:endParaRPr lang="en-US" dirty="0"/>
            </a:p>
          </p:txBody>
        </p:sp>
        <p:sp>
          <p:nvSpPr>
            <p:cNvPr id="84" name="Multiply 83"/>
            <p:cNvSpPr/>
            <p:nvPr/>
          </p:nvSpPr>
          <p:spPr>
            <a:xfrm>
              <a:off x="9579306" y="2986033"/>
              <a:ext cx="337457" cy="337457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ight Arrow 87"/>
            <p:cNvSpPr/>
            <p:nvPr/>
          </p:nvSpPr>
          <p:spPr>
            <a:xfrm>
              <a:off x="6626257" y="2717596"/>
              <a:ext cx="1814563" cy="675029"/>
            </a:xfrm>
            <a:prstGeom prst="rightArrow">
              <a:avLst/>
            </a:prstGeom>
            <a:solidFill>
              <a:schemeClr val="accent2">
                <a:alpha val="48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jamming</a:t>
              </a:r>
              <a:endParaRPr lang="en-US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07136" y="3539529"/>
            <a:ext cx="2403134" cy="276999"/>
            <a:chOff x="4907136" y="3539529"/>
            <a:chExt cx="2403134" cy="276999"/>
          </a:xfrm>
        </p:grpSpPr>
        <p:cxnSp>
          <p:nvCxnSpPr>
            <p:cNvPr id="43" name="Straight Arrow Connector 42"/>
            <p:cNvCxnSpPr/>
            <p:nvPr/>
          </p:nvCxnSpPr>
          <p:spPr>
            <a:xfrm flipH="1">
              <a:off x="4907136" y="3647346"/>
              <a:ext cx="2403134" cy="110822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 flipH="1">
              <a:off x="5366942" y="3539529"/>
              <a:ext cx="126586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dirty="0" smtClean="0"/>
                <a:t>Reduced Adv.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89211" y="3889614"/>
            <a:ext cx="4461509" cy="276999"/>
            <a:chOff x="4889211" y="3889614"/>
            <a:chExt cx="4461509" cy="276999"/>
          </a:xfrm>
        </p:grpSpPr>
        <p:cxnSp>
          <p:nvCxnSpPr>
            <p:cNvPr id="46" name="Straight Arrow Connector 45"/>
            <p:cNvCxnSpPr/>
            <p:nvPr/>
          </p:nvCxnSpPr>
          <p:spPr>
            <a:xfrm>
              <a:off x="4889211" y="4004468"/>
              <a:ext cx="4461509" cy="0"/>
            </a:xfrm>
            <a:prstGeom prst="straightConnector1">
              <a:avLst/>
            </a:prstGeom>
            <a:ln w="38100">
              <a:tailEnd type="stealth" w="lg" len="lg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 flipH="1">
              <a:off x="6438555" y="3889614"/>
              <a:ext cx="202895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91440" tIns="0" rIns="91440" bIns="0" rtlCol="0">
              <a:spAutoFit/>
            </a:bodyPr>
            <a:lstStyle/>
            <a:p>
              <a:pPr algn="ctr"/>
              <a:r>
                <a:rPr lang="en-US" dirty="0" smtClean="0"/>
                <a:t>Connection request</a:t>
              </a:r>
              <a:endParaRPr lang="en-US" dirty="0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82236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0148"/>
    </mc:Choice>
    <mc:Fallback xmlns="">
      <p:transition advTm="16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Implementation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032" y="1828800"/>
            <a:ext cx="5213589" cy="4351337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+mj-lt"/>
              </a:rPr>
              <a:t>Ubertooth</a:t>
            </a:r>
            <a:r>
              <a:rPr lang="en-US" sz="3200" dirty="0" smtClean="0">
                <a:latin typeface="+mj-lt"/>
              </a:rPr>
              <a:t> One</a:t>
            </a:r>
          </a:p>
          <a:p>
            <a:pPr lvl="1"/>
            <a:r>
              <a:rPr lang="en-US" sz="2800" dirty="0" smtClean="0">
                <a:latin typeface="+mj-lt"/>
              </a:rPr>
              <a:t>Programmable BT radio</a:t>
            </a:r>
          </a:p>
          <a:p>
            <a:pPr lvl="1"/>
            <a:r>
              <a:rPr lang="en-US" sz="2800" dirty="0">
                <a:latin typeface="+mj-lt"/>
              </a:rPr>
              <a:t>Open source </a:t>
            </a:r>
            <a:r>
              <a:rPr lang="en-US" sz="2800" dirty="0" smtClean="0">
                <a:latin typeface="+mj-lt"/>
              </a:rPr>
              <a:t>firmware</a:t>
            </a:r>
          </a:p>
          <a:p>
            <a:pPr lvl="1"/>
            <a:r>
              <a:rPr lang="en-US" sz="2800" dirty="0" smtClean="0">
                <a:latin typeface="+mj-lt"/>
              </a:rPr>
              <a:t>Rx/</a:t>
            </a:r>
            <a:r>
              <a:rPr lang="en-US" sz="2800" dirty="0" err="1" smtClean="0">
                <a:latin typeface="+mj-lt"/>
              </a:rPr>
              <a:t>Tx</a:t>
            </a:r>
            <a:r>
              <a:rPr lang="en-US" sz="2800" dirty="0" smtClean="0">
                <a:latin typeface="+mj-lt"/>
              </a:rPr>
              <a:t> on each BT channel</a:t>
            </a:r>
          </a:p>
          <a:p>
            <a:endParaRPr lang="en-US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User-level app</a:t>
            </a:r>
          </a:p>
          <a:p>
            <a:pPr lvl="1"/>
            <a:r>
              <a:rPr lang="en-US" sz="2800" dirty="0" smtClean="0">
                <a:latin typeface="+mj-lt"/>
              </a:rPr>
              <a:t>Control BLE-Guardian</a:t>
            </a:r>
          </a:p>
          <a:p>
            <a:pPr lvl="1"/>
            <a:r>
              <a:rPr lang="en-US" sz="2800" dirty="0" smtClean="0">
                <a:latin typeface="+mj-lt"/>
              </a:rPr>
              <a:t>Update firmware seamlessly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61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78177">
            <a:off x="5641614" y="1500221"/>
            <a:ext cx="7791454" cy="438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7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693"/>
    </mc:Choice>
    <mc:Fallback xmlns="">
      <p:transition advTm="36693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Evaluation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07736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>
                <a:latin typeface="+mj-lt"/>
              </a:rPr>
              <a:t>Cut-off distance</a:t>
            </a:r>
          </a:p>
          <a:p>
            <a:pPr lvl="1"/>
            <a:r>
              <a:rPr lang="en-US" sz="2800" dirty="0" smtClean="0">
                <a:latin typeface="+mj-lt"/>
              </a:rPr>
              <a:t>Less than 1m</a:t>
            </a:r>
          </a:p>
          <a:p>
            <a:endParaRPr lang="en-US" dirty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Impact on advertising channels</a:t>
            </a:r>
          </a:p>
          <a:p>
            <a:pPr lvl="1"/>
            <a:r>
              <a:rPr lang="en-US" sz="2800" dirty="0" smtClean="0">
                <a:latin typeface="+mj-lt"/>
              </a:rPr>
              <a:t>Less than 1 unnecessary jam in 20 </a:t>
            </a:r>
            <a:r>
              <a:rPr lang="en-US" sz="2800" i="1" dirty="0" err="1" smtClean="0">
                <a:latin typeface="+mj-lt"/>
              </a:rPr>
              <a:t>ms</a:t>
            </a:r>
            <a:r>
              <a:rPr lang="en-US" sz="2800" dirty="0" smtClean="0">
                <a:latin typeface="+mj-lt"/>
              </a:rPr>
              <a:t> in worst-case scenario</a:t>
            </a:r>
          </a:p>
          <a:p>
            <a:endParaRPr lang="en-US" dirty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Energy overhead</a:t>
            </a:r>
          </a:p>
          <a:p>
            <a:pPr lvl="1"/>
            <a:r>
              <a:rPr lang="en-US" sz="2800" dirty="0" smtClean="0">
                <a:latin typeface="+mj-lt"/>
              </a:rPr>
              <a:t>Less than 16%</a:t>
            </a:r>
          </a:p>
          <a:p>
            <a:pPr lvl="1"/>
            <a:endParaRPr lang="en-US" dirty="0" smtClean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FEC65-D79E-4DCE-A549-ACBEE94ABE9E}" type="slidenum">
              <a:rPr lang="en-US" smtClean="0"/>
              <a:t>62</a:t>
            </a:fld>
            <a:endParaRPr lang="en-US"/>
          </a:p>
        </p:txBody>
      </p:sp>
      <p:graphicFrame>
        <p:nvGraphicFramePr>
          <p:cNvPr id="5" name="Chart 4"/>
          <p:cNvGraphicFramePr/>
          <p:nvPr>
            <p:extLst/>
          </p:nvPr>
        </p:nvGraphicFramePr>
        <p:xfrm>
          <a:off x="6955276" y="1825625"/>
          <a:ext cx="5029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/>
          </p:nvPr>
        </p:nvGraphicFramePr>
        <p:xfrm>
          <a:off x="6887976" y="1985674"/>
          <a:ext cx="5029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35"/>
          <a:stretch/>
        </p:blipFill>
        <p:spPr>
          <a:xfrm>
            <a:off x="7638028" y="2194530"/>
            <a:ext cx="3663696" cy="328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2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  <p:bldGraphic spid="6" grpId="0">
        <p:bldAsOne/>
      </p:bldGraphic>
      <p:bldGraphic spid="6" grpId="1">
        <p:bldAsOne/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Summary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BLE-Guardian</a:t>
            </a:r>
          </a:p>
          <a:p>
            <a:pPr lvl="1"/>
            <a:r>
              <a:rPr lang="en-US" sz="2800" dirty="0" smtClean="0">
                <a:latin typeface="+mj-lt"/>
              </a:rPr>
              <a:t>Privacy protection for BLE device users</a:t>
            </a:r>
          </a:p>
          <a:p>
            <a:pPr lvl="1"/>
            <a:r>
              <a:rPr lang="en-US" sz="2800" dirty="0" smtClean="0">
                <a:latin typeface="+mj-lt"/>
              </a:rPr>
              <a:t>Device agnostic and relies on COTS hardware</a:t>
            </a:r>
          </a:p>
          <a:p>
            <a:pPr lvl="1"/>
            <a:r>
              <a:rPr lang="en-US" sz="2800" dirty="0" smtClean="0">
                <a:latin typeface="+mj-lt"/>
              </a:rPr>
              <a:t>Low overhead on advertisement channels</a:t>
            </a:r>
          </a:p>
          <a:p>
            <a:pPr lvl="1"/>
            <a:endParaRPr lang="en-US" sz="1600" dirty="0">
              <a:latin typeface="+mj-lt"/>
            </a:endParaRPr>
          </a:p>
          <a:p>
            <a:pPr lvl="1"/>
            <a:endParaRPr lang="en-US" sz="2800" dirty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Future </a:t>
            </a:r>
            <a:r>
              <a:rPr lang="en-US" sz="3200" dirty="0">
                <a:latin typeface="+mj-lt"/>
              </a:rPr>
              <a:t>work</a:t>
            </a:r>
          </a:p>
          <a:p>
            <a:pPr lvl="1"/>
            <a:r>
              <a:rPr lang="en-US" sz="2800" dirty="0" smtClean="0">
                <a:latin typeface="+mj-lt"/>
              </a:rPr>
              <a:t>Explore other M2M protocols such </a:t>
            </a:r>
            <a:r>
              <a:rPr lang="en-US" sz="2800" dirty="0" err="1" smtClean="0">
                <a:latin typeface="+mj-lt"/>
              </a:rPr>
              <a:t>Zigbee</a:t>
            </a:r>
            <a:endParaRPr lang="en-US" sz="2800" dirty="0" smtClean="0">
              <a:latin typeface="+mj-lt"/>
            </a:endParaRPr>
          </a:p>
          <a:p>
            <a:pPr lvl="1"/>
            <a:r>
              <a:rPr lang="en-US" sz="2800" dirty="0" smtClean="0">
                <a:latin typeface="+mj-lt"/>
              </a:rPr>
              <a:t>Implement without external hardware (need firmware access)</a:t>
            </a:r>
            <a:endParaRPr lang="en-US" sz="2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22F1B-7C4D-45D9-BBA0-B097EC71605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7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41"/>
    </mc:Choice>
    <mc:Fallback xmlns="">
      <p:transition advTm="1541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&amp; Future 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Thesis Contributions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+mj-lt"/>
              </a:rPr>
              <a:t>Location privacy threats are a reality in the mobile and </a:t>
            </a:r>
            <a:r>
              <a:rPr lang="en-US" dirty="0" err="1" smtClean="0">
                <a:latin typeface="+mj-lt"/>
              </a:rPr>
              <a:t>IoT</a:t>
            </a:r>
            <a:r>
              <a:rPr lang="en-US" dirty="0" smtClean="0">
                <a:latin typeface="+mj-lt"/>
              </a:rPr>
              <a:t> ecosystem</a:t>
            </a:r>
          </a:p>
          <a:p>
            <a:endParaRPr lang="en-US" sz="1200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State-of-the-art fails to address these threats</a:t>
            </a:r>
          </a:p>
          <a:p>
            <a:endParaRPr lang="en-US" sz="1200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Four systems to mitigate location privacy threats:</a:t>
            </a:r>
          </a:p>
          <a:p>
            <a:pPr lvl="1"/>
            <a:r>
              <a:rPr lang="en-US" dirty="0" smtClean="0">
                <a:latin typeface="+mj-lt"/>
              </a:rPr>
              <a:t>Location-aware smartphone apps: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LP-Guardian</a:t>
            </a:r>
            <a:r>
              <a:rPr lang="en-US" dirty="0" smtClean="0">
                <a:latin typeface="+mj-lt"/>
              </a:rPr>
              <a:t> &amp;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LP-Doctor</a:t>
            </a:r>
          </a:p>
          <a:p>
            <a:pPr lvl="1"/>
            <a:r>
              <a:rPr lang="en-US" dirty="0" smtClean="0">
                <a:latin typeface="+mj-lt"/>
              </a:rPr>
              <a:t>Indoor location-based services: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PR-LBS</a:t>
            </a:r>
          </a:p>
          <a:p>
            <a:pPr lvl="1"/>
            <a:r>
              <a:rPr lang="en-US" dirty="0" err="1" smtClean="0">
                <a:latin typeface="+mj-lt"/>
              </a:rPr>
              <a:t>IoT</a:t>
            </a:r>
            <a:r>
              <a:rPr lang="en-US" dirty="0" smtClean="0">
                <a:latin typeface="+mj-lt"/>
              </a:rPr>
              <a:t> devices: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BLE-Guardian</a:t>
            </a:r>
          </a:p>
          <a:p>
            <a:endParaRPr lang="en-US" sz="1200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The proposed systems:</a:t>
            </a:r>
          </a:p>
          <a:p>
            <a:pPr lvl="1"/>
            <a:r>
              <a:rPr lang="en-US" dirty="0" smtClean="0">
                <a:latin typeface="+mj-lt"/>
              </a:rPr>
              <a:t>Provide privacy guarantees</a:t>
            </a:r>
          </a:p>
          <a:p>
            <a:pPr lvl="1"/>
            <a:r>
              <a:rPr lang="en-US" dirty="0" smtClean="0">
                <a:latin typeface="+mj-lt"/>
              </a:rPr>
              <a:t>Are Practical to employ</a:t>
            </a:r>
          </a:p>
          <a:p>
            <a:pPr lvl="1"/>
            <a:r>
              <a:rPr lang="en-US" dirty="0" smtClean="0">
                <a:latin typeface="+mj-lt"/>
              </a:rPr>
              <a:t>Are Usable</a:t>
            </a:r>
          </a:p>
          <a:p>
            <a:pPr lvl="1"/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488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 dirty="0" smtClean="0"/>
              <a:t>Thank you!</a:t>
            </a:r>
            <a:endParaRPr lang="en-US" sz="9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kmfawaz@umich.edu</a:t>
            </a:r>
          </a:p>
          <a:p>
            <a:r>
              <a:rPr lang="en-US" dirty="0" smtClean="0">
                <a:latin typeface="+mj-lt"/>
              </a:rPr>
              <a:t>Kassemfawaz.com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016F8AB-BCEA-4347-8BA6-BE776009BC89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18">
        <p:fade/>
      </p:transition>
    </mc:Choice>
    <mc:Fallback xmlns="">
      <p:transition spd="med" advTm="69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dirty="0" smtClean="0">
                <a:solidFill>
                  <a:srgbClr val="0070C0"/>
                </a:solidFill>
              </a:rPr>
              <a:t>Location Privacy Concerns</a:t>
            </a:r>
            <a:endParaRPr lang="en-US" altLang="ja-JP" dirty="0">
              <a:solidFill>
                <a:srgbClr val="0070C0"/>
              </a:solidFill>
            </a:endParaRPr>
          </a:p>
        </p:txBody>
      </p:sp>
      <p:pic>
        <p:nvPicPr>
          <p:cNvPr id="1034" name="Picture 10" descr="C:\Users\kmf04\Dropbox\Personal\Conferences\USENIX-2015\Figures\zdne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1677107"/>
            <a:ext cx="6096000" cy="311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kmf04\Dropbox\Personal\Conferences\USENIX-2015\Figures\wsj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135" y="2358495"/>
            <a:ext cx="6096000" cy="31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kmf04\Dropbox\Personal\Conferences\USENIX-2015\Figures\usatoda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5865" y="3538573"/>
            <a:ext cx="6096000" cy="312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mf04\Dropbox\Personal\Conferences\USENIX-2015\Figures\forbe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598920"/>
            <a:ext cx="6096000" cy="304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mf04\Dropbox\Personal\Conferences\USENIX-2015\Figures\nytime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885" y="3239595"/>
            <a:ext cx="6096000" cy="312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mf04\Dropbox\Personal\Conferences\USENIX-2015\Figures\gurdia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2248421"/>
            <a:ext cx="6096000" cy="311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kmf04\Dropbox\Personal\Conferences\USENIX-2015\Figures\pew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4263956"/>
            <a:ext cx="6096000" cy="312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mf04\Dropbox\Personal\Conferences\USENIX-2015\Figures\IB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35" y="3231849"/>
            <a:ext cx="6096000" cy="312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mf04\Dropbox\Personal\Conferences\USENIX-2015\Figures\computer-worl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4872181"/>
            <a:ext cx="6096000" cy="312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0480" y="1584256"/>
            <a:ext cx="12236173" cy="5359400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-20480" y="3593608"/>
            <a:ext cx="12236173" cy="749792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609585" lvl="1" indent="0" algn="ctr">
              <a:buNone/>
            </a:pPr>
            <a:r>
              <a:rPr lang="en-US" altLang="ja-JP" sz="4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What can we do about it?</a:t>
            </a: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0D0890A-EBD7-4D30-A56B-2240D75A94DE}" type="slidenum">
              <a:rPr lang="en-US" sz="1600"/>
              <a:pPr/>
              <a:t>7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5018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2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State of the Art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b="1" dirty="0" err="1" smtClean="0">
                <a:solidFill>
                  <a:srgbClr val="00B050"/>
                </a:solidFill>
                <a:latin typeface="+mj-lt"/>
              </a:rPr>
              <a:t>Deployability</a:t>
            </a:r>
            <a:endParaRPr lang="en-US" sz="3200" b="1" dirty="0" smtClean="0">
              <a:solidFill>
                <a:srgbClr val="00B050"/>
              </a:solidFill>
              <a:latin typeface="+mj-lt"/>
            </a:endParaRPr>
          </a:p>
          <a:p>
            <a:pPr lvl="1"/>
            <a:r>
              <a:rPr lang="en-US" sz="2800" dirty="0" smtClean="0">
                <a:latin typeface="+mj-lt"/>
              </a:rPr>
              <a:t>Compatibility with Localization Ecosystem</a:t>
            </a:r>
          </a:p>
          <a:p>
            <a:pPr lvl="2"/>
            <a:r>
              <a:rPr lang="en-US" sz="2400" dirty="0" smtClean="0">
                <a:latin typeface="+mj-lt"/>
              </a:rPr>
              <a:t>Offline traces only</a:t>
            </a:r>
          </a:p>
          <a:p>
            <a:pPr lvl="1"/>
            <a:r>
              <a:rPr lang="en-US" sz="2800" dirty="0" smtClean="0">
                <a:latin typeface="+mj-lt"/>
              </a:rPr>
              <a:t>Practicality</a:t>
            </a:r>
          </a:p>
          <a:p>
            <a:pPr lvl="2"/>
            <a:r>
              <a:rPr lang="en-US" sz="2400" dirty="0" smtClean="0">
                <a:latin typeface="+mj-lt"/>
              </a:rPr>
              <a:t>Require major modifications to APIs, apps, and devices</a:t>
            </a:r>
          </a:p>
          <a:p>
            <a:endParaRPr lang="en-US" sz="1100" dirty="0" smtClean="0">
              <a:latin typeface="+mj-lt"/>
            </a:endParaRPr>
          </a:p>
          <a:p>
            <a:r>
              <a:rPr lang="en-US" sz="3200" b="1" dirty="0" smtClean="0">
                <a:solidFill>
                  <a:srgbClr val="00B050"/>
                </a:solidFill>
                <a:latin typeface="+mj-lt"/>
              </a:rPr>
              <a:t>Privacy Criteria</a:t>
            </a:r>
          </a:p>
          <a:p>
            <a:pPr lvl="1"/>
            <a:r>
              <a:rPr lang="en-US" sz="2800" dirty="0" smtClean="0">
                <a:latin typeface="+mj-lt"/>
              </a:rPr>
              <a:t>Focus on tracking only</a:t>
            </a:r>
          </a:p>
          <a:p>
            <a:endParaRPr lang="en-US" sz="1200" dirty="0" smtClean="0">
              <a:latin typeface="+mj-lt"/>
            </a:endParaRPr>
          </a:p>
          <a:p>
            <a:r>
              <a:rPr lang="en-US" sz="3200" b="1" dirty="0" smtClean="0">
                <a:solidFill>
                  <a:srgbClr val="00B050"/>
                </a:solidFill>
                <a:latin typeface="+mj-lt"/>
              </a:rPr>
              <a:t>Privacy – Utility Trade-off</a:t>
            </a:r>
          </a:p>
          <a:p>
            <a:pPr lvl="1"/>
            <a:r>
              <a:rPr lang="en-US" sz="2800" dirty="0" smtClean="0">
                <a:latin typeface="+mj-lt"/>
              </a:rPr>
              <a:t>Only the two extremes of the spectrum</a:t>
            </a:r>
          </a:p>
          <a:p>
            <a:pPr lvl="1"/>
            <a:r>
              <a:rPr lang="en-US" sz="2800" dirty="0" smtClean="0">
                <a:latin typeface="+mj-lt"/>
              </a:rPr>
              <a:t>OS controls deficiencies </a:t>
            </a:r>
          </a:p>
        </p:txBody>
      </p:sp>
    </p:spTree>
    <p:extLst>
      <p:ext uri="{BB962C8B-B14F-4D97-AF65-F5344CB8AC3E}">
        <p14:creationId xmlns:p14="http://schemas.microsoft.com/office/powerpoint/2010/main" val="130656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Thesis Statement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dirty="0" smtClean="0">
              <a:latin typeface="+mj-lt"/>
            </a:endParaRPr>
          </a:p>
          <a:p>
            <a:endParaRPr lang="en-US" sz="3200" dirty="0">
              <a:latin typeface="+mj-lt"/>
            </a:endParaRPr>
          </a:p>
          <a:p>
            <a:pPr marL="0" indent="0" algn="ctr">
              <a:buNone/>
            </a:pPr>
            <a:r>
              <a:rPr lang="en-US" sz="3200" i="1" dirty="0" smtClean="0">
                <a:latin typeface="+mj-lt"/>
              </a:rPr>
              <a:t>We bring </a:t>
            </a:r>
            <a:r>
              <a:rPr lang="en-US" sz="3200" i="1" dirty="0">
                <a:latin typeface="+mj-lt"/>
              </a:rPr>
              <a:t>usable, practical, and theoretically sound location privacy protection mechanisms for mobile users in the different scenarios of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location-aware smartphone apps</a:t>
            </a:r>
            <a:r>
              <a:rPr lang="en-US" sz="3200" i="1" dirty="0">
                <a:latin typeface="+mj-lt"/>
              </a:rPr>
              <a:t>,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indoor location-based services</a:t>
            </a:r>
            <a:r>
              <a:rPr lang="en-US" sz="3200" i="1" dirty="0">
                <a:latin typeface="+mj-lt"/>
              </a:rPr>
              <a:t>, and for </a:t>
            </a:r>
            <a:r>
              <a:rPr lang="en-US" sz="3200" i="1" dirty="0" smtClean="0">
                <a:latin typeface="+mj-lt"/>
              </a:rPr>
              <a:t>the </a:t>
            </a:r>
            <a:r>
              <a:rPr lang="en-US" sz="3200" i="1" dirty="0">
                <a:latin typeface="+mj-lt"/>
              </a:rPr>
              <a:t>Internet of Things manifested by </a:t>
            </a:r>
            <a:r>
              <a:rPr lang="en-US" sz="3200" i="1" dirty="0" smtClean="0">
                <a:latin typeface="+mj-lt"/>
              </a:rPr>
              <a:t>the prevalent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BLE-equipped 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devices</a:t>
            </a:r>
            <a:r>
              <a:rPr lang="en-US" sz="3200" i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065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3|0.5|0.9|1.9|3.3|0.6|18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2|5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13.9|1.3|27.2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13.9|1.3|27.2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7|49.7|26.6|2.3|1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|27.4|2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|31.2|32.2|71.4|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.9|5.2|15.7|20.8|10.7|16.6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9|9.8|4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8.4|7.8|17.3|7.8|2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.6|0.8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7.5|13.9|16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2847</TotalTime>
  <Words>2414</Words>
  <Application>Microsoft Macintosh PowerPoint</Application>
  <PresentationFormat>Widescreen</PresentationFormat>
  <Paragraphs>800</Paragraphs>
  <Slides>66</Slides>
  <Notes>45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Calibri</vt:lpstr>
      <vt:lpstr>Calibri Light</vt:lpstr>
      <vt:lpstr>Cambria Math</vt:lpstr>
      <vt:lpstr>HP Simplified</vt:lpstr>
      <vt:lpstr>MS PGothic</vt:lpstr>
      <vt:lpstr>Times New Roman</vt:lpstr>
      <vt:lpstr>Wingdings</vt:lpstr>
      <vt:lpstr>맑은 고딕</vt:lpstr>
      <vt:lpstr>游ゴシック</vt:lpstr>
      <vt:lpstr>游ゴシック Light</vt:lpstr>
      <vt:lpstr>Arial</vt:lpstr>
      <vt:lpstr>Office Theme</vt:lpstr>
      <vt:lpstr>Visio</vt:lpstr>
      <vt:lpstr>Location Privacy Protection in the Mobile Era and Beyond</vt:lpstr>
      <vt:lpstr>Location-aware Apps</vt:lpstr>
      <vt:lpstr>The Internet of Things </vt:lpstr>
      <vt:lpstr>Location Privacy Scenarios</vt:lpstr>
      <vt:lpstr>Location Privacy Threats</vt:lpstr>
      <vt:lpstr>Location Privacy Concerns</vt:lpstr>
      <vt:lpstr>Location Privacy Concerns</vt:lpstr>
      <vt:lpstr>State of the Art</vt:lpstr>
      <vt:lpstr>Thesis Statement</vt:lpstr>
      <vt:lpstr>Thesis Contributions</vt:lpstr>
      <vt:lpstr>LP-Guardian</vt:lpstr>
      <vt:lpstr>Threat Model</vt:lpstr>
      <vt:lpstr>Overview of LP-Guardian</vt:lpstr>
      <vt:lpstr>Fingerprinting Threat</vt:lpstr>
      <vt:lpstr>Profiling Metric</vt:lpstr>
      <vt:lpstr>Implementation</vt:lpstr>
      <vt:lpstr>Privacy Evaluation</vt:lpstr>
      <vt:lpstr>Privacy Evaluation</vt:lpstr>
      <vt:lpstr>Summary</vt:lpstr>
      <vt:lpstr>LP-Doctor</vt:lpstr>
      <vt:lpstr>Mobile OS Location Controls</vt:lpstr>
      <vt:lpstr>Research Questions</vt:lpstr>
      <vt:lpstr>Location Privacy Metrics</vt:lpstr>
      <vt:lpstr>Are OS-Controls Effective?</vt:lpstr>
      <vt:lpstr>Apps’ Location Privacy</vt:lpstr>
      <vt:lpstr>LP-Doctor</vt:lpstr>
      <vt:lpstr>LP-Doctor</vt:lpstr>
      <vt:lpstr>LP-Doctor</vt:lpstr>
      <vt:lpstr>LP-Doctor</vt:lpstr>
      <vt:lpstr>LP-Doctor</vt:lpstr>
      <vt:lpstr>User Study</vt:lpstr>
      <vt:lpstr>Summary</vt:lpstr>
      <vt:lpstr>PR-LBS</vt:lpstr>
      <vt:lpstr>Indoor Localization</vt:lpstr>
      <vt:lpstr>The Survey</vt:lpstr>
      <vt:lpstr>Sharing Preferences</vt:lpstr>
      <vt:lpstr>The Survey Takeaways</vt:lpstr>
      <vt:lpstr>PR-LBS</vt:lpstr>
      <vt:lpstr>Mobility Model</vt:lpstr>
      <vt:lpstr>Location-Service Exchange</vt:lpstr>
      <vt:lpstr>Second Expert</vt:lpstr>
      <vt:lpstr>Implementation</vt:lpstr>
      <vt:lpstr>Trace-Based Evaluation - Datasets</vt:lpstr>
      <vt:lpstr>PowerPoint Presentation</vt:lpstr>
      <vt:lpstr>Summary</vt:lpstr>
      <vt:lpstr>BLE-Guardian</vt:lpstr>
      <vt:lpstr>What is Bluetooth Low Energy?</vt:lpstr>
      <vt:lpstr>BLE Primer</vt:lpstr>
      <vt:lpstr>BLE Security and Privacy</vt:lpstr>
      <vt:lpstr>BLE Privacy &amp; Security Effectiveness</vt:lpstr>
      <vt:lpstr>BLE Privacy &amp; Security Effectiveness</vt:lpstr>
      <vt:lpstr>It all starts with the advertisements… </vt:lpstr>
      <vt:lpstr>Research Questions</vt:lpstr>
      <vt:lpstr>BLE-Guardian</vt:lpstr>
      <vt:lpstr>Device Hiding</vt:lpstr>
      <vt:lpstr>Device Hiding</vt:lpstr>
      <vt:lpstr>Device Hiding</vt:lpstr>
      <vt:lpstr>Device Hiding</vt:lpstr>
      <vt:lpstr>PowerPoint Presentation</vt:lpstr>
      <vt:lpstr>Access Control</vt:lpstr>
      <vt:lpstr>Implementation</vt:lpstr>
      <vt:lpstr>Evaluation</vt:lpstr>
      <vt:lpstr>Summary</vt:lpstr>
      <vt:lpstr>Conclusion &amp; Future Work</vt:lpstr>
      <vt:lpstr>Thesis Contributions</vt:lpstr>
      <vt:lpstr>Thank you!</vt:lpstr>
    </vt:vector>
  </TitlesOfParts>
  <Company>Hewlett-Packard Company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kmfawaz</dc:creator>
  <cp:lastModifiedBy>Kassem Fawaz</cp:lastModifiedBy>
  <cp:revision>172</cp:revision>
  <dcterms:created xsi:type="dcterms:W3CDTF">2016-11-22T21:13:19Z</dcterms:created>
  <dcterms:modified xsi:type="dcterms:W3CDTF">2017-06-07T18:11:36Z</dcterms:modified>
</cp:coreProperties>
</file>