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68" r:id="rId3"/>
    <p:sldId id="284" r:id="rId4"/>
    <p:sldId id="269" r:id="rId5"/>
    <p:sldId id="302" r:id="rId6"/>
    <p:sldId id="270" r:id="rId7"/>
    <p:sldId id="258" r:id="rId8"/>
    <p:sldId id="287" r:id="rId9"/>
    <p:sldId id="273" r:id="rId10"/>
    <p:sldId id="272" r:id="rId11"/>
    <p:sldId id="259" r:id="rId12"/>
    <p:sldId id="278" r:id="rId13"/>
    <p:sldId id="280" r:id="rId14"/>
    <p:sldId id="281" r:id="rId15"/>
    <p:sldId id="274" r:id="rId16"/>
    <p:sldId id="283" r:id="rId17"/>
    <p:sldId id="288" r:id="rId18"/>
    <p:sldId id="285" r:id="rId19"/>
    <p:sldId id="290" r:id="rId20"/>
    <p:sldId id="275" r:id="rId21"/>
    <p:sldId id="292" r:id="rId22"/>
    <p:sldId id="291" r:id="rId23"/>
    <p:sldId id="299" r:id="rId24"/>
    <p:sldId id="297" r:id="rId25"/>
    <p:sldId id="295" r:id="rId26"/>
    <p:sldId id="296" r:id="rId27"/>
    <p:sldId id="267" r:id="rId28"/>
    <p:sldId id="298" r:id="rId29"/>
    <p:sldId id="293" r:id="rId30"/>
    <p:sldId id="301" r:id="rId31"/>
    <p:sldId id="303" r:id="rId32"/>
    <p:sldId id="304" r:id="rId33"/>
    <p:sldId id="305" r:id="rId34"/>
    <p:sldId id="30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/>
    <p:restoredTop sz="94643"/>
  </p:normalViewPr>
  <p:slideViewPr>
    <p:cSldViewPr snapToGrid="0">
      <p:cViewPr varScale="1">
        <p:scale>
          <a:sx n="121" d="100"/>
          <a:sy n="121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647AC-EE0C-4BBC-8FAE-2FA720F8030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7569C1-C323-4746-A810-D041A2E89B8C}">
      <dgm:prSet phldrT="[Text]"/>
      <dgm:spPr/>
      <dgm:t>
        <a:bodyPr/>
        <a:lstStyle/>
        <a:p>
          <a:r>
            <a:rPr lang="en-US" dirty="0"/>
            <a:t>Partitioned</a:t>
          </a:r>
        </a:p>
      </dgm:t>
    </dgm:pt>
    <dgm:pt modelId="{0D916BC1-AAC6-436F-BDA7-78EE9C6AD4DC}" type="parTrans" cxnId="{265F329C-D561-4FF8-B712-B762C7D02587}">
      <dgm:prSet/>
      <dgm:spPr/>
      <dgm:t>
        <a:bodyPr/>
        <a:lstStyle/>
        <a:p>
          <a:endParaRPr lang="en-US"/>
        </a:p>
      </dgm:t>
    </dgm:pt>
    <dgm:pt modelId="{808470D1-3FC4-435D-A8FD-666EBC2B234A}" type="sibTrans" cxnId="{265F329C-D561-4FF8-B712-B762C7D02587}">
      <dgm:prSet/>
      <dgm:spPr/>
      <dgm:t>
        <a:bodyPr/>
        <a:lstStyle/>
        <a:p>
          <a:endParaRPr lang="en-US"/>
        </a:p>
      </dgm:t>
    </dgm:pt>
    <dgm:pt modelId="{719FE295-F021-4890-A821-815A36C2912B}">
      <dgm:prSet phldrT="[Text]" custT="1"/>
      <dgm:spPr/>
      <dgm:t>
        <a:bodyPr/>
        <a:lstStyle/>
        <a:p>
          <a:r>
            <a:rPr lang="en-US" sz="2000" dirty="0" err="1"/>
            <a:t>CloudIQ</a:t>
          </a:r>
          <a:endParaRPr lang="en-US" sz="2000" dirty="0"/>
        </a:p>
      </dgm:t>
    </dgm:pt>
    <dgm:pt modelId="{C2E358C8-B025-4CAF-90D9-84A203F73D3B}" type="parTrans" cxnId="{DD1EAE41-984D-458D-9467-073257B9667F}">
      <dgm:prSet/>
      <dgm:spPr/>
      <dgm:t>
        <a:bodyPr/>
        <a:lstStyle/>
        <a:p>
          <a:endParaRPr lang="en-US"/>
        </a:p>
      </dgm:t>
    </dgm:pt>
    <dgm:pt modelId="{58533E71-989B-405B-94D3-17B9382A7585}" type="sibTrans" cxnId="{DD1EAE41-984D-458D-9467-073257B9667F}">
      <dgm:prSet/>
      <dgm:spPr/>
      <dgm:t>
        <a:bodyPr/>
        <a:lstStyle/>
        <a:p>
          <a:endParaRPr lang="en-US"/>
        </a:p>
      </dgm:t>
    </dgm:pt>
    <dgm:pt modelId="{796FEA42-A9B8-4C56-A49D-1DD3E6BD1F1D}">
      <dgm:prSet phldrT="[Text]"/>
      <dgm:spPr/>
      <dgm:t>
        <a:bodyPr/>
        <a:lstStyle/>
        <a:p>
          <a:r>
            <a:rPr lang="en-US" dirty="0"/>
            <a:t>Global</a:t>
          </a:r>
        </a:p>
      </dgm:t>
    </dgm:pt>
    <dgm:pt modelId="{5C1597BB-ECAD-4B8D-8096-91AE9CB82CC2}" type="parTrans" cxnId="{4C0BDD00-F5EB-45D5-9FE5-0076696B505A}">
      <dgm:prSet/>
      <dgm:spPr/>
      <dgm:t>
        <a:bodyPr/>
        <a:lstStyle/>
        <a:p>
          <a:endParaRPr lang="en-US"/>
        </a:p>
      </dgm:t>
    </dgm:pt>
    <dgm:pt modelId="{5E0202CE-A1AB-429B-BDCF-B4C64BC8F23D}" type="sibTrans" cxnId="{4C0BDD00-F5EB-45D5-9FE5-0076696B505A}">
      <dgm:prSet/>
      <dgm:spPr/>
      <dgm:t>
        <a:bodyPr/>
        <a:lstStyle/>
        <a:p>
          <a:endParaRPr lang="en-US"/>
        </a:p>
      </dgm:t>
    </dgm:pt>
    <dgm:pt modelId="{E063D8CA-9E18-4202-9135-49B8E8309E23}">
      <dgm:prSet phldrT="[Text]" custT="1"/>
      <dgm:spPr/>
      <dgm:t>
        <a:bodyPr/>
        <a:lstStyle/>
        <a:p>
          <a:r>
            <a:rPr lang="en-US" sz="2000" dirty="0"/>
            <a:t>PRAN</a:t>
          </a:r>
        </a:p>
      </dgm:t>
    </dgm:pt>
    <dgm:pt modelId="{CA3D9C06-AF62-4C39-8209-D3B7D01541DE}" type="parTrans" cxnId="{89A3FADA-5352-4EE2-8BEA-DB06A917984B}">
      <dgm:prSet/>
      <dgm:spPr/>
      <dgm:t>
        <a:bodyPr/>
        <a:lstStyle/>
        <a:p>
          <a:endParaRPr lang="en-US"/>
        </a:p>
      </dgm:t>
    </dgm:pt>
    <dgm:pt modelId="{DE0CFF7D-330C-4B04-A45A-AA4902806F99}" type="sibTrans" cxnId="{89A3FADA-5352-4EE2-8BEA-DB06A917984B}">
      <dgm:prSet/>
      <dgm:spPr/>
      <dgm:t>
        <a:bodyPr/>
        <a:lstStyle/>
        <a:p>
          <a:endParaRPr lang="en-US"/>
        </a:p>
      </dgm:t>
    </dgm:pt>
    <dgm:pt modelId="{AEE54532-31B4-4FE4-BA46-1BD35D8559A7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Parallelism</a:t>
          </a:r>
        </a:p>
      </dgm:t>
    </dgm:pt>
    <dgm:pt modelId="{BC8850D2-CC23-4065-80C5-462895C7E80B}" type="parTrans" cxnId="{772706B6-0CB6-4D9C-BFD5-C96DE52812C1}">
      <dgm:prSet/>
      <dgm:spPr/>
      <dgm:t>
        <a:bodyPr/>
        <a:lstStyle/>
        <a:p>
          <a:endParaRPr lang="en-US"/>
        </a:p>
      </dgm:t>
    </dgm:pt>
    <dgm:pt modelId="{A3B2B1A3-6D58-460D-A34B-212F853482DA}" type="sibTrans" cxnId="{772706B6-0CB6-4D9C-BFD5-C96DE52812C1}">
      <dgm:prSet/>
      <dgm:spPr/>
      <dgm:t>
        <a:bodyPr/>
        <a:lstStyle/>
        <a:p>
          <a:endParaRPr lang="en-US"/>
        </a:p>
      </dgm:t>
    </dgm:pt>
    <dgm:pt modelId="{F8CF3ABF-5015-4643-A51E-2087D5536683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 err="1"/>
            <a:t>WiBench</a:t>
          </a:r>
          <a:endParaRPr lang="en-US" sz="2000" dirty="0"/>
        </a:p>
      </dgm:t>
    </dgm:pt>
    <dgm:pt modelId="{2DE33A61-18AE-4EDB-AED8-1DBC81163FD2}" type="parTrans" cxnId="{754B931A-9CBB-4BD3-B40B-0E6BB3BE0527}">
      <dgm:prSet/>
      <dgm:spPr/>
      <dgm:t>
        <a:bodyPr/>
        <a:lstStyle/>
        <a:p>
          <a:endParaRPr lang="en-US"/>
        </a:p>
      </dgm:t>
    </dgm:pt>
    <dgm:pt modelId="{98C74084-18B5-4251-9ED1-C777CBB2867D}" type="sibTrans" cxnId="{754B931A-9CBB-4BD3-B40B-0E6BB3BE0527}">
      <dgm:prSet/>
      <dgm:spPr/>
      <dgm:t>
        <a:bodyPr/>
        <a:lstStyle/>
        <a:p>
          <a:endParaRPr lang="en-US"/>
        </a:p>
      </dgm:t>
    </dgm:pt>
    <dgm:pt modelId="{385462C0-ED33-4889-A5D8-3F6B1DF4478C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 err="1"/>
            <a:t>Bigstation</a:t>
          </a:r>
          <a:endParaRPr lang="en-US" sz="2000" dirty="0"/>
        </a:p>
      </dgm:t>
    </dgm:pt>
    <dgm:pt modelId="{C6B4FB17-8D63-4A05-A457-B5A0D3104846}" type="parTrans" cxnId="{9084018B-6E70-40CE-81C0-5AA4FDE3448B}">
      <dgm:prSet/>
      <dgm:spPr/>
      <dgm:t>
        <a:bodyPr/>
        <a:lstStyle/>
        <a:p>
          <a:endParaRPr lang="en-US"/>
        </a:p>
      </dgm:t>
    </dgm:pt>
    <dgm:pt modelId="{38656994-73D6-4102-A6A4-A63206A507FE}" type="sibTrans" cxnId="{9084018B-6E70-40CE-81C0-5AA4FDE3448B}">
      <dgm:prSet/>
      <dgm:spPr/>
      <dgm:t>
        <a:bodyPr/>
        <a:lstStyle/>
        <a:p>
          <a:endParaRPr lang="en-US"/>
        </a:p>
      </dgm:t>
    </dgm:pt>
    <dgm:pt modelId="{DEC24982-9244-43C8-8A08-E2B209C2EA71}">
      <dgm:prSet phldrT="[Text]"/>
      <dgm:spPr/>
      <dgm:t>
        <a:bodyPr/>
        <a:lstStyle/>
        <a:p>
          <a:r>
            <a:rPr lang="en-US" sz="1800" dirty="0">
              <a:solidFill>
                <a:srgbClr val="FF0000"/>
              </a:solidFill>
            </a:rPr>
            <a:t>Assumes fixed processing time</a:t>
          </a:r>
        </a:p>
      </dgm:t>
    </dgm:pt>
    <dgm:pt modelId="{DAD9B87B-0DBD-4D66-9193-584176AB27B9}" type="parTrans" cxnId="{987A5AC0-7417-4109-8F83-70358EAAA285}">
      <dgm:prSet/>
      <dgm:spPr/>
      <dgm:t>
        <a:bodyPr/>
        <a:lstStyle/>
        <a:p>
          <a:endParaRPr lang="en-US"/>
        </a:p>
      </dgm:t>
    </dgm:pt>
    <dgm:pt modelId="{0B65C561-52F2-4602-BC33-F3D975C65406}" type="sibTrans" cxnId="{987A5AC0-7417-4109-8F83-70358EAAA285}">
      <dgm:prSet/>
      <dgm:spPr/>
      <dgm:t>
        <a:bodyPr/>
        <a:lstStyle/>
        <a:p>
          <a:endParaRPr lang="en-US"/>
        </a:p>
      </dgm:t>
    </dgm:pt>
    <dgm:pt modelId="{09EEF902-E8AF-4DC4-A5DA-D3E538E77561}">
      <dgm:prSet phldrT="[Text]"/>
      <dgm:spPr/>
      <dgm:t>
        <a:bodyPr/>
        <a:lstStyle/>
        <a:p>
          <a:r>
            <a:rPr lang="en-US" sz="1800" dirty="0">
              <a:solidFill>
                <a:srgbClr val="FF0000"/>
              </a:solidFill>
            </a:rPr>
            <a:t>High runtime overhead</a:t>
          </a:r>
        </a:p>
      </dgm:t>
    </dgm:pt>
    <dgm:pt modelId="{EB8C5236-BD52-4C52-B5A7-E128999EC891}" type="parTrans" cxnId="{A8B57836-2AD7-4E2C-8BAA-52CD124E0C36}">
      <dgm:prSet/>
      <dgm:spPr/>
      <dgm:t>
        <a:bodyPr/>
        <a:lstStyle/>
        <a:p>
          <a:endParaRPr lang="en-US"/>
        </a:p>
      </dgm:t>
    </dgm:pt>
    <dgm:pt modelId="{21784C61-18AB-4F17-A430-5582117F1DD7}" type="sibTrans" cxnId="{A8B57836-2AD7-4E2C-8BAA-52CD124E0C36}">
      <dgm:prSet/>
      <dgm:spPr/>
      <dgm:t>
        <a:bodyPr/>
        <a:lstStyle/>
        <a:p>
          <a:endParaRPr lang="en-US"/>
        </a:p>
      </dgm:t>
    </dgm:pt>
    <dgm:pt modelId="{705984DC-CEF8-4C87-B4D9-09D730767FDA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dirty="0">
              <a:solidFill>
                <a:srgbClr val="FF0000"/>
              </a:solidFill>
            </a:rPr>
            <a:t>Scheduler-agnostic</a:t>
          </a:r>
        </a:p>
      </dgm:t>
    </dgm:pt>
    <dgm:pt modelId="{DCF32775-B203-4B62-91B9-430C306954C3}" type="parTrans" cxnId="{552FE3F3-0CCF-498C-A9EF-C6F1D8F787DF}">
      <dgm:prSet/>
      <dgm:spPr/>
      <dgm:t>
        <a:bodyPr/>
        <a:lstStyle/>
        <a:p>
          <a:endParaRPr lang="en-US"/>
        </a:p>
      </dgm:t>
    </dgm:pt>
    <dgm:pt modelId="{EE77918E-48B8-446A-B637-68A15629D071}" type="sibTrans" cxnId="{552FE3F3-0CCF-498C-A9EF-C6F1D8F787DF}">
      <dgm:prSet/>
      <dgm:spPr/>
      <dgm:t>
        <a:bodyPr/>
        <a:lstStyle/>
        <a:p>
          <a:endParaRPr lang="en-US"/>
        </a:p>
      </dgm:t>
    </dgm:pt>
    <dgm:pt modelId="{00E23616-5DD0-4987-8E39-8FC4892AE7E1}" type="pres">
      <dgm:prSet presAssocID="{D6F647AC-EE0C-4BBC-8FAE-2FA720F803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BCE7FD-8B86-4546-B30E-33A3D758DD84}" type="pres">
      <dgm:prSet presAssocID="{837569C1-C323-4746-A810-D041A2E89B8C}" presName="linNode" presStyleCnt="0"/>
      <dgm:spPr/>
    </dgm:pt>
    <dgm:pt modelId="{49620F2D-EC0F-495D-827A-FEC2165EE92E}" type="pres">
      <dgm:prSet presAssocID="{837569C1-C323-4746-A810-D041A2E89B8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032B7-91F8-4B9E-9A63-A76E0D652B2A}" type="pres">
      <dgm:prSet presAssocID="{837569C1-C323-4746-A810-D041A2E89B8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CA154-5D4D-4B2B-B188-336F6F436FA7}" type="pres">
      <dgm:prSet presAssocID="{808470D1-3FC4-435D-A8FD-666EBC2B234A}" presName="sp" presStyleCnt="0"/>
      <dgm:spPr/>
    </dgm:pt>
    <dgm:pt modelId="{A0506F47-95F0-4C12-8B65-FDA948CE18E2}" type="pres">
      <dgm:prSet presAssocID="{796FEA42-A9B8-4C56-A49D-1DD3E6BD1F1D}" presName="linNode" presStyleCnt="0"/>
      <dgm:spPr/>
    </dgm:pt>
    <dgm:pt modelId="{D5CA63DC-DBDB-4710-92D9-76EEC7BD4D52}" type="pres">
      <dgm:prSet presAssocID="{796FEA42-A9B8-4C56-A49D-1DD3E6BD1F1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73EC7-3D51-4297-B0F1-8EDDEE7486DD}" type="pres">
      <dgm:prSet presAssocID="{796FEA42-A9B8-4C56-A49D-1DD3E6BD1F1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D9E13-8B84-44F7-B303-024D82277CEF}" type="pres">
      <dgm:prSet presAssocID="{5E0202CE-A1AB-429B-BDCF-B4C64BC8F23D}" presName="sp" presStyleCnt="0"/>
      <dgm:spPr/>
    </dgm:pt>
    <dgm:pt modelId="{65B6AF0E-D795-4E4C-A9D1-1FD7F25AC63D}" type="pres">
      <dgm:prSet presAssocID="{AEE54532-31B4-4FE4-BA46-1BD35D8559A7}" presName="linNode" presStyleCnt="0"/>
      <dgm:spPr/>
    </dgm:pt>
    <dgm:pt modelId="{6F7AB3E2-925F-4812-9850-91A0359FD787}" type="pres">
      <dgm:prSet presAssocID="{AEE54532-31B4-4FE4-BA46-1BD35D8559A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9DA5B-B9BF-4044-9EAA-3333B4D655EA}" type="pres">
      <dgm:prSet presAssocID="{AEE54532-31B4-4FE4-BA46-1BD35D8559A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B20199-1309-504A-A408-E63371FF9C30}" type="presOf" srcId="{837569C1-C323-4746-A810-D041A2E89B8C}" destId="{49620F2D-EC0F-495D-827A-FEC2165EE92E}" srcOrd="0" destOrd="0" presId="urn:microsoft.com/office/officeart/2005/8/layout/vList5"/>
    <dgm:cxn modelId="{6E31C050-E648-4D40-919D-4DDF1904CCF1}" type="presOf" srcId="{F8CF3ABF-5015-4643-A51E-2087D5536683}" destId="{BC49DA5B-B9BF-4044-9EAA-3333B4D655EA}" srcOrd="0" destOrd="0" presId="urn:microsoft.com/office/officeart/2005/8/layout/vList5"/>
    <dgm:cxn modelId="{265F329C-D561-4FF8-B712-B762C7D02587}" srcId="{D6F647AC-EE0C-4BBC-8FAE-2FA720F80302}" destId="{837569C1-C323-4746-A810-D041A2E89B8C}" srcOrd="0" destOrd="0" parTransId="{0D916BC1-AAC6-436F-BDA7-78EE9C6AD4DC}" sibTransId="{808470D1-3FC4-435D-A8FD-666EBC2B234A}"/>
    <dgm:cxn modelId="{DD1EAE41-984D-458D-9467-073257B9667F}" srcId="{837569C1-C323-4746-A810-D041A2E89B8C}" destId="{719FE295-F021-4890-A821-815A36C2912B}" srcOrd="0" destOrd="0" parTransId="{C2E358C8-B025-4CAF-90D9-84A203F73D3B}" sibTransId="{58533E71-989B-405B-94D3-17B9382A7585}"/>
    <dgm:cxn modelId="{89A3FADA-5352-4EE2-8BEA-DB06A917984B}" srcId="{796FEA42-A9B8-4C56-A49D-1DD3E6BD1F1D}" destId="{E063D8CA-9E18-4202-9135-49B8E8309E23}" srcOrd="0" destOrd="0" parTransId="{CA3D9C06-AF62-4C39-8209-D3B7D01541DE}" sibTransId="{DE0CFF7D-330C-4B04-A45A-AA4902806F99}"/>
    <dgm:cxn modelId="{22D6D5C3-65BF-024C-8D88-85F5DFC72569}" type="presOf" srcId="{796FEA42-A9B8-4C56-A49D-1DD3E6BD1F1D}" destId="{D5CA63DC-DBDB-4710-92D9-76EEC7BD4D52}" srcOrd="0" destOrd="0" presId="urn:microsoft.com/office/officeart/2005/8/layout/vList5"/>
    <dgm:cxn modelId="{A8B57836-2AD7-4E2C-8BAA-52CD124E0C36}" srcId="{E063D8CA-9E18-4202-9135-49B8E8309E23}" destId="{09EEF902-E8AF-4DC4-A5DA-D3E538E77561}" srcOrd="0" destOrd="0" parTransId="{EB8C5236-BD52-4C52-B5A7-E128999EC891}" sibTransId="{21784C61-18AB-4F17-A430-5582117F1DD7}"/>
    <dgm:cxn modelId="{BB363541-59A0-5841-9C11-46A20756CB60}" type="presOf" srcId="{D6F647AC-EE0C-4BBC-8FAE-2FA720F80302}" destId="{00E23616-5DD0-4987-8E39-8FC4892AE7E1}" srcOrd="0" destOrd="0" presId="urn:microsoft.com/office/officeart/2005/8/layout/vList5"/>
    <dgm:cxn modelId="{B62543A5-263A-BE45-B057-31035F49FECF}" type="presOf" srcId="{AEE54532-31B4-4FE4-BA46-1BD35D8559A7}" destId="{6F7AB3E2-925F-4812-9850-91A0359FD787}" srcOrd="0" destOrd="0" presId="urn:microsoft.com/office/officeart/2005/8/layout/vList5"/>
    <dgm:cxn modelId="{987A5AC0-7417-4109-8F83-70358EAAA285}" srcId="{719FE295-F021-4890-A821-815A36C2912B}" destId="{DEC24982-9244-43C8-8A08-E2B209C2EA71}" srcOrd="0" destOrd="0" parTransId="{DAD9B87B-0DBD-4D66-9193-584176AB27B9}" sibTransId="{0B65C561-52F2-4602-BC33-F3D975C65406}"/>
    <dgm:cxn modelId="{74A34808-69FE-4947-954C-F2D3BF475826}" type="presOf" srcId="{DEC24982-9244-43C8-8A08-E2B209C2EA71}" destId="{4FD032B7-91F8-4B9E-9A63-A76E0D652B2A}" srcOrd="0" destOrd="1" presId="urn:microsoft.com/office/officeart/2005/8/layout/vList5"/>
    <dgm:cxn modelId="{7EAEA030-9326-8B41-9675-424A79DBAE7E}" type="presOf" srcId="{385462C0-ED33-4889-A5D8-3F6B1DF4478C}" destId="{BC49DA5B-B9BF-4044-9EAA-3333B4D655EA}" srcOrd="0" destOrd="1" presId="urn:microsoft.com/office/officeart/2005/8/layout/vList5"/>
    <dgm:cxn modelId="{772706B6-0CB6-4D9C-BFD5-C96DE52812C1}" srcId="{D6F647AC-EE0C-4BBC-8FAE-2FA720F80302}" destId="{AEE54532-31B4-4FE4-BA46-1BD35D8559A7}" srcOrd="2" destOrd="0" parTransId="{BC8850D2-CC23-4065-80C5-462895C7E80B}" sibTransId="{A3B2B1A3-6D58-460D-A34B-212F853482DA}"/>
    <dgm:cxn modelId="{E7359D7B-FA1D-F24F-AD39-648E17E8A07D}" type="presOf" srcId="{09EEF902-E8AF-4DC4-A5DA-D3E538E77561}" destId="{92273EC7-3D51-4297-B0F1-8EDDEE7486DD}" srcOrd="0" destOrd="1" presId="urn:microsoft.com/office/officeart/2005/8/layout/vList5"/>
    <dgm:cxn modelId="{4C0BDD00-F5EB-45D5-9FE5-0076696B505A}" srcId="{D6F647AC-EE0C-4BBC-8FAE-2FA720F80302}" destId="{796FEA42-A9B8-4C56-A49D-1DD3E6BD1F1D}" srcOrd="1" destOrd="0" parTransId="{5C1597BB-ECAD-4B8D-8096-91AE9CB82CC2}" sibTransId="{5E0202CE-A1AB-429B-BDCF-B4C64BC8F23D}"/>
    <dgm:cxn modelId="{51A10906-07E1-904E-A856-C789D98755F5}" type="presOf" srcId="{705984DC-CEF8-4C87-B4D9-09D730767FDA}" destId="{BC49DA5B-B9BF-4044-9EAA-3333B4D655EA}" srcOrd="0" destOrd="2" presId="urn:microsoft.com/office/officeart/2005/8/layout/vList5"/>
    <dgm:cxn modelId="{552FE3F3-0CCF-498C-A9EF-C6F1D8F787DF}" srcId="{385462C0-ED33-4889-A5D8-3F6B1DF4478C}" destId="{705984DC-CEF8-4C87-B4D9-09D730767FDA}" srcOrd="0" destOrd="0" parTransId="{DCF32775-B203-4B62-91B9-430C306954C3}" sibTransId="{EE77918E-48B8-446A-B637-68A15629D071}"/>
    <dgm:cxn modelId="{9084018B-6E70-40CE-81C0-5AA4FDE3448B}" srcId="{AEE54532-31B4-4FE4-BA46-1BD35D8559A7}" destId="{385462C0-ED33-4889-A5D8-3F6B1DF4478C}" srcOrd="1" destOrd="0" parTransId="{C6B4FB17-8D63-4A05-A457-B5A0D3104846}" sibTransId="{38656994-73D6-4102-A6A4-A63206A507FE}"/>
    <dgm:cxn modelId="{3ACAEF7B-B848-3A48-BCCE-D4CDC3D7ADE2}" type="presOf" srcId="{719FE295-F021-4890-A821-815A36C2912B}" destId="{4FD032B7-91F8-4B9E-9A63-A76E0D652B2A}" srcOrd="0" destOrd="0" presId="urn:microsoft.com/office/officeart/2005/8/layout/vList5"/>
    <dgm:cxn modelId="{C33867CA-7F29-0B41-80E2-1252F80E0827}" type="presOf" srcId="{E063D8CA-9E18-4202-9135-49B8E8309E23}" destId="{92273EC7-3D51-4297-B0F1-8EDDEE7486DD}" srcOrd="0" destOrd="0" presId="urn:microsoft.com/office/officeart/2005/8/layout/vList5"/>
    <dgm:cxn modelId="{754B931A-9CBB-4BD3-B40B-0E6BB3BE0527}" srcId="{AEE54532-31B4-4FE4-BA46-1BD35D8559A7}" destId="{F8CF3ABF-5015-4643-A51E-2087D5536683}" srcOrd="0" destOrd="0" parTransId="{2DE33A61-18AE-4EDB-AED8-1DBC81163FD2}" sibTransId="{98C74084-18B5-4251-9ED1-C777CBB2867D}"/>
    <dgm:cxn modelId="{FD43B2E5-E188-8D45-9A85-EFBE4DE8932F}" type="presParOf" srcId="{00E23616-5DD0-4987-8E39-8FC4892AE7E1}" destId="{16BCE7FD-8B86-4546-B30E-33A3D758DD84}" srcOrd="0" destOrd="0" presId="urn:microsoft.com/office/officeart/2005/8/layout/vList5"/>
    <dgm:cxn modelId="{EE63057E-A4E5-6142-B6FF-DA7047585B2F}" type="presParOf" srcId="{16BCE7FD-8B86-4546-B30E-33A3D758DD84}" destId="{49620F2D-EC0F-495D-827A-FEC2165EE92E}" srcOrd="0" destOrd="0" presId="urn:microsoft.com/office/officeart/2005/8/layout/vList5"/>
    <dgm:cxn modelId="{4C7AEE42-B047-2F40-9CD5-7E2072B0E9CD}" type="presParOf" srcId="{16BCE7FD-8B86-4546-B30E-33A3D758DD84}" destId="{4FD032B7-91F8-4B9E-9A63-A76E0D652B2A}" srcOrd="1" destOrd="0" presId="urn:microsoft.com/office/officeart/2005/8/layout/vList5"/>
    <dgm:cxn modelId="{E2B1D4A1-E752-1F4D-9FDE-158E04E2F86C}" type="presParOf" srcId="{00E23616-5DD0-4987-8E39-8FC4892AE7E1}" destId="{8F1CA154-5D4D-4B2B-B188-336F6F436FA7}" srcOrd="1" destOrd="0" presId="urn:microsoft.com/office/officeart/2005/8/layout/vList5"/>
    <dgm:cxn modelId="{2CFC4EEA-1541-B642-BC54-52654C245E0F}" type="presParOf" srcId="{00E23616-5DD0-4987-8E39-8FC4892AE7E1}" destId="{A0506F47-95F0-4C12-8B65-FDA948CE18E2}" srcOrd="2" destOrd="0" presId="urn:microsoft.com/office/officeart/2005/8/layout/vList5"/>
    <dgm:cxn modelId="{F144F686-2BCD-4347-8435-509BE1BB3C62}" type="presParOf" srcId="{A0506F47-95F0-4C12-8B65-FDA948CE18E2}" destId="{D5CA63DC-DBDB-4710-92D9-76EEC7BD4D52}" srcOrd="0" destOrd="0" presId="urn:microsoft.com/office/officeart/2005/8/layout/vList5"/>
    <dgm:cxn modelId="{56D1F921-3BAD-4D4B-9A6F-6B2E613D36E3}" type="presParOf" srcId="{A0506F47-95F0-4C12-8B65-FDA948CE18E2}" destId="{92273EC7-3D51-4297-B0F1-8EDDEE7486DD}" srcOrd="1" destOrd="0" presId="urn:microsoft.com/office/officeart/2005/8/layout/vList5"/>
    <dgm:cxn modelId="{902C2AFB-00B7-C14A-8862-F60CBFC9E316}" type="presParOf" srcId="{00E23616-5DD0-4987-8E39-8FC4892AE7E1}" destId="{A2ED9E13-8B84-44F7-B303-024D82277CEF}" srcOrd="3" destOrd="0" presId="urn:microsoft.com/office/officeart/2005/8/layout/vList5"/>
    <dgm:cxn modelId="{39E28CA5-AE6A-304F-89A5-11A0147DC357}" type="presParOf" srcId="{00E23616-5DD0-4987-8E39-8FC4892AE7E1}" destId="{65B6AF0E-D795-4E4C-A9D1-1FD7F25AC63D}" srcOrd="4" destOrd="0" presId="urn:microsoft.com/office/officeart/2005/8/layout/vList5"/>
    <dgm:cxn modelId="{AAADF1CC-5D09-F344-AB82-3B7435D4047C}" type="presParOf" srcId="{65B6AF0E-D795-4E4C-A9D1-1FD7F25AC63D}" destId="{6F7AB3E2-925F-4812-9850-91A0359FD787}" srcOrd="0" destOrd="0" presId="urn:microsoft.com/office/officeart/2005/8/layout/vList5"/>
    <dgm:cxn modelId="{D517634D-B0A9-EA42-94E5-1182F70CC7D0}" type="presParOf" srcId="{65B6AF0E-D795-4E4C-A9D1-1FD7F25AC63D}" destId="{BC49DA5B-B9BF-4044-9EAA-3333B4D655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F0FEE-9108-4FB5-9C55-5F207894EF09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E1CC0D-3311-4A4A-8CC8-0EEF16C5D2E3}">
      <dgm:prSet phldrT="[Text]" custT="1"/>
      <dgm:spPr/>
      <dgm:t>
        <a:bodyPr/>
        <a:lstStyle/>
        <a:p>
          <a:r>
            <a:rPr lang="en-US" sz="2300" b="1" dirty="0"/>
            <a:t>E2E model</a:t>
          </a:r>
        </a:p>
      </dgm:t>
    </dgm:pt>
    <dgm:pt modelId="{B760AB43-E368-44D6-9B46-147367768241}" type="parTrans" cxnId="{783FDE77-D2E5-414B-8018-070AE9F35414}">
      <dgm:prSet/>
      <dgm:spPr/>
      <dgm:t>
        <a:bodyPr/>
        <a:lstStyle/>
        <a:p>
          <a:endParaRPr lang="en-US" sz="1600"/>
        </a:p>
      </dgm:t>
    </dgm:pt>
    <dgm:pt modelId="{3079D42A-DFA1-49F9-AE1D-78430A2A5D45}" type="sibTrans" cxnId="{783FDE77-D2E5-414B-8018-070AE9F35414}">
      <dgm:prSet custT="1"/>
      <dgm:spPr/>
      <dgm:t>
        <a:bodyPr/>
        <a:lstStyle/>
        <a:p>
          <a:endParaRPr lang="en-US" sz="2000"/>
        </a:p>
      </dgm:t>
    </dgm:pt>
    <dgm:pt modelId="{4B83F468-8F3A-4A63-8FCD-0CB0A34F40AD}">
      <dgm:prSet phldrT="[Text]" custT="1"/>
      <dgm:spPr/>
      <dgm:t>
        <a:bodyPr/>
        <a:lstStyle/>
        <a:p>
          <a:r>
            <a:rPr lang="en-US" sz="1800" dirty="0"/>
            <a:t>Uplink processing</a:t>
          </a:r>
        </a:p>
      </dgm:t>
    </dgm:pt>
    <dgm:pt modelId="{AD03B11E-BA5D-4B01-8193-21267981C110}" type="parTrans" cxnId="{2CFCF72E-603E-475C-993C-BCFBB23C4484}">
      <dgm:prSet/>
      <dgm:spPr/>
      <dgm:t>
        <a:bodyPr/>
        <a:lstStyle/>
        <a:p>
          <a:endParaRPr lang="en-US" sz="1600"/>
        </a:p>
      </dgm:t>
    </dgm:pt>
    <dgm:pt modelId="{0EE65089-6242-41BA-A7F5-B914FC6F16E1}" type="sibTrans" cxnId="{2CFCF72E-603E-475C-993C-BCFBB23C4484}">
      <dgm:prSet/>
      <dgm:spPr/>
      <dgm:t>
        <a:bodyPr/>
        <a:lstStyle/>
        <a:p>
          <a:endParaRPr lang="en-US" sz="1600"/>
        </a:p>
      </dgm:t>
    </dgm:pt>
    <dgm:pt modelId="{F56B9853-7B11-4C12-94F5-33CE8FC3829B}">
      <dgm:prSet phldrT="[Text]" custT="1"/>
      <dgm:spPr/>
      <dgm:t>
        <a:bodyPr/>
        <a:lstStyle/>
        <a:p>
          <a:r>
            <a:rPr lang="en-US" sz="2300" b="1" dirty="0"/>
            <a:t>Scheduling</a:t>
          </a:r>
        </a:p>
      </dgm:t>
    </dgm:pt>
    <dgm:pt modelId="{731B6F8E-60AC-43C7-8387-B1AAC9A69966}" type="parTrans" cxnId="{CBE7F719-83B0-4D66-9F37-A22D2A3C105D}">
      <dgm:prSet/>
      <dgm:spPr/>
      <dgm:t>
        <a:bodyPr/>
        <a:lstStyle/>
        <a:p>
          <a:endParaRPr lang="en-US" sz="1600"/>
        </a:p>
      </dgm:t>
    </dgm:pt>
    <dgm:pt modelId="{F7F050B1-94C2-4ADA-896B-A7DEF48A75CD}" type="sibTrans" cxnId="{CBE7F719-83B0-4D66-9F37-A22D2A3C105D}">
      <dgm:prSet custT="1"/>
      <dgm:spPr/>
      <dgm:t>
        <a:bodyPr/>
        <a:lstStyle/>
        <a:p>
          <a:endParaRPr lang="en-US" sz="2000"/>
        </a:p>
      </dgm:t>
    </dgm:pt>
    <dgm:pt modelId="{0E94E78B-61AB-405F-BC01-9F49E7B2323A}">
      <dgm:prSet phldrT="[Text]" custT="1"/>
      <dgm:spPr/>
      <dgm:t>
        <a:bodyPr/>
        <a:lstStyle/>
        <a:p>
          <a:r>
            <a:rPr lang="en-US" sz="1800" dirty="0"/>
            <a:t>Leverage model for processing time</a:t>
          </a:r>
        </a:p>
      </dgm:t>
    </dgm:pt>
    <dgm:pt modelId="{16A0C5A8-34EB-4701-BD78-60A79D69E0E2}" type="parTrans" cxnId="{855E19FE-6F91-46A1-AFF8-B75FD3B03930}">
      <dgm:prSet/>
      <dgm:spPr/>
      <dgm:t>
        <a:bodyPr/>
        <a:lstStyle/>
        <a:p>
          <a:endParaRPr lang="en-US" sz="1600"/>
        </a:p>
      </dgm:t>
    </dgm:pt>
    <dgm:pt modelId="{ECC5B146-9735-4308-8CD1-1B5E11D5B060}" type="sibTrans" cxnId="{855E19FE-6F91-46A1-AFF8-B75FD3B03930}">
      <dgm:prSet/>
      <dgm:spPr/>
      <dgm:t>
        <a:bodyPr/>
        <a:lstStyle/>
        <a:p>
          <a:endParaRPr lang="en-US" sz="1600"/>
        </a:p>
      </dgm:t>
    </dgm:pt>
    <dgm:pt modelId="{55541D9B-8A0E-4B2D-A9C9-8C1B04299628}">
      <dgm:prSet phldrT="[Text]" custT="1"/>
      <dgm:spPr/>
      <dgm:t>
        <a:bodyPr/>
        <a:lstStyle/>
        <a:p>
          <a:r>
            <a:rPr lang="en-US" sz="2300" b="1" dirty="0"/>
            <a:t>Implementation</a:t>
          </a:r>
        </a:p>
      </dgm:t>
    </dgm:pt>
    <dgm:pt modelId="{7CA7DCA9-BF5A-45FE-B033-2F4B470571D2}" type="parTrans" cxnId="{5BFCCB4E-22D0-403D-AF55-3AD1B6C1B28A}">
      <dgm:prSet/>
      <dgm:spPr/>
      <dgm:t>
        <a:bodyPr/>
        <a:lstStyle/>
        <a:p>
          <a:endParaRPr lang="en-US" sz="1600"/>
        </a:p>
      </dgm:t>
    </dgm:pt>
    <dgm:pt modelId="{2516AB05-4CE0-4D82-A995-BA7BB7C16D48}" type="sibTrans" cxnId="{5BFCCB4E-22D0-403D-AF55-3AD1B6C1B28A}">
      <dgm:prSet/>
      <dgm:spPr/>
      <dgm:t>
        <a:bodyPr/>
        <a:lstStyle/>
        <a:p>
          <a:endParaRPr lang="en-US" sz="1600"/>
        </a:p>
      </dgm:t>
    </dgm:pt>
    <dgm:pt modelId="{10B03684-5B6B-4EF5-98B7-BA9CED9AB038}">
      <dgm:prSet phldrT="[Text]" custT="1"/>
      <dgm:spPr/>
      <dgm:t>
        <a:bodyPr/>
        <a:lstStyle/>
        <a:p>
          <a:r>
            <a:rPr lang="en-US" sz="1800" dirty="0"/>
            <a:t>Parallelism</a:t>
          </a:r>
        </a:p>
      </dgm:t>
    </dgm:pt>
    <dgm:pt modelId="{81428B41-5903-4C2F-BD53-3DD9F913B5E1}" type="parTrans" cxnId="{79328E05-5BB3-4D5E-A623-9978F2404605}">
      <dgm:prSet/>
      <dgm:spPr/>
      <dgm:t>
        <a:bodyPr/>
        <a:lstStyle/>
        <a:p>
          <a:endParaRPr lang="en-US"/>
        </a:p>
      </dgm:t>
    </dgm:pt>
    <dgm:pt modelId="{2A35EC6A-6A3E-49EE-B46E-998AF972111D}" type="sibTrans" cxnId="{79328E05-5BB3-4D5E-A623-9978F2404605}">
      <dgm:prSet/>
      <dgm:spPr/>
      <dgm:t>
        <a:bodyPr/>
        <a:lstStyle/>
        <a:p>
          <a:endParaRPr lang="en-US"/>
        </a:p>
      </dgm:t>
    </dgm:pt>
    <dgm:pt modelId="{6825F34B-5FF2-4BBD-B2DD-1C950C0B2C10}">
      <dgm:prSet phldrT="[Text]" custT="1"/>
      <dgm:spPr/>
      <dgm:t>
        <a:bodyPr/>
        <a:lstStyle/>
        <a:p>
          <a:r>
            <a:rPr lang="en-US" sz="1800" dirty="0"/>
            <a:t>Deadline misses</a:t>
          </a:r>
        </a:p>
      </dgm:t>
    </dgm:pt>
    <dgm:pt modelId="{BBE1C0D4-94EE-4938-B956-5614890CD8E7}" type="parTrans" cxnId="{D55FCCD9-E38A-465F-8083-3C0EA78E63D7}">
      <dgm:prSet/>
      <dgm:spPr/>
      <dgm:t>
        <a:bodyPr/>
        <a:lstStyle/>
        <a:p>
          <a:endParaRPr lang="en-US"/>
        </a:p>
      </dgm:t>
    </dgm:pt>
    <dgm:pt modelId="{8E5020C6-6DBB-4FC2-93C3-98DC4E48C102}" type="sibTrans" cxnId="{D55FCCD9-E38A-465F-8083-3C0EA78E63D7}">
      <dgm:prSet/>
      <dgm:spPr/>
      <dgm:t>
        <a:bodyPr/>
        <a:lstStyle/>
        <a:p>
          <a:endParaRPr lang="en-US"/>
        </a:p>
      </dgm:t>
    </dgm:pt>
    <dgm:pt modelId="{E104D7BE-1380-4B8D-B7CC-75E26DE50E77}">
      <dgm:prSet phldrT="[Text]" custT="1"/>
      <dgm:spPr/>
      <dgm:t>
        <a:bodyPr/>
        <a:lstStyle/>
        <a:p>
          <a:r>
            <a:rPr lang="en-US" sz="1800" dirty="0"/>
            <a:t>RT-OPEX design</a:t>
          </a:r>
        </a:p>
      </dgm:t>
    </dgm:pt>
    <dgm:pt modelId="{1FEF35D7-0D0E-4606-A060-85ECC8120A4F}" type="parTrans" cxnId="{15D7A521-A1C3-4A60-B30F-385349BDD987}">
      <dgm:prSet/>
      <dgm:spPr/>
      <dgm:t>
        <a:bodyPr/>
        <a:lstStyle/>
        <a:p>
          <a:endParaRPr lang="en-US"/>
        </a:p>
      </dgm:t>
    </dgm:pt>
    <dgm:pt modelId="{8A946E0A-C89E-4708-9400-AA3FC1708A4E}" type="sibTrans" cxnId="{15D7A521-A1C3-4A60-B30F-385349BDD987}">
      <dgm:prSet/>
      <dgm:spPr/>
      <dgm:t>
        <a:bodyPr/>
        <a:lstStyle/>
        <a:p>
          <a:endParaRPr lang="en-US"/>
        </a:p>
      </dgm:t>
    </dgm:pt>
    <dgm:pt modelId="{467A887E-652B-4410-8057-78B778B49322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Evaluation Platform</a:t>
          </a:r>
        </a:p>
      </dgm:t>
    </dgm:pt>
    <dgm:pt modelId="{A8341E9B-BB34-47C0-8FF3-6A4BAFD0297E}" type="parTrans" cxnId="{8CB05BE0-074E-4EDB-83AD-360BA3009CC8}">
      <dgm:prSet/>
      <dgm:spPr/>
      <dgm:t>
        <a:bodyPr/>
        <a:lstStyle/>
        <a:p>
          <a:endParaRPr lang="en-US"/>
        </a:p>
      </dgm:t>
    </dgm:pt>
    <dgm:pt modelId="{CF994D66-A4C4-465A-B27A-6AE4E3391464}" type="sibTrans" cxnId="{8CB05BE0-074E-4EDB-83AD-360BA3009CC8}">
      <dgm:prSet/>
      <dgm:spPr/>
      <dgm:t>
        <a:bodyPr/>
        <a:lstStyle/>
        <a:p>
          <a:endParaRPr lang="en-US"/>
        </a:p>
      </dgm:t>
    </dgm:pt>
    <dgm:pt modelId="{B49DC81E-37E8-4FC5-A7B0-ECC6EE9D46E8}">
      <dgm:prSet phldrT="[Text]" custT="1"/>
      <dgm:spPr/>
      <dgm:t>
        <a:bodyPr/>
        <a:lstStyle/>
        <a:p>
          <a:r>
            <a:rPr lang="en-US" sz="1800" dirty="0"/>
            <a:t>Overhead</a:t>
          </a:r>
        </a:p>
      </dgm:t>
    </dgm:pt>
    <dgm:pt modelId="{6633C437-5FA7-444A-ADA1-A6F203323D0D}" type="parTrans" cxnId="{E8E89A53-8F51-45DC-A304-13A6DEE06980}">
      <dgm:prSet/>
      <dgm:spPr/>
      <dgm:t>
        <a:bodyPr/>
        <a:lstStyle/>
        <a:p>
          <a:endParaRPr lang="en-US"/>
        </a:p>
      </dgm:t>
    </dgm:pt>
    <dgm:pt modelId="{4277256D-77EB-4B7C-86A2-DFBADE6D0A95}" type="sibTrans" cxnId="{E8E89A53-8F51-45DC-A304-13A6DEE06980}">
      <dgm:prSet/>
      <dgm:spPr/>
      <dgm:t>
        <a:bodyPr/>
        <a:lstStyle/>
        <a:p>
          <a:endParaRPr lang="en-US"/>
        </a:p>
      </dgm:t>
    </dgm:pt>
    <dgm:pt modelId="{62D6FB0C-4107-40BE-AB1A-4A6FA6B565F5}">
      <dgm:prSet phldrT="[Text]" custT="1"/>
      <dgm:spPr/>
      <dgm:t>
        <a:bodyPr/>
        <a:lstStyle/>
        <a:p>
          <a:r>
            <a:rPr lang="en-US" sz="1800" dirty="0"/>
            <a:t>Performance gains</a:t>
          </a:r>
        </a:p>
      </dgm:t>
    </dgm:pt>
    <dgm:pt modelId="{8CBE132A-027B-4616-A0C7-5938EB4FC3EE}" type="parTrans" cxnId="{EDA7B316-77B7-4ED1-9A38-E318AC7F9A47}">
      <dgm:prSet/>
      <dgm:spPr/>
      <dgm:t>
        <a:bodyPr/>
        <a:lstStyle/>
        <a:p>
          <a:endParaRPr lang="en-US"/>
        </a:p>
      </dgm:t>
    </dgm:pt>
    <dgm:pt modelId="{4A592332-B51A-46B8-A044-FB33183C4F4B}" type="sibTrans" cxnId="{EDA7B316-77B7-4ED1-9A38-E318AC7F9A47}">
      <dgm:prSet/>
      <dgm:spPr/>
      <dgm:t>
        <a:bodyPr/>
        <a:lstStyle/>
        <a:p>
          <a:endParaRPr lang="en-US"/>
        </a:p>
      </dgm:t>
    </dgm:pt>
    <dgm:pt modelId="{FC594EE1-50B2-40E6-8A9E-776F124A1AD5}" type="pres">
      <dgm:prSet presAssocID="{704F0FEE-9108-4FB5-9C55-5F207894EF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D22F6A-C40A-40A4-BA3A-87FB6928AC4D}" type="pres">
      <dgm:prSet presAssocID="{86E1CC0D-3311-4A4A-8CC8-0EEF16C5D2E3}" presName="composite" presStyleCnt="0"/>
      <dgm:spPr/>
    </dgm:pt>
    <dgm:pt modelId="{DCDA2D92-A624-4334-8DDC-B38C577874CB}" type="pres">
      <dgm:prSet presAssocID="{86E1CC0D-3311-4A4A-8CC8-0EEF16C5D2E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57CE8-1C79-4C32-A4F3-31F79CCFE118}" type="pres">
      <dgm:prSet presAssocID="{86E1CC0D-3311-4A4A-8CC8-0EEF16C5D2E3}" presName="parSh" presStyleLbl="node1" presStyleIdx="0" presStyleCnt="3"/>
      <dgm:spPr/>
      <dgm:t>
        <a:bodyPr/>
        <a:lstStyle/>
        <a:p>
          <a:endParaRPr lang="en-US"/>
        </a:p>
      </dgm:t>
    </dgm:pt>
    <dgm:pt modelId="{A98CC5C9-CC66-44B7-BB6B-5053899E7E77}" type="pres">
      <dgm:prSet presAssocID="{86E1CC0D-3311-4A4A-8CC8-0EEF16C5D2E3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5B625-2318-485B-9181-9C3C808678DD}" type="pres">
      <dgm:prSet presAssocID="{3079D42A-DFA1-49F9-AE1D-78430A2A5D4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E13B481-FE1B-42E6-85F7-513EB5E207E1}" type="pres">
      <dgm:prSet presAssocID="{3079D42A-DFA1-49F9-AE1D-78430A2A5D45}" presName="connTx" presStyleLbl="sibTrans2D1" presStyleIdx="0" presStyleCnt="2"/>
      <dgm:spPr/>
      <dgm:t>
        <a:bodyPr/>
        <a:lstStyle/>
        <a:p>
          <a:endParaRPr lang="en-US"/>
        </a:p>
      </dgm:t>
    </dgm:pt>
    <dgm:pt modelId="{20C31B21-B934-4496-9864-E837592C68ED}" type="pres">
      <dgm:prSet presAssocID="{F56B9853-7B11-4C12-94F5-33CE8FC3829B}" presName="composite" presStyleCnt="0"/>
      <dgm:spPr/>
    </dgm:pt>
    <dgm:pt modelId="{47D3CC58-5E30-4CFA-8F90-9B7ED6E7658A}" type="pres">
      <dgm:prSet presAssocID="{F56B9853-7B11-4C12-94F5-33CE8FC3829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EE03-4635-436A-9D95-A35CFBF16332}" type="pres">
      <dgm:prSet presAssocID="{F56B9853-7B11-4C12-94F5-33CE8FC3829B}" presName="parSh" presStyleLbl="node1" presStyleIdx="1" presStyleCnt="3"/>
      <dgm:spPr/>
      <dgm:t>
        <a:bodyPr/>
        <a:lstStyle/>
        <a:p>
          <a:endParaRPr lang="en-US"/>
        </a:p>
      </dgm:t>
    </dgm:pt>
    <dgm:pt modelId="{9EA35036-6AE7-4B24-9A50-E3A19E001DA1}" type="pres">
      <dgm:prSet presAssocID="{F56B9853-7B11-4C12-94F5-33CE8FC3829B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E2842-BF4F-4131-AA4D-A7B3AADEB399}" type="pres">
      <dgm:prSet presAssocID="{F7F050B1-94C2-4ADA-896B-A7DEF48A75C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13A17A6-1CE2-4693-B2B3-69A362C1A20E}" type="pres">
      <dgm:prSet presAssocID="{F7F050B1-94C2-4ADA-896B-A7DEF48A75CD}" presName="connTx" presStyleLbl="sibTrans2D1" presStyleIdx="1" presStyleCnt="2"/>
      <dgm:spPr/>
      <dgm:t>
        <a:bodyPr/>
        <a:lstStyle/>
        <a:p>
          <a:endParaRPr lang="en-US"/>
        </a:p>
      </dgm:t>
    </dgm:pt>
    <dgm:pt modelId="{007EDD3E-828F-4EE2-92AA-9374CB78EC0D}" type="pres">
      <dgm:prSet presAssocID="{55541D9B-8A0E-4B2D-A9C9-8C1B04299628}" presName="composite" presStyleCnt="0"/>
      <dgm:spPr/>
    </dgm:pt>
    <dgm:pt modelId="{C824DA1D-E541-4D9D-82F2-1B2873CED931}" type="pres">
      <dgm:prSet presAssocID="{55541D9B-8A0E-4B2D-A9C9-8C1B0429962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85C2A-A4CB-4DD6-A74B-97EF88E1750A}" type="pres">
      <dgm:prSet presAssocID="{55541D9B-8A0E-4B2D-A9C9-8C1B04299628}" presName="parSh" presStyleLbl="node1" presStyleIdx="2" presStyleCnt="3" custScaleX="115907"/>
      <dgm:spPr/>
      <dgm:t>
        <a:bodyPr/>
        <a:lstStyle/>
        <a:p>
          <a:endParaRPr lang="en-US"/>
        </a:p>
      </dgm:t>
    </dgm:pt>
    <dgm:pt modelId="{BA9FA426-6E3B-4A39-994C-8505D8FCF172}" type="pres">
      <dgm:prSet presAssocID="{55541D9B-8A0E-4B2D-A9C9-8C1B04299628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328E05-5BB3-4D5E-A623-9978F2404605}" srcId="{86E1CC0D-3311-4A4A-8CC8-0EEF16C5D2E3}" destId="{10B03684-5B6B-4EF5-98B7-BA9CED9AB038}" srcOrd="1" destOrd="0" parTransId="{81428B41-5903-4C2F-BD53-3DD9F913B5E1}" sibTransId="{2A35EC6A-6A3E-49EE-B46E-998AF972111D}"/>
    <dgm:cxn modelId="{5BFCCB4E-22D0-403D-AF55-3AD1B6C1B28A}" srcId="{704F0FEE-9108-4FB5-9C55-5F207894EF09}" destId="{55541D9B-8A0E-4B2D-A9C9-8C1B04299628}" srcOrd="2" destOrd="0" parTransId="{7CA7DCA9-BF5A-45FE-B033-2F4B470571D2}" sibTransId="{2516AB05-4CE0-4D82-A995-BA7BB7C16D48}"/>
    <dgm:cxn modelId="{CF2AF9A9-584F-0F42-9DC9-F5E293BA260A}" type="presOf" srcId="{F7F050B1-94C2-4ADA-896B-A7DEF48A75CD}" destId="{696E2842-BF4F-4131-AA4D-A7B3AADEB399}" srcOrd="0" destOrd="0" presId="urn:microsoft.com/office/officeart/2005/8/layout/process3"/>
    <dgm:cxn modelId="{8CB05BE0-074E-4EDB-83AD-360BA3009CC8}" srcId="{55541D9B-8A0E-4B2D-A9C9-8C1B04299628}" destId="{467A887E-652B-4410-8057-78B778B49322}" srcOrd="0" destOrd="0" parTransId="{A8341E9B-BB34-47C0-8FF3-6A4BAFD0297E}" sibTransId="{CF994D66-A4C4-465A-B27A-6AE4E3391464}"/>
    <dgm:cxn modelId="{90218F67-4B82-7542-A572-1C8553802402}" type="presOf" srcId="{86E1CC0D-3311-4A4A-8CC8-0EEF16C5D2E3}" destId="{DCDA2D92-A624-4334-8DDC-B38C577874CB}" srcOrd="0" destOrd="0" presId="urn:microsoft.com/office/officeart/2005/8/layout/process3"/>
    <dgm:cxn modelId="{DA0C6A19-9353-D84F-9D4B-E36AD67C0553}" type="presOf" srcId="{B49DC81E-37E8-4FC5-A7B0-ECC6EE9D46E8}" destId="{BA9FA426-6E3B-4A39-994C-8505D8FCF172}" srcOrd="0" destOrd="2" presId="urn:microsoft.com/office/officeart/2005/8/layout/process3"/>
    <dgm:cxn modelId="{BAD79EF4-B67C-6C48-B968-5723301B9085}" type="presOf" srcId="{6825F34B-5FF2-4BBD-B2DD-1C950C0B2C10}" destId="{A98CC5C9-CC66-44B7-BB6B-5053899E7E77}" srcOrd="0" destOrd="2" presId="urn:microsoft.com/office/officeart/2005/8/layout/process3"/>
    <dgm:cxn modelId="{D2FAC273-554A-494D-BE07-38D4A846CBED}" type="presOf" srcId="{4B83F468-8F3A-4A63-8FCD-0CB0A34F40AD}" destId="{A98CC5C9-CC66-44B7-BB6B-5053899E7E77}" srcOrd="0" destOrd="0" presId="urn:microsoft.com/office/officeart/2005/8/layout/process3"/>
    <dgm:cxn modelId="{75D6C74E-7DD5-0741-9871-892AB5AEC53B}" type="presOf" srcId="{704F0FEE-9108-4FB5-9C55-5F207894EF09}" destId="{FC594EE1-50B2-40E6-8A9E-776F124A1AD5}" srcOrd="0" destOrd="0" presId="urn:microsoft.com/office/officeart/2005/8/layout/process3"/>
    <dgm:cxn modelId="{3D02546A-6866-504C-87D1-D2C8D6E5BABA}" type="presOf" srcId="{E104D7BE-1380-4B8D-B7CC-75E26DE50E77}" destId="{9EA35036-6AE7-4B24-9A50-E3A19E001DA1}" srcOrd="0" destOrd="0" presId="urn:microsoft.com/office/officeart/2005/8/layout/process3"/>
    <dgm:cxn modelId="{855E19FE-6F91-46A1-AFF8-B75FD3B03930}" srcId="{F56B9853-7B11-4C12-94F5-33CE8FC3829B}" destId="{0E94E78B-61AB-405F-BC01-9F49E7B2323A}" srcOrd="1" destOrd="0" parTransId="{16A0C5A8-34EB-4701-BD78-60A79D69E0E2}" sibTransId="{ECC5B146-9735-4308-8CD1-1B5E11D5B060}"/>
    <dgm:cxn modelId="{EDA7B316-77B7-4ED1-9A38-E318AC7F9A47}" srcId="{55541D9B-8A0E-4B2D-A9C9-8C1B04299628}" destId="{62D6FB0C-4107-40BE-AB1A-4A6FA6B565F5}" srcOrd="1" destOrd="0" parTransId="{8CBE132A-027B-4616-A0C7-5938EB4FC3EE}" sibTransId="{4A592332-B51A-46B8-A044-FB33183C4F4B}"/>
    <dgm:cxn modelId="{EC73824B-516B-0C4A-9398-21659E826A3E}" type="presOf" srcId="{55541D9B-8A0E-4B2D-A9C9-8C1B04299628}" destId="{02285C2A-A4CB-4DD6-A74B-97EF88E1750A}" srcOrd="1" destOrd="0" presId="urn:microsoft.com/office/officeart/2005/8/layout/process3"/>
    <dgm:cxn modelId="{CBE7F719-83B0-4D66-9F37-A22D2A3C105D}" srcId="{704F0FEE-9108-4FB5-9C55-5F207894EF09}" destId="{F56B9853-7B11-4C12-94F5-33CE8FC3829B}" srcOrd="1" destOrd="0" parTransId="{731B6F8E-60AC-43C7-8387-B1AAC9A69966}" sibTransId="{F7F050B1-94C2-4ADA-896B-A7DEF48A75CD}"/>
    <dgm:cxn modelId="{E02B7235-2E02-F84C-885C-E25B4AE6E755}" type="presOf" srcId="{F7F050B1-94C2-4ADA-896B-A7DEF48A75CD}" destId="{C13A17A6-1CE2-4693-B2B3-69A362C1A20E}" srcOrd="1" destOrd="0" presId="urn:microsoft.com/office/officeart/2005/8/layout/process3"/>
    <dgm:cxn modelId="{D55FCCD9-E38A-465F-8083-3C0EA78E63D7}" srcId="{86E1CC0D-3311-4A4A-8CC8-0EEF16C5D2E3}" destId="{6825F34B-5FF2-4BBD-B2DD-1C950C0B2C10}" srcOrd="2" destOrd="0" parTransId="{BBE1C0D4-94EE-4938-B956-5614890CD8E7}" sibTransId="{8E5020C6-6DBB-4FC2-93C3-98DC4E48C102}"/>
    <dgm:cxn modelId="{4787391C-3D32-884D-BD6A-11E744E0B30A}" type="presOf" srcId="{86E1CC0D-3311-4A4A-8CC8-0EEF16C5D2E3}" destId="{E9E57CE8-1C79-4C32-A4F3-31F79CCFE118}" srcOrd="1" destOrd="0" presId="urn:microsoft.com/office/officeart/2005/8/layout/process3"/>
    <dgm:cxn modelId="{15D7A521-A1C3-4A60-B30F-385349BDD987}" srcId="{F56B9853-7B11-4C12-94F5-33CE8FC3829B}" destId="{E104D7BE-1380-4B8D-B7CC-75E26DE50E77}" srcOrd="0" destOrd="0" parTransId="{1FEF35D7-0D0E-4606-A060-85ECC8120A4F}" sibTransId="{8A946E0A-C89E-4708-9400-AA3FC1708A4E}"/>
    <dgm:cxn modelId="{CC2D0B22-38C3-0F47-A340-A971B2234423}" type="presOf" srcId="{0E94E78B-61AB-405F-BC01-9F49E7B2323A}" destId="{9EA35036-6AE7-4B24-9A50-E3A19E001DA1}" srcOrd="0" destOrd="1" presId="urn:microsoft.com/office/officeart/2005/8/layout/process3"/>
    <dgm:cxn modelId="{DDC27051-9172-EB46-98F7-FB83EB983E7D}" type="presOf" srcId="{F56B9853-7B11-4C12-94F5-33CE8FC3829B}" destId="{47D3CC58-5E30-4CFA-8F90-9B7ED6E7658A}" srcOrd="0" destOrd="0" presId="urn:microsoft.com/office/officeart/2005/8/layout/process3"/>
    <dgm:cxn modelId="{9A03383F-719F-2C4C-81F5-2D3439B0A799}" type="presOf" srcId="{467A887E-652B-4410-8057-78B778B49322}" destId="{BA9FA426-6E3B-4A39-994C-8505D8FCF172}" srcOrd="0" destOrd="0" presId="urn:microsoft.com/office/officeart/2005/8/layout/process3"/>
    <dgm:cxn modelId="{E8E89A53-8F51-45DC-A304-13A6DEE06980}" srcId="{55541D9B-8A0E-4B2D-A9C9-8C1B04299628}" destId="{B49DC81E-37E8-4FC5-A7B0-ECC6EE9D46E8}" srcOrd="2" destOrd="0" parTransId="{6633C437-5FA7-444A-ADA1-A6F203323D0D}" sibTransId="{4277256D-77EB-4B7C-86A2-DFBADE6D0A95}"/>
    <dgm:cxn modelId="{E3BA1D41-A7FE-114F-B414-1516BBE57AF9}" type="presOf" srcId="{F56B9853-7B11-4C12-94F5-33CE8FC3829B}" destId="{38C4EE03-4635-436A-9D95-A35CFBF16332}" srcOrd="1" destOrd="0" presId="urn:microsoft.com/office/officeart/2005/8/layout/process3"/>
    <dgm:cxn modelId="{23DCACC3-DB17-E843-A1C5-EF3A15C86A94}" type="presOf" srcId="{10B03684-5B6B-4EF5-98B7-BA9CED9AB038}" destId="{A98CC5C9-CC66-44B7-BB6B-5053899E7E77}" srcOrd="0" destOrd="1" presId="urn:microsoft.com/office/officeart/2005/8/layout/process3"/>
    <dgm:cxn modelId="{783FDE77-D2E5-414B-8018-070AE9F35414}" srcId="{704F0FEE-9108-4FB5-9C55-5F207894EF09}" destId="{86E1CC0D-3311-4A4A-8CC8-0EEF16C5D2E3}" srcOrd="0" destOrd="0" parTransId="{B760AB43-E368-44D6-9B46-147367768241}" sibTransId="{3079D42A-DFA1-49F9-AE1D-78430A2A5D45}"/>
    <dgm:cxn modelId="{2CFCF72E-603E-475C-993C-BCFBB23C4484}" srcId="{86E1CC0D-3311-4A4A-8CC8-0EEF16C5D2E3}" destId="{4B83F468-8F3A-4A63-8FCD-0CB0A34F40AD}" srcOrd="0" destOrd="0" parTransId="{AD03B11E-BA5D-4B01-8193-21267981C110}" sibTransId="{0EE65089-6242-41BA-A7F5-B914FC6F16E1}"/>
    <dgm:cxn modelId="{747DE7CF-2F84-F543-A2A0-AB9681EB57DB}" type="presOf" srcId="{62D6FB0C-4107-40BE-AB1A-4A6FA6B565F5}" destId="{BA9FA426-6E3B-4A39-994C-8505D8FCF172}" srcOrd="0" destOrd="1" presId="urn:microsoft.com/office/officeart/2005/8/layout/process3"/>
    <dgm:cxn modelId="{9741217E-96EE-7A4E-B761-210A8CBE7F0B}" type="presOf" srcId="{3079D42A-DFA1-49F9-AE1D-78430A2A5D45}" destId="{57F5B625-2318-485B-9181-9C3C808678DD}" srcOrd="0" destOrd="0" presId="urn:microsoft.com/office/officeart/2005/8/layout/process3"/>
    <dgm:cxn modelId="{9B471A6C-1E71-894F-84D2-41C212958D37}" type="presOf" srcId="{55541D9B-8A0E-4B2D-A9C9-8C1B04299628}" destId="{C824DA1D-E541-4D9D-82F2-1B2873CED931}" srcOrd="0" destOrd="0" presId="urn:microsoft.com/office/officeart/2005/8/layout/process3"/>
    <dgm:cxn modelId="{1A8E9992-4E77-C74A-85FE-869AAF3574DD}" type="presOf" srcId="{3079D42A-DFA1-49F9-AE1D-78430A2A5D45}" destId="{FE13B481-FE1B-42E6-85F7-513EB5E207E1}" srcOrd="1" destOrd="0" presId="urn:microsoft.com/office/officeart/2005/8/layout/process3"/>
    <dgm:cxn modelId="{1C73D777-B5B2-394F-BA42-2E19F4AAC658}" type="presParOf" srcId="{FC594EE1-50B2-40E6-8A9E-776F124A1AD5}" destId="{83D22F6A-C40A-40A4-BA3A-87FB6928AC4D}" srcOrd="0" destOrd="0" presId="urn:microsoft.com/office/officeart/2005/8/layout/process3"/>
    <dgm:cxn modelId="{FF8093F1-C89E-BF4D-A068-002D6AC1E0D8}" type="presParOf" srcId="{83D22F6A-C40A-40A4-BA3A-87FB6928AC4D}" destId="{DCDA2D92-A624-4334-8DDC-B38C577874CB}" srcOrd="0" destOrd="0" presId="urn:microsoft.com/office/officeart/2005/8/layout/process3"/>
    <dgm:cxn modelId="{667F8192-411A-6444-A316-ED98F40FE11E}" type="presParOf" srcId="{83D22F6A-C40A-40A4-BA3A-87FB6928AC4D}" destId="{E9E57CE8-1C79-4C32-A4F3-31F79CCFE118}" srcOrd="1" destOrd="0" presId="urn:microsoft.com/office/officeart/2005/8/layout/process3"/>
    <dgm:cxn modelId="{AA08E7D5-7A6B-074B-B551-AF20E84D4DDC}" type="presParOf" srcId="{83D22F6A-C40A-40A4-BA3A-87FB6928AC4D}" destId="{A98CC5C9-CC66-44B7-BB6B-5053899E7E77}" srcOrd="2" destOrd="0" presId="urn:microsoft.com/office/officeart/2005/8/layout/process3"/>
    <dgm:cxn modelId="{A6687BD5-DB8D-8742-B786-C3F58CE97DD1}" type="presParOf" srcId="{FC594EE1-50B2-40E6-8A9E-776F124A1AD5}" destId="{57F5B625-2318-485B-9181-9C3C808678DD}" srcOrd="1" destOrd="0" presId="urn:microsoft.com/office/officeart/2005/8/layout/process3"/>
    <dgm:cxn modelId="{FA28E4B5-9C80-1849-9AE8-D339351A25E1}" type="presParOf" srcId="{57F5B625-2318-485B-9181-9C3C808678DD}" destId="{FE13B481-FE1B-42E6-85F7-513EB5E207E1}" srcOrd="0" destOrd="0" presId="urn:microsoft.com/office/officeart/2005/8/layout/process3"/>
    <dgm:cxn modelId="{838AC044-0F18-D645-A314-0E21854A1269}" type="presParOf" srcId="{FC594EE1-50B2-40E6-8A9E-776F124A1AD5}" destId="{20C31B21-B934-4496-9864-E837592C68ED}" srcOrd="2" destOrd="0" presId="urn:microsoft.com/office/officeart/2005/8/layout/process3"/>
    <dgm:cxn modelId="{E7AB3687-E4B9-5147-A90F-27B2FC8A7B32}" type="presParOf" srcId="{20C31B21-B934-4496-9864-E837592C68ED}" destId="{47D3CC58-5E30-4CFA-8F90-9B7ED6E7658A}" srcOrd="0" destOrd="0" presId="urn:microsoft.com/office/officeart/2005/8/layout/process3"/>
    <dgm:cxn modelId="{74577E5A-09E8-864E-8DE8-BADF9ABE2B54}" type="presParOf" srcId="{20C31B21-B934-4496-9864-E837592C68ED}" destId="{38C4EE03-4635-436A-9D95-A35CFBF16332}" srcOrd="1" destOrd="0" presId="urn:microsoft.com/office/officeart/2005/8/layout/process3"/>
    <dgm:cxn modelId="{16B5D312-1FA7-1643-855E-D3B503D55F03}" type="presParOf" srcId="{20C31B21-B934-4496-9864-E837592C68ED}" destId="{9EA35036-6AE7-4B24-9A50-E3A19E001DA1}" srcOrd="2" destOrd="0" presId="urn:microsoft.com/office/officeart/2005/8/layout/process3"/>
    <dgm:cxn modelId="{BEF8A5CD-31F7-9045-812B-D7AB7E9347D1}" type="presParOf" srcId="{FC594EE1-50B2-40E6-8A9E-776F124A1AD5}" destId="{696E2842-BF4F-4131-AA4D-A7B3AADEB399}" srcOrd="3" destOrd="0" presId="urn:microsoft.com/office/officeart/2005/8/layout/process3"/>
    <dgm:cxn modelId="{091B6E33-95CA-DB40-B637-71011ECA3BE2}" type="presParOf" srcId="{696E2842-BF4F-4131-AA4D-A7B3AADEB399}" destId="{C13A17A6-1CE2-4693-B2B3-69A362C1A20E}" srcOrd="0" destOrd="0" presId="urn:microsoft.com/office/officeart/2005/8/layout/process3"/>
    <dgm:cxn modelId="{AC5DCB01-30FF-EE4A-BB96-2110B74544CC}" type="presParOf" srcId="{FC594EE1-50B2-40E6-8A9E-776F124A1AD5}" destId="{007EDD3E-828F-4EE2-92AA-9374CB78EC0D}" srcOrd="4" destOrd="0" presId="urn:microsoft.com/office/officeart/2005/8/layout/process3"/>
    <dgm:cxn modelId="{E67FDE58-71B9-9043-BC57-4620FC5AF58C}" type="presParOf" srcId="{007EDD3E-828F-4EE2-92AA-9374CB78EC0D}" destId="{C824DA1D-E541-4D9D-82F2-1B2873CED931}" srcOrd="0" destOrd="0" presId="urn:microsoft.com/office/officeart/2005/8/layout/process3"/>
    <dgm:cxn modelId="{7B2C38E3-4D5C-F84C-A033-2BBBE1F64387}" type="presParOf" srcId="{007EDD3E-828F-4EE2-92AA-9374CB78EC0D}" destId="{02285C2A-A4CB-4DD6-A74B-97EF88E1750A}" srcOrd="1" destOrd="0" presId="urn:microsoft.com/office/officeart/2005/8/layout/process3"/>
    <dgm:cxn modelId="{0ADC4E7F-A11F-2342-918C-78897E3E3FC5}" type="presParOf" srcId="{007EDD3E-828F-4EE2-92AA-9374CB78EC0D}" destId="{BA9FA426-6E3B-4A39-994C-8505D8FCF17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032B7-91F8-4B9E-9A63-A76E0D652B2A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CloudIQ</a:t>
          </a:r>
          <a:endParaRPr lang="en-US" sz="20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rgbClr val="FF0000"/>
              </a:solidFill>
            </a:rPr>
            <a:t>Assumes fixed processing time</a:t>
          </a:r>
        </a:p>
      </dsp:txBody>
      <dsp:txXfrm rot="-5400000">
        <a:off x="2194561" y="184100"/>
        <a:ext cx="3850293" cy="945456"/>
      </dsp:txXfrm>
    </dsp:sp>
    <dsp:sp modelId="{49620F2D-EC0F-495D-827A-FEC2165EE92E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Partitioned</a:t>
          </a:r>
        </a:p>
      </dsp:txBody>
      <dsp:txXfrm>
        <a:off x="63934" y="65918"/>
        <a:ext cx="2066692" cy="1181819"/>
      </dsp:txXfrm>
    </dsp:sp>
    <dsp:sp modelId="{92273EC7-3D51-4297-B0F1-8EDDEE7486DD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PRAN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rgbClr val="FF0000"/>
              </a:solidFill>
            </a:rPr>
            <a:t>High runtime overhead</a:t>
          </a:r>
        </a:p>
      </dsp:txBody>
      <dsp:txXfrm rot="-5400000">
        <a:off x="2194561" y="1559271"/>
        <a:ext cx="3850293" cy="945456"/>
      </dsp:txXfrm>
    </dsp:sp>
    <dsp:sp modelId="{D5CA63DC-DBDB-4710-92D9-76EEC7BD4D52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Global</a:t>
          </a:r>
        </a:p>
      </dsp:txBody>
      <dsp:txXfrm>
        <a:off x="63934" y="1441090"/>
        <a:ext cx="2066692" cy="1181819"/>
      </dsp:txXfrm>
    </dsp:sp>
    <dsp:sp modelId="{BC49DA5B-B9BF-4044-9EAA-3333B4D655EA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WiBench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/>
            <a:t>Bigstation</a:t>
          </a:r>
          <a:endParaRPr lang="en-US" sz="20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rgbClr val="FF0000"/>
              </a:solidFill>
            </a:rPr>
            <a:t>Scheduler-agnostic</a:t>
          </a:r>
        </a:p>
      </dsp:txBody>
      <dsp:txXfrm rot="-5400000">
        <a:off x="2194561" y="2934443"/>
        <a:ext cx="3850293" cy="945456"/>
      </dsp:txXfrm>
    </dsp:sp>
    <dsp:sp modelId="{6F7AB3E2-925F-4812-9850-91A0359FD787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Parallelism</a:t>
          </a:r>
        </a:p>
      </dsp:txBody>
      <dsp:txXfrm>
        <a:off x="63934" y="2816262"/>
        <a:ext cx="2066692" cy="1181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57CE8-1C79-4C32-A4F3-31F79CCFE118}">
      <dsp:nvSpPr>
        <dsp:cNvPr id="0" name=""/>
        <dsp:cNvSpPr/>
      </dsp:nvSpPr>
      <dsp:spPr>
        <a:xfrm>
          <a:off x="9901" y="97097"/>
          <a:ext cx="1988618" cy="8886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E2E model</a:t>
          </a:r>
        </a:p>
      </dsp:txBody>
      <dsp:txXfrm>
        <a:off x="9901" y="97097"/>
        <a:ext cx="1988618" cy="592404"/>
      </dsp:txXfrm>
    </dsp:sp>
    <dsp:sp modelId="{A98CC5C9-CC66-44B7-BB6B-5053899E7E77}">
      <dsp:nvSpPr>
        <dsp:cNvPr id="0" name=""/>
        <dsp:cNvSpPr/>
      </dsp:nvSpPr>
      <dsp:spPr>
        <a:xfrm>
          <a:off x="417209" y="689502"/>
          <a:ext cx="1988618" cy="17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Uplink processing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Parallelism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Deadline misses</a:t>
          </a:r>
        </a:p>
      </dsp:txBody>
      <dsp:txXfrm>
        <a:off x="467820" y="740113"/>
        <a:ext cx="1887396" cy="1626778"/>
      </dsp:txXfrm>
    </dsp:sp>
    <dsp:sp modelId="{57F5B625-2318-485B-9181-9C3C808678DD}">
      <dsp:nvSpPr>
        <dsp:cNvPr id="0" name=""/>
        <dsp:cNvSpPr/>
      </dsp:nvSpPr>
      <dsp:spPr>
        <a:xfrm>
          <a:off x="2299987" y="145745"/>
          <a:ext cx="639110" cy="495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299987" y="244767"/>
        <a:ext cx="490578" cy="297064"/>
      </dsp:txXfrm>
    </dsp:sp>
    <dsp:sp modelId="{38C4EE03-4635-436A-9D95-A35CFBF16332}">
      <dsp:nvSpPr>
        <dsp:cNvPr id="0" name=""/>
        <dsp:cNvSpPr/>
      </dsp:nvSpPr>
      <dsp:spPr>
        <a:xfrm>
          <a:off x="3204389" y="97097"/>
          <a:ext cx="1988618" cy="888606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Scheduling</a:t>
          </a:r>
        </a:p>
      </dsp:txBody>
      <dsp:txXfrm>
        <a:off x="3204389" y="97097"/>
        <a:ext cx="1988618" cy="592404"/>
      </dsp:txXfrm>
    </dsp:sp>
    <dsp:sp modelId="{9EA35036-6AE7-4B24-9A50-E3A19E001DA1}">
      <dsp:nvSpPr>
        <dsp:cNvPr id="0" name=""/>
        <dsp:cNvSpPr/>
      </dsp:nvSpPr>
      <dsp:spPr>
        <a:xfrm>
          <a:off x="3611696" y="689502"/>
          <a:ext cx="1988618" cy="17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RT-OPEX design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Leverage model for processing time</a:t>
          </a:r>
        </a:p>
      </dsp:txBody>
      <dsp:txXfrm>
        <a:off x="3662307" y="740113"/>
        <a:ext cx="1887396" cy="1626778"/>
      </dsp:txXfrm>
    </dsp:sp>
    <dsp:sp modelId="{696E2842-BF4F-4131-AA4D-A7B3AADEB399}">
      <dsp:nvSpPr>
        <dsp:cNvPr id="0" name=""/>
        <dsp:cNvSpPr/>
      </dsp:nvSpPr>
      <dsp:spPr>
        <a:xfrm>
          <a:off x="5494474" y="145745"/>
          <a:ext cx="639110" cy="495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494474" y="244767"/>
        <a:ext cx="490578" cy="297064"/>
      </dsp:txXfrm>
    </dsp:sp>
    <dsp:sp modelId="{02285C2A-A4CB-4DD6-A74B-97EF88E1750A}">
      <dsp:nvSpPr>
        <dsp:cNvPr id="0" name=""/>
        <dsp:cNvSpPr/>
      </dsp:nvSpPr>
      <dsp:spPr>
        <a:xfrm>
          <a:off x="6398876" y="97097"/>
          <a:ext cx="2304947" cy="888606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Implementation</a:t>
          </a:r>
        </a:p>
      </dsp:txBody>
      <dsp:txXfrm>
        <a:off x="6398876" y="97097"/>
        <a:ext cx="2304947" cy="592404"/>
      </dsp:txXfrm>
    </dsp:sp>
    <dsp:sp modelId="{BA9FA426-6E3B-4A39-994C-8505D8FCF172}">
      <dsp:nvSpPr>
        <dsp:cNvPr id="0" name=""/>
        <dsp:cNvSpPr/>
      </dsp:nvSpPr>
      <dsp:spPr>
        <a:xfrm>
          <a:off x="6964349" y="689502"/>
          <a:ext cx="1988618" cy="17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chemeClr val="tx1"/>
              </a:solidFill>
            </a:rPr>
            <a:t>Evaluation Platform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Performance gains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Overhead</a:t>
          </a:r>
        </a:p>
      </dsp:txBody>
      <dsp:txXfrm>
        <a:off x="7014960" y="740113"/>
        <a:ext cx="1887396" cy="1626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A9E6D-86FD-DA43-BEAD-EBCF4A0193D1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A21AF-0410-1A43-AA8B-73353E2D5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A21AF-0410-1A43-AA8B-73353E2D5E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17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A21AF-0410-1A43-AA8B-73353E2D5E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76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A21AF-0410-1A43-AA8B-73353E2D5E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1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A21AF-0410-1A43-AA8B-73353E2D5E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98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A21AF-0410-1A43-AA8B-73353E2D5E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17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A21AF-0410-1A43-AA8B-73353E2D5E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1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A21AF-0410-1A43-AA8B-73353E2D5E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7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BB8BE-028C-B441-BDEE-2750FC0EC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BB8BE-028C-B441-BDEE-2750FC0EC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42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A21AF-0410-1A43-AA8B-73353E2D5E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55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A21AF-0410-1A43-AA8B-73353E2D5E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61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parallelize decoding is done over code blocks of turbo decoding</a:t>
                </a:r>
              </a:p>
              <a:p>
                <a:r>
                  <a:rPr lang="en-US" sz="1200" b="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each of them are independently decodable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Processing time reduced by 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310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𝜇𝑠</a:t>
                </a:r>
                <a:r>
                  <a:rPr lang="en-US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endParaRPr lang="en-US" sz="12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A21AF-0410-1A43-AA8B-73353E2D5E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75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A21AF-0410-1A43-AA8B-73353E2D5E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11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A21AF-0410-1A43-AA8B-73353E2D5E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7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E811-2EA9-49AE-8406-C622F72ABCCB}" type="datetime1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9CA78-F39E-4D71-A5DE-7D913FF2CCB5}" type="datetime1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F8A1-83E3-47D4-9E5A-4FBAE5E5270F}" type="datetime1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5D24-EA26-4DFB-97DA-FA9EE86C1658}" type="datetime1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8CC9-481B-4F11-B84E-15C6D999DE1E}" type="datetime1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A18A-83F9-4DD6-AE74-9F60D1C85D3C}" type="datetime1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35C9-2CB1-4A1E-BAE3-566A0B20FBD6}" type="datetime1">
              <a:rPr lang="en-US" smtClean="0"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4A86-2AA5-467B-B6B6-A8EF8DC6B0B1}" type="datetime1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C1AC-1EA2-4835-BD73-E57C8B3F44F3}" type="datetime1">
              <a:rPr lang="en-US" smtClean="0"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DE4B-C9FB-40E4-8596-71A39663EC2E}" type="datetime1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C977-BC1E-44FD-B994-BCEA87F3D3AB}" type="datetime1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F4A3C-2B08-43AB-9D8A-4129B2D491B6}" type="datetime1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7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emf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21.emf"/><Relationship Id="rId4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4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1109663"/>
            <a:ext cx="8661400" cy="2387600"/>
          </a:xfrm>
        </p:spPr>
        <p:txBody>
          <a:bodyPr>
            <a:normAutofit fontScale="90000"/>
          </a:bodyPr>
          <a:lstStyle/>
          <a:p>
            <a:r>
              <a:rPr lang="en-US"/>
              <a:t>RT-OPEX: Flexible Scheduling for Cloud-RAN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580" y="4098926"/>
            <a:ext cx="748284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Krishna C. </a:t>
            </a:r>
            <a:r>
              <a:rPr lang="en-US" sz="2800" dirty="0" err="1"/>
              <a:t>Garikipati</a:t>
            </a:r>
            <a:r>
              <a:rPr lang="en-US" sz="2800" dirty="0"/>
              <a:t>, </a:t>
            </a:r>
            <a:r>
              <a:rPr lang="en-US" sz="2800" b="1" dirty="0"/>
              <a:t>Kassem Fawaz</a:t>
            </a:r>
            <a:r>
              <a:rPr lang="en-US" sz="2800" dirty="0"/>
              <a:t>, Kang G. Shin</a:t>
            </a:r>
          </a:p>
          <a:p>
            <a:r>
              <a:rPr lang="en-US" sz="2800" dirty="0"/>
              <a:t>University Of Michigan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to End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088" y="3063240"/>
            <a:ext cx="2148840" cy="17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Uplink Processing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05728" indent="0" defTabSz="822960">
              <a:spcBef>
                <a:spcPts val="270"/>
              </a:spcBef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Model</a:t>
            </a:r>
          </a:p>
          <a:p>
            <a:pPr marL="305753" indent="-200025" defTabSz="822960">
              <a:spcBef>
                <a:spcPts val="270"/>
              </a:spcBef>
            </a:pP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LTE processing in software</a:t>
            </a:r>
            <a:endParaRPr lang="en-US" sz="1800" b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Gill Sans"/>
            </a:endParaRPr>
          </a:p>
          <a:p>
            <a:pPr marL="305753" indent="-200025" defTabSz="822960">
              <a:spcBef>
                <a:spcPts val="270"/>
              </a:spcBef>
            </a:pPr>
            <a:r>
              <a:rPr lang="en-US" sz="1800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N 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= # antennas</a:t>
            </a:r>
            <a:b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</a:br>
            <a:r>
              <a:rPr lang="en-US" sz="1800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K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 = modulation order</a:t>
            </a:r>
            <a:b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</a:br>
            <a:r>
              <a:rPr lang="en-US" sz="1800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D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 = bits per carrier (load)</a:t>
            </a:r>
            <a:b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</a:br>
            <a:r>
              <a:rPr lang="en-US" sz="1800" i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L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 = decoding iterations</a:t>
            </a:r>
          </a:p>
          <a:p>
            <a:pPr marL="0" indent="0">
              <a:buNone/>
            </a:pPr>
            <a:endParaRPr lang="en-US" sz="3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Gill Sans"/>
            </a:endParaRPr>
          </a:p>
          <a:p>
            <a:pPr marL="0" indent="0"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Dominating terms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Gill Sans"/>
            </a:endParaRPr>
          </a:p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FFT, Equalization, Turbo decoding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Gill Sans"/>
            </a:endParaRPr>
          </a:p>
          <a:p>
            <a:pPr marL="0" indent="0">
              <a:buNone/>
            </a:pPr>
            <a:endParaRPr lang="en-US" sz="3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Gill Sans"/>
            </a:endParaRPr>
          </a:p>
          <a:p>
            <a:pPr marL="0" indent="0"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Error term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Gill Sans"/>
            </a:endParaRPr>
          </a:p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Platform variations </a:t>
            </a:r>
            <a:b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</a:b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(kernel tasks/interrupt handling) 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Gill Sans"/>
            </a:endParaRPr>
          </a:p>
          <a:p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Comparable to benchmark stress test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Gill Sans"/>
            </a:endParaRPr>
          </a:p>
          <a:p>
            <a:pPr lvl="1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Gill Sans"/>
            </a:endParaRPr>
          </a:p>
          <a:p>
            <a:endParaRPr lang="en-US" sz="320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E964-B63B-AA47-B1F3-10957151E04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95" y="2222073"/>
            <a:ext cx="3827417" cy="182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0826373"/>
                  </p:ext>
                </p:extLst>
              </p:nvPr>
            </p:nvGraphicFramePr>
            <p:xfrm>
              <a:off x="4737535" y="3189309"/>
              <a:ext cx="4185521" cy="65836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867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90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4638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613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558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5580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29184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Helvetica"/>
                            <a:cs typeface="Helvetica"/>
                          </a:endParaRPr>
                        </a:p>
                      </a:txBody>
                      <a:tcPr marL="109728" marR="109728" marT="54864" marB="54864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400" i="1" baseline="-25000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i="1" baseline="-25000" dirty="0">
                            <a:latin typeface="Helvetica"/>
                            <a:cs typeface="Helvetica"/>
                          </a:endParaRPr>
                        </a:p>
                      </a:txBody>
                      <a:tcPr marL="109728" marR="109728" marT="54864" marB="54864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400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i="1" baseline="-25000" dirty="0">
                            <a:latin typeface="Helvetica"/>
                            <a:cs typeface="Helvetica"/>
                          </a:endParaRPr>
                        </a:p>
                      </a:txBody>
                      <a:tcPr marL="109728" marR="109728" marT="54864" marB="54864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400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i="1" baseline="-25000" dirty="0">
                            <a:latin typeface="Helvetica"/>
                            <a:cs typeface="Helvetica"/>
                          </a:endParaRPr>
                        </a:p>
                      </a:txBody>
                      <a:tcPr marL="109728" marR="109728" marT="54864" marB="54864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1400" i="1" baseline="-250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400" i="1" baseline="-25000" dirty="0">
                            <a:latin typeface="Helvetica"/>
                            <a:cs typeface="Helvetica"/>
                          </a:endParaRPr>
                        </a:p>
                      </a:txBody>
                      <a:tcPr marL="109728" marR="109728" marT="54864" marB="54864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>
                            <a:latin typeface="Helvetica"/>
                            <a:cs typeface="Helvetica"/>
                          </a:endParaRPr>
                        </a:p>
                      </a:txBody>
                      <a:tcPr marL="109728" marR="109728" marT="54864" marB="54864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9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GPP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sz="1400" dirty="0"/>
                            <a:t>)</a:t>
                          </a:r>
                          <a:endParaRPr lang="en-US" sz="1400" dirty="0">
                            <a:latin typeface="Helvetica"/>
                            <a:cs typeface="Helvetica"/>
                          </a:endParaRPr>
                        </a:p>
                      </a:txBody>
                      <a:tcPr marL="109728" marR="109728" marT="54864" marB="5486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31.4</a:t>
                          </a:r>
                          <a:endParaRPr lang="en-US" sz="1400" dirty="0">
                            <a:latin typeface="Helvetica"/>
                            <a:cs typeface="Helvetica"/>
                          </a:endParaRPr>
                        </a:p>
                      </a:txBody>
                      <a:tcPr marL="109728" marR="109728" marT="54864" marB="5486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169.1</a:t>
                          </a:r>
                          <a:endParaRPr lang="en-US" sz="1400" dirty="0">
                            <a:latin typeface="Helvetica"/>
                            <a:cs typeface="Helvetica"/>
                          </a:endParaRPr>
                        </a:p>
                      </a:txBody>
                      <a:tcPr marL="109728" marR="109728" marT="54864" marB="5486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49.7</a:t>
                          </a:r>
                          <a:endParaRPr lang="en-US" sz="1400" dirty="0">
                            <a:latin typeface="Helvetica"/>
                            <a:cs typeface="Helvetica"/>
                          </a:endParaRPr>
                        </a:p>
                      </a:txBody>
                      <a:tcPr marL="109728" marR="109728" marT="54864" marB="5486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93.0</a:t>
                          </a:r>
                          <a:endParaRPr lang="en-US" sz="1400" dirty="0">
                            <a:latin typeface="Helvetica"/>
                            <a:cs typeface="Helvetica"/>
                          </a:endParaRPr>
                        </a:p>
                      </a:txBody>
                      <a:tcPr marL="109728" marR="109728" marT="54864" marB="5486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0.992</a:t>
                          </a:r>
                          <a:endParaRPr lang="en-US" sz="1400" dirty="0">
                            <a:latin typeface="Helvetica"/>
                            <a:cs typeface="Helvetica"/>
                          </a:endParaRPr>
                        </a:p>
                      </a:txBody>
                      <a:tcPr marL="109728" marR="109728" marT="54864" marB="54864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0826373"/>
                  </p:ext>
                </p:extLst>
              </p:nvPr>
            </p:nvGraphicFramePr>
            <p:xfrm>
              <a:off x="4737535" y="3189309"/>
              <a:ext cx="4185521" cy="658368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867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90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4638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613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558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5580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29184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>
                            <a:latin typeface="Helvetica"/>
                            <a:cs typeface="Helvetica"/>
                          </a:endParaRPr>
                        </a:p>
                      </a:txBody>
                      <a:tcPr marL="109728" marR="109728" marT="54864" marB="5486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9728" marR="109728" marT="54864" marB="54864">
                        <a:blipFill>
                          <a:blip r:embed="rId4"/>
                          <a:stretch>
                            <a:fillRect l="-144444" t="-1818" r="-453535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9728" marR="109728" marT="54864" marB="54864">
                        <a:blipFill>
                          <a:blip r:embed="rId4"/>
                          <a:stretch>
                            <a:fillRect l="-228302" t="-1818" r="-323585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9728" marR="109728" marT="54864" marB="54864">
                        <a:blipFill>
                          <a:blip r:embed="rId4"/>
                          <a:stretch>
                            <a:fillRect l="-378261" t="-1818" r="-272826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9728" marR="109728" marT="54864" marB="54864">
                        <a:blipFill>
                          <a:blip r:embed="rId4"/>
                          <a:stretch>
                            <a:fillRect l="-354839" t="-1818" r="-102419" b="-11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9728" marR="109728" marT="54864" marB="54864">
                        <a:blipFill>
                          <a:blip r:embed="rId4"/>
                          <a:stretch>
                            <a:fillRect l="-454839" t="-1818" r="-2419" b="-1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91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9728" marR="109728" marT="54864" marB="54864">
                        <a:blipFill>
                          <a:blip r:embed="rId4"/>
                          <a:stretch>
                            <a:fillRect l="-704" t="-103704" r="-385915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31.4</a:t>
                          </a:r>
                          <a:endParaRPr lang="en-US" sz="1400" dirty="0">
                            <a:latin typeface="Helvetica"/>
                            <a:cs typeface="Helvetica"/>
                          </a:endParaRPr>
                        </a:p>
                      </a:txBody>
                      <a:tcPr marL="109728" marR="109728" marT="54864" marB="5486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169.1</a:t>
                          </a:r>
                          <a:endParaRPr lang="en-US" sz="1400" dirty="0">
                            <a:latin typeface="Helvetica"/>
                            <a:cs typeface="Helvetica"/>
                          </a:endParaRPr>
                        </a:p>
                      </a:txBody>
                      <a:tcPr marL="109728" marR="109728" marT="54864" marB="5486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49.7</a:t>
                          </a:r>
                          <a:endParaRPr lang="en-US" sz="1400" dirty="0">
                            <a:latin typeface="Helvetica"/>
                            <a:cs typeface="Helvetica"/>
                          </a:endParaRPr>
                        </a:p>
                      </a:txBody>
                      <a:tcPr marL="109728" marR="109728" marT="54864" marB="5486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93.0</a:t>
                          </a:r>
                          <a:endParaRPr lang="en-US" sz="1400" dirty="0">
                            <a:latin typeface="Helvetica"/>
                            <a:cs typeface="Helvetica"/>
                          </a:endParaRPr>
                        </a:p>
                      </a:txBody>
                      <a:tcPr marL="109728" marR="109728" marT="54864" marB="5486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0.992</a:t>
                          </a:r>
                          <a:endParaRPr lang="en-US" sz="1400" dirty="0">
                            <a:latin typeface="Helvetica"/>
                            <a:cs typeface="Helvetica"/>
                          </a:endParaRPr>
                        </a:p>
                      </a:txBody>
                      <a:tcPr marL="109728" marR="109728" marT="54864" marB="54864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TextBox 25"/>
          <p:cNvSpPr txBox="1"/>
          <p:nvPr/>
        </p:nvSpPr>
        <p:spPr>
          <a:xfrm>
            <a:off x="5607357" y="1690689"/>
            <a:ext cx="1240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1"/>
                </a:solidFill>
                <a:latin typeface="+mj-lt"/>
                <a:cs typeface="Helvetica"/>
              </a:rPr>
              <a:t>FFT, Equalization</a:t>
            </a:r>
            <a:endParaRPr lang="en-US">
              <a:solidFill>
                <a:schemeClr val="accent1"/>
              </a:solidFill>
              <a:latin typeface="+mj-lt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57517" y="2595045"/>
            <a:ext cx="1835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+mj-lt"/>
                <a:cs typeface="Helvetica"/>
              </a:rPr>
              <a:t>De-mapping, De-matching</a:t>
            </a:r>
            <a:endParaRPr lang="en-US">
              <a:solidFill>
                <a:schemeClr val="accent1"/>
              </a:solidFill>
              <a:latin typeface="+mj-lt"/>
              <a:cs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22294" y="1690689"/>
            <a:ext cx="1357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1"/>
                </a:solidFill>
                <a:latin typeface="+mj-lt"/>
                <a:cs typeface="Helvetica"/>
              </a:rPr>
              <a:t>Turbo-decoding</a:t>
            </a:r>
            <a:endParaRPr lang="en-US">
              <a:solidFill>
                <a:schemeClr val="accent1"/>
              </a:solidFill>
              <a:latin typeface="+mj-lt"/>
              <a:cs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98209" y="1690689"/>
            <a:ext cx="509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accent1"/>
                </a:solidFill>
                <a:latin typeface="+mj-lt"/>
                <a:cs typeface="Helvetica"/>
              </a:rPr>
              <a:t>Error </a:t>
            </a:r>
            <a:endParaRPr lang="en-US">
              <a:solidFill>
                <a:schemeClr val="accent1"/>
              </a:solidFill>
              <a:latin typeface="+mj-lt"/>
              <a:cs typeface="Helvetica"/>
            </a:endParaRPr>
          </a:p>
        </p:txBody>
      </p:sp>
      <p:cxnSp>
        <p:nvCxnSpPr>
          <p:cNvPr id="35" name="Straight Arrow Connector 34"/>
          <p:cNvCxnSpPr>
            <a:stCxn id="31" idx="2"/>
          </p:cNvCxnSpPr>
          <p:nvPr/>
        </p:nvCxnSpPr>
        <p:spPr>
          <a:xfrm flipH="1">
            <a:off x="8515350" y="1967688"/>
            <a:ext cx="137515" cy="21849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16200000">
            <a:off x="6125236" y="1784707"/>
            <a:ext cx="204952" cy="597993"/>
          </a:xfrm>
          <a:prstGeom prst="rightBrace">
            <a:avLst>
              <a:gd name="adj1" fmla="val 58654"/>
              <a:gd name="adj2" fmla="val 50000"/>
            </a:avLst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6872606" y="2249386"/>
            <a:ext cx="204952" cy="475283"/>
          </a:xfrm>
          <a:prstGeom prst="rightBrace">
            <a:avLst>
              <a:gd name="adj1" fmla="val 58654"/>
              <a:gd name="adj2" fmla="val 50000"/>
            </a:avLst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 rot="16200000">
            <a:off x="7724503" y="1749549"/>
            <a:ext cx="204952" cy="668310"/>
          </a:xfrm>
          <a:prstGeom prst="rightBrace">
            <a:avLst>
              <a:gd name="adj1" fmla="val 58654"/>
              <a:gd name="adj2" fmla="val 50000"/>
            </a:avLst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934" y="4158879"/>
            <a:ext cx="2743200" cy="219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Parallelism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1"/>
                </a:solidFill>
                <a:latin typeface="+mj-lt"/>
              </a:rPr>
              <a:t>Decoder Block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400">
              <a:latin typeface="+mj-lt"/>
            </a:endParaRPr>
          </a:p>
          <a:p>
            <a:endParaRPr lang="en-US" sz="2400">
              <a:latin typeface="+mj-lt"/>
            </a:endParaRPr>
          </a:p>
          <a:p>
            <a:endParaRPr lang="en-US" sz="2400">
              <a:latin typeface="+mj-lt"/>
            </a:endParaRPr>
          </a:p>
          <a:p>
            <a:endParaRPr lang="en-US" sz="2400">
              <a:latin typeface="+mj-lt"/>
            </a:endParaRPr>
          </a:p>
          <a:p>
            <a:endParaRPr lang="en-US" sz="2400">
              <a:latin typeface="+mj-lt"/>
            </a:endParaRPr>
          </a:p>
          <a:p>
            <a:endParaRPr lang="en-US" sz="2400">
              <a:latin typeface="+mj-lt"/>
            </a:endParaRPr>
          </a:p>
          <a:p>
            <a:r>
              <a:rPr lang="en-US" sz="2400">
                <a:latin typeface="+mj-lt"/>
              </a:rPr>
              <a:t>Independent w.r.t code blocks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1"/>
                </a:solidFill>
                <a:latin typeface="+mj-lt"/>
              </a:rPr>
              <a:t>FFT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sz="2400">
              <a:latin typeface="+mj-lt"/>
            </a:endParaRPr>
          </a:p>
          <a:p>
            <a:endParaRPr lang="en-US" sz="2400">
              <a:latin typeface="+mj-lt"/>
            </a:endParaRPr>
          </a:p>
          <a:p>
            <a:endParaRPr lang="en-US" sz="2400">
              <a:latin typeface="+mj-lt"/>
            </a:endParaRPr>
          </a:p>
          <a:p>
            <a:endParaRPr lang="en-US" sz="2400">
              <a:latin typeface="+mj-lt"/>
            </a:endParaRPr>
          </a:p>
          <a:p>
            <a:endParaRPr lang="en-US" sz="2400">
              <a:latin typeface="+mj-lt"/>
            </a:endParaRPr>
          </a:p>
          <a:p>
            <a:endParaRPr lang="en-US" sz="2400">
              <a:latin typeface="+mj-lt"/>
            </a:endParaRPr>
          </a:p>
          <a:p>
            <a:r>
              <a:rPr lang="en-US" sz="2400">
                <a:latin typeface="+mj-lt"/>
              </a:rPr>
              <a:t>Independent w.r.t antenna and OFDM symbols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14" descr="task_decode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12" y="2505075"/>
            <a:ext cx="3200400" cy="2495147"/>
          </a:xfrm>
          <a:prstGeom prst="rect">
            <a:avLst/>
          </a:prstGeom>
        </p:spPr>
      </p:pic>
      <p:pic>
        <p:nvPicPr>
          <p:cNvPr id="9" name="Picture 20" descr="task_fft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45" y="2504180"/>
            <a:ext cx="3200400" cy="254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3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5728" indent="0" defTabSz="822960">
              <a:spcBef>
                <a:spcPts val="270"/>
              </a:spcBef>
              <a:buNone/>
            </a:pPr>
            <a:r>
              <a:rPr lang="en-US" sz="2400">
                <a:latin typeface="+mj-lt"/>
                <a:cs typeface="Gill Sans"/>
              </a:rPr>
              <a:t>Task Model</a:t>
            </a:r>
          </a:p>
          <a:p>
            <a:pPr marL="362903" indent="-257175" defTabSz="822960">
              <a:spcBef>
                <a:spcPts val="270"/>
              </a:spcBef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Divide tasks into parallel and independent subtasks</a:t>
            </a:r>
          </a:p>
          <a:p>
            <a:pPr marL="105728" indent="0" defTabSz="822960">
              <a:spcBef>
                <a:spcPts val="270"/>
              </a:spcBef>
              <a:buNone/>
            </a:pPr>
            <a:endParaRPr lang="en-US">
              <a:latin typeface="+mj-lt"/>
              <a:cs typeface="Gill Sans"/>
            </a:endParaRPr>
          </a:p>
          <a:p>
            <a:pPr marL="0" indent="0">
              <a:buNone/>
            </a:pPr>
            <a:endParaRPr lang="en-US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76" y="3112063"/>
            <a:ext cx="5938448" cy="265373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276350" y="3048000"/>
            <a:ext cx="0" cy="2747963"/>
          </a:xfrm>
          <a:prstGeom prst="straightConnector1">
            <a:avLst/>
          </a:prstGeom>
          <a:ln w="25400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82208" y="4237315"/>
            <a:ext cx="192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Parallel processing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26419" y="6159500"/>
            <a:ext cx="5984084" cy="1"/>
          </a:xfrm>
          <a:prstGeom prst="straightConnector1">
            <a:avLst/>
          </a:prstGeom>
          <a:ln w="25400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27823" y="5832475"/>
            <a:ext cx="258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Precedence constraints</a:t>
            </a:r>
          </a:p>
        </p:txBody>
      </p:sp>
    </p:spTree>
    <p:extLst>
      <p:ext uri="{BB962C8B-B14F-4D97-AF65-F5344CB8AC3E}">
        <p14:creationId xmlns:p14="http://schemas.microsoft.com/office/powerpoint/2010/main" val="59089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End-to-End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4704684"/>
                <a:ext cx="7886700" cy="1519903"/>
              </a:xfrm>
            </p:spPr>
            <p:txBody>
              <a:bodyPr>
                <a:normAutofit/>
              </a:bodyPr>
              <a:lstStyle/>
              <a:p>
                <a:r>
                  <a:rPr lang="en-US" sz="2400">
                    <a:latin typeface="+mj-lt"/>
                  </a:rPr>
                  <a:t>Assuming </a:t>
                </a:r>
                <a:r>
                  <a:rPr lang="en-US" sz="2400" err="1">
                    <a:latin typeface="+mj-lt"/>
                  </a:rPr>
                  <a:t>Tx</a:t>
                </a:r>
                <a:r>
                  <a:rPr lang="en-US" sz="2400">
                    <a:latin typeface="+mj-lt"/>
                  </a:rPr>
                  <a:t> processing starts 1</a:t>
                </a:r>
                <a:r>
                  <a:rPr lang="en-US" sz="2400" i="1">
                    <a:latin typeface="+mj-lt"/>
                  </a:rPr>
                  <a:t>ms</a:t>
                </a:r>
                <a:r>
                  <a:rPr lang="en-US" sz="2400">
                    <a:latin typeface="+mj-lt"/>
                  </a:rPr>
                  <a:t> before deadline</a:t>
                </a:r>
              </a:p>
              <a:p>
                <a:endParaRPr lang="en-US" sz="2400" b="0"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𝑟𝑥𝑝𝑟𝑜𝑐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𝑓𝑟𝑜𝑛𝑡h𝑎𝑢𝑙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𝑐𝑙𝑜𝑢𝑑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704684"/>
                <a:ext cx="7886700" cy="1519903"/>
              </a:xfrm>
              <a:blipFill>
                <a:blip r:embed="rId2"/>
                <a:stretch>
                  <a:fillRect l="-1005" t="-5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45146" y="1774381"/>
            <a:ext cx="6459534" cy="2364778"/>
            <a:chOff x="1345146" y="1774381"/>
            <a:chExt cx="6459534" cy="2364778"/>
          </a:xfrm>
        </p:grpSpPr>
        <p:pic>
          <p:nvPicPr>
            <p:cNvPr id="6" name="Picture 5" descr="frames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146" y="1774381"/>
              <a:ext cx="6459534" cy="236477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859619" y="3655263"/>
              <a:ext cx="1349690" cy="266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17308" y="5062478"/>
            <a:ext cx="1212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+mj-lt"/>
                <a:cs typeface="Helvetica"/>
              </a:rPr>
              <a:t>RTT/2</a:t>
            </a:r>
            <a:endParaRPr lang="en-US" sz="3200" b="1">
              <a:solidFill>
                <a:schemeClr val="accent1"/>
              </a:solidFill>
              <a:latin typeface="+mj-lt"/>
              <a:cs typeface="Helvetica"/>
            </a:endParaRPr>
          </a:p>
        </p:txBody>
      </p:sp>
      <p:sp>
        <p:nvSpPr>
          <p:cNvPr id="11" name="Right Brace 10"/>
          <p:cNvSpPr/>
          <p:nvPr/>
        </p:nvSpPr>
        <p:spPr>
          <a:xfrm rot="16200000">
            <a:off x="3303160" y="4336900"/>
            <a:ext cx="240840" cy="2418760"/>
          </a:xfrm>
          <a:prstGeom prst="rightBrace">
            <a:avLst>
              <a:gd name="adj1" fmla="val 58654"/>
              <a:gd name="adj2" fmla="val 50000"/>
            </a:avLst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45544" y="3806031"/>
            <a:ext cx="1349690" cy="266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50173" y="3861510"/>
            <a:ext cx="1285277" cy="266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07662" y="1735670"/>
            <a:ext cx="2161318" cy="266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35782" y="1934556"/>
            <a:ext cx="468332" cy="266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77959" y="3768482"/>
            <a:ext cx="82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RTT/2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9387" y="3770213"/>
            <a:ext cx="829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RTT/2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57148" y="1794071"/>
                <a:ext cx="829703" cy="291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𝑟𝑥𝑝𝑟𝑜𝑐</m:t>
                          </m:r>
                        </m:sub>
                      </m:sSub>
                    </m:oMath>
                  </m:oMathPara>
                </a14:m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148" y="1794071"/>
                <a:ext cx="829703" cy="2912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5236872" y="1829023"/>
            <a:ext cx="617343" cy="30605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08537" y="1600094"/>
            <a:ext cx="1741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processing starts</a:t>
            </a:r>
          </a:p>
        </p:txBody>
      </p:sp>
    </p:spTree>
    <p:extLst>
      <p:ext uri="{BB962C8B-B14F-4D97-AF65-F5344CB8AC3E}">
        <p14:creationId xmlns:p14="http://schemas.microsoft.com/office/powerpoint/2010/main" val="15832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Scheduling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x-non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748" y="3063240"/>
            <a:ext cx="2148840" cy="179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Approaches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Static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 sz="2000">
                  <a:latin typeface="+mj-lt"/>
                </a:endParaRPr>
              </a:p>
              <a:p>
                <a:r>
                  <a:rPr lang="en-US" sz="2000">
                    <a:latin typeface="+mj-lt"/>
                  </a:rPr>
                  <a:t>Deterministic, offline</a:t>
                </a:r>
              </a:p>
              <a:p>
                <a:r>
                  <a:rPr lang="en-US" sz="2000">
                    <a:latin typeface="+mj-lt"/>
                  </a:rPr>
                  <a:t>Offers real-time guarantees </a:t>
                </a:r>
              </a:p>
              <a:p>
                <a:r>
                  <a:rPr lang="en-US" sz="2000">
                    <a:latin typeface="+mj-lt"/>
                  </a:rPr>
                  <a:t>Deadline miss: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𝑟𝑥𝑝𝑟𝑜𝑐</m:t>
                        </m:r>
                      </m:sub>
                    </m:sSub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000" b="0">
                  <a:latin typeface="+mj-lt"/>
                  <a:ea typeface="Cambria Math" charset="0"/>
                  <a:cs typeface="Cambria Math" charset="0"/>
                </a:endParaRPr>
              </a:p>
              <a:p>
                <a:endParaRPr lang="en-US" sz="200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2000">
              <a:latin typeface="+mj-lt"/>
            </a:endParaRPr>
          </a:p>
          <a:p>
            <a:r>
              <a:rPr lang="x-none" sz="2000">
                <a:latin typeface="+mj-lt"/>
              </a:rPr>
              <a:t>Single-queue of subframes</a:t>
            </a:r>
          </a:p>
          <a:p>
            <a:r>
              <a:rPr lang="x-none" sz="2000">
                <a:latin typeface="+mj-lt"/>
              </a:rPr>
              <a:t>FIFO (or EDF) de-queuing</a:t>
            </a:r>
          </a:p>
          <a:p>
            <a:r>
              <a:rPr lang="x-none" sz="2000">
                <a:latin typeface="+mj-lt"/>
              </a:rPr>
              <a:t>Non-deterministic, flexible</a:t>
            </a:r>
          </a:p>
          <a:p>
            <a:r>
              <a:rPr lang="x-none" sz="2000">
                <a:latin typeface="+mj-lt"/>
              </a:rPr>
              <a:t>No real-time guarantees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531679"/>
              </p:ext>
            </p:extLst>
          </p:nvPr>
        </p:nvGraphicFramePr>
        <p:xfrm>
          <a:off x="735212" y="2808833"/>
          <a:ext cx="3657600" cy="99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Visio" r:id="rId4" imgW="6659586" imgH="1817511" progId="Visio.Drawing.11">
                  <p:embed/>
                </p:oleObj>
              </mc:Choice>
              <mc:Fallback>
                <p:oleObj name="Visio" r:id="rId4" imgW="6659586" imgH="1817511" progId="Visio.Drawing.11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5212" y="2808833"/>
                        <a:ext cx="3657600" cy="998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172013"/>
              </p:ext>
            </p:extLst>
          </p:nvPr>
        </p:nvGraphicFramePr>
        <p:xfrm>
          <a:off x="4744045" y="2848504"/>
          <a:ext cx="3657600" cy="918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Visio" r:id="rId6" imgW="6659586" imgH="1673225" progId="Visio.Drawing.11">
                  <p:embed/>
                </p:oleObj>
              </mc:Choice>
              <mc:Fallback>
                <p:oleObj name="Visio" r:id="rId6" imgW="6659586" imgH="1673225" progId="Visio.Drawing.11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44045" y="2848504"/>
                        <a:ext cx="3657600" cy="918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0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WCET design </a:t>
            </a:r>
            <a:r>
              <a:rPr lang="en-US" dirty="0" smtClean="0">
                <a:latin typeface="+mj-lt"/>
              </a:rPr>
              <a:t>+ non-optimal design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gaps in execution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172849"/>
              </p:ext>
            </p:extLst>
          </p:nvPr>
        </p:nvGraphicFramePr>
        <p:xfrm>
          <a:off x="1242219" y="3242175"/>
          <a:ext cx="6659562" cy="181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Visio" r:id="rId3" imgW="6869958" imgH="1829519" progId="Visio.Drawing.11">
                  <p:embed/>
                </p:oleObj>
              </mc:Choice>
              <mc:Fallback>
                <p:oleObj name="Visio" r:id="rId3" imgW="6869958" imgH="1829519" progId="Visio.Drawing.11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2219" y="3242175"/>
                        <a:ext cx="6659562" cy="181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Brace 9"/>
          <p:cNvSpPr/>
          <p:nvPr/>
        </p:nvSpPr>
        <p:spPr>
          <a:xfrm rot="16200000">
            <a:off x="4164784" y="3287801"/>
            <a:ext cx="229008" cy="515757"/>
          </a:xfrm>
          <a:prstGeom prst="rightBrace">
            <a:avLst>
              <a:gd name="adj1" fmla="val 25000"/>
              <a:gd name="adj2" fmla="val 516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16200000">
            <a:off x="5865135" y="3176766"/>
            <a:ext cx="229008" cy="737827"/>
          </a:xfrm>
          <a:prstGeom prst="rightBrace">
            <a:avLst>
              <a:gd name="adj1" fmla="val 25000"/>
              <a:gd name="adj2" fmla="val 516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16200000">
            <a:off x="3152415" y="3807753"/>
            <a:ext cx="229008" cy="816203"/>
          </a:xfrm>
          <a:prstGeom prst="rightBrace">
            <a:avLst>
              <a:gd name="adj1" fmla="val 25000"/>
              <a:gd name="adj2" fmla="val 516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16200000">
            <a:off x="5048706" y="3957975"/>
            <a:ext cx="229008" cy="515757"/>
          </a:xfrm>
          <a:prstGeom prst="rightBrace">
            <a:avLst>
              <a:gd name="adj1" fmla="val 25000"/>
              <a:gd name="adj2" fmla="val 516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16200000">
            <a:off x="6860088" y="3924432"/>
            <a:ext cx="229008" cy="515757"/>
          </a:xfrm>
          <a:prstGeom prst="rightBrace">
            <a:avLst>
              <a:gd name="adj1" fmla="val 25000"/>
              <a:gd name="adj2" fmla="val 516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3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RT-OPEX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+mj-lt"/>
              </a:rPr>
              <a:t>Exploit the gaps dynamically at runtime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347887"/>
              </p:ext>
            </p:extLst>
          </p:nvPr>
        </p:nvGraphicFramePr>
        <p:xfrm>
          <a:off x="1251744" y="2929208"/>
          <a:ext cx="6640512" cy="2052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Visio" r:id="rId4" imgW="6721370" imgH="1944864" progId="Visio.Drawing.11">
                  <p:embed/>
                </p:oleObj>
              </mc:Choice>
              <mc:Fallback>
                <p:oleObj name="Visio" r:id="rId4" imgW="6721370" imgH="1944864" progId="Visio.Drawing.11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1744" y="2929208"/>
                        <a:ext cx="6640512" cy="2052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115909" y="3273220"/>
            <a:ext cx="227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core is idle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92668" y="4166153"/>
            <a:ext cx="227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core is idle</a:t>
            </a:r>
          </a:p>
        </p:txBody>
      </p:sp>
    </p:spTree>
    <p:extLst>
      <p:ext uri="{BB962C8B-B14F-4D97-AF65-F5344CB8AC3E}">
        <p14:creationId xmlns:p14="http://schemas.microsoft.com/office/powerpoint/2010/main" val="164436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464808" y="2057400"/>
            <a:ext cx="484632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58000" y="2057400"/>
            <a:ext cx="199263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39346" y="2057218"/>
            <a:ext cx="538694" cy="2363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464808" y="2054832"/>
            <a:ext cx="1655064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FFT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140446" y="2057400"/>
            <a:ext cx="95783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decode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37960" y="3886200"/>
            <a:ext cx="457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537960" y="5715000"/>
            <a:ext cx="27432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537960" y="4800600"/>
            <a:ext cx="1499616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537960" y="2971800"/>
            <a:ext cx="36576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RT-OPEX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894326" cy="4351338"/>
          </a:xfrm>
        </p:spPr>
        <p:txBody>
          <a:bodyPr/>
          <a:lstStyle/>
          <a:p>
            <a:pPr marL="0" indent="0">
              <a:buNone/>
            </a:pPr>
            <a:endParaRPr lang="en-US">
              <a:latin typeface="+mj-lt"/>
            </a:endParaRPr>
          </a:p>
          <a:p>
            <a:pPr marL="514350" indent="-514350">
              <a:buAutoNum type="arabicPeriod"/>
            </a:pPr>
            <a:r>
              <a:rPr lang="en-US">
                <a:latin typeface="+mj-lt"/>
              </a:rPr>
              <a:t>Subtasks migrated to cores with enough slack time</a:t>
            </a:r>
          </a:p>
          <a:p>
            <a:pPr marL="514350" indent="-514350">
              <a:buAutoNum type="arabicPeriod"/>
            </a:pPr>
            <a:r>
              <a:rPr lang="en-US">
                <a:latin typeface="+mj-lt"/>
              </a:rPr>
              <a:t>Local processing does not wait for migrated task</a:t>
            </a:r>
          </a:p>
          <a:p>
            <a:pPr lvl="1"/>
            <a:r>
              <a:rPr lang="en-US">
                <a:latin typeface="+mj-lt"/>
              </a:rPr>
              <a:t>Ensures no performance degradation</a:t>
            </a:r>
          </a:p>
          <a:p>
            <a:pPr lvl="1"/>
            <a:r>
              <a:rPr lang="en-US">
                <a:latin typeface="+mj-lt"/>
              </a:rPr>
              <a:t>Otherwise perform recovery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400800" y="2286000"/>
            <a:ext cx="2743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00800" y="3200400"/>
            <a:ext cx="2286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00800" y="4114800"/>
            <a:ext cx="2286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00800" y="5029200"/>
            <a:ext cx="2286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00800" y="5943600"/>
            <a:ext cx="2286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77840" y="2057400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7840" y="5715000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7840" y="2971800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7840" y="4800600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77840" y="3886200"/>
            <a:ext cx="8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Core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24294" y="2971800"/>
            <a:ext cx="1762506" cy="228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76694" y="3886200"/>
            <a:ext cx="1610106" cy="228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515350" y="4800600"/>
            <a:ext cx="171450" cy="228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58000" y="5715000"/>
            <a:ext cx="1828800" cy="228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5" idx="2"/>
            <a:endCxn id="12" idx="3"/>
          </p:cNvCxnSpPr>
          <p:nvPr/>
        </p:nvCxnSpPr>
        <p:spPr>
          <a:xfrm>
            <a:off x="6099048" y="1640348"/>
            <a:ext cx="356616" cy="601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48656" y="1271016"/>
            <a:ext cx="170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Start migration</a:t>
            </a:r>
          </a:p>
        </p:txBody>
      </p:sp>
      <p:cxnSp>
        <p:nvCxnSpPr>
          <p:cNvPr id="34" name="Straight Arrow Connector 33"/>
          <p:cNvCxnSpPr>
            <a:stCxn id="29" idx="3"/>
          </p:cNvCxnSpPr>
          <p:nvPr/>
        </p:nvCxnSpPr>
        <p:spPr>
          <a:xfrm flipV="1">
            <a:off x="6903720" y="2281237"/>
            <a:ext cx="45720" cy="804863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3"/>
          </p:cNvCxnSpPr>
          <p:nvPr/>
        </p:nvCxnSpPr>
        <p:spPr>
          <a:xfrm flipV="1">
            <a:off x="6995160" y="2281238"/>
            <a:ext cx="182880" cy="1719262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3"/>
          </p:cNvCxnSpPr>
          <p:nvPr/>
        </p:nvCxnSpPr>
        <p:spPr>
          <a:xfrm flipV="1">
            <a:off x="8037576" y="2286000"/>
            <a:ext cx="19431" cy="262890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3"/>
          </p:cNvCxnSpPr>
          <p:nvPr/>
        </p:nvCxnSpPr>
        <p:spPr>
          <a:xfrm flipV="1">
            <a:off x="6812280" y="2290763"/>
            <a:ext cx="244983" cy="3538537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460236" y="2058704"/>
            <a:ext cx="1655064" cy="2286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Local FFT</a:t>
            </a:r>
          </a:p>
        </p:txBody>
      </p:sp>
    </p:spTree>
    <p:extLst>
      <p:ext uri="{BB962C8B-B14F-4D97-AF65-F5344CB8AC3E}">
        <p14:creationId xmlns:p14="http://schemas.microsoft.com/office/powerpoint/2010/main" val="22449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  <p:bldP spid="28" grpId="0" animBg="1"/>
      <p:bldP spid="50" grpId="0" animBg="1"/>
      <p:bldP spid="30" grpId="0" animBg="1"/>
      <p:bldP spid="31" grpId="0" animBg="1"/>
      <p:bldP spid="32" grpId="0" animBg="1"/>
      <p:bldP spid="29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oud 21"/>
          <p:cNvSpPr/>
          <p:nvPr/>
        </p:nvSpPr>
        <p:spPr>
          <a:xfrm rot="10800000" flipV="1">
            <a:off x="6414609" y="3656161"/>
            <a:ext cx="1317716" cy="88315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fronthaulnetwork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Cloud-RAN*?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32135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05753" indent="-200025" defTabSz="822960">
              <a:spcBef>
                <a:spcPts val="270"/>
              </a:spcBef>
            </a:pPr>
            <a:r>
              <a:rPr lang="x-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Virtualization in Radio Access Network (RAN)</a:t>
            </a:r>
          </a:p>
          <a:p>
            <a:pPr marL="762953" lvl="1" indent="-200025" defTabSz="822960">
              <a:spcBef>
                <a:spcPts val="270"/>
              </a:spcBef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Gill Sans"/>
            </a:endParaRPr>
          </a:p>
          <a:p>
            <a:pPr marL="762953" lvl="1" indent="-200025" defTabSz="822960">
              <a:spcBef>
                <a:spcPts val="270"/>
              </a:spcBef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Gill Sans"/>
            </a:endParaRPr>
          </a:p>
          <a:p>
            <a:pPr marL="305753" indent="-200025" defTabSz="822960">
              <a:spcBef>
                <a:spcPts val="270"/>
              </a:spcBef>
            </a:pPr>
            <a:r>
              <a:rPr lang="x-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Benefits</a:t>
            </a:r>
          </a:p>
          <a:p>
            <a:pPr marL="665798" lvl="1" indent="-200025" defTabSz="822960">
              <a:spcBef>
                <a:spcPts val="270"/>
              </a:spcBef>
            </a:pPr>
            <a:r>
              <a:rPr lang="x-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Lower energy consumption (compute, HVAC)</a:t>
            </a:r>
          </a:p>
          <a:p>
            <a:pPr marL="665798" lvl="1" indent="-200025" defTabSz="822960">
              <a:spcBef>
                <a:spcPts val="270"/>
              </a:spcBef>
            </a:pPr>
            <a:r>
              <a:rPr lang="x-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Less site </a:t>
            </a:r>
            <a:r>
              <a:rPr lang="x-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visits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Gill Sans"/>
            </a:endParaRPr>
          </a:p>
          <a:p>
            <a:pPr marL="665798" lvl="1" indent="-200025" defTabSz="822960">
              <a:spcBef>
                <a:spcPts val="270"/>
              </a:spcBef>
            </a:pPr>
            <a:r>
              <a:rPr lang="x-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faster </a:t>
            </a:r>
            <a:r>
              <a:rPr lang="x-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upgrade and replacement cycles</a:t>
            </a:r>
          </a:p>
          <a:p>
            <a:pPr marL="665798" lvl="1" indent="-200025" defTabSz="822960">
              <a:spcBef>
                <a:spcPts val="270"/>
              </a:spcBef>
            </a:pPr>
            <a:r>
              <a:rPr lang="x-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Advanced signal processing</a:t>
            </a:r>
          </a:p>
          <a:p>
            <a:pPr marL="465773" lvl="1" indent="0" defTabSz="822960">
              <a:spcBef>
                <a:spcPts val="270"/>
              </a:spcBef>
              <a:buNone/>
            </a:pPr>
            <a:endParaRPr lang="x-none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Gill Sans"/>
            </a:endParaRPr>
          </a:p>
          <a:p>
            <a:endParaRPr lang="en-US" sz="4000" dirty="0">
              <a:latin typeface="+mj-lt"/>
            </a:endParaRPr>
          </a:p>
        </p:txBody>
      </p:sp>
      <p:grpSp>
        <p:nvGrpSpPr>
          <p:cNvPr id="20" name="Group 2"/>
          <p:cNvGrpSpPr/>
          <p:nvPr/>
        </p:nvGrpSpPr>
        <p:grpSpPr>
          <a:xfrm>
            <a:off x="5293309" y="2465198"/>
            <a:ext cx="1311989" cy="683307"/>
            <a:chOff x="5143181" y="2465198"/>
            <a:chExt cx="1311989" cy="683307"/>
          </a:xfrm>
        </p:grpSpPr>
        <p:sp>
          <p:nvSpPr>
            <p:cNvPr id="7" name="Oval 4"/>
            <p:cNvSpPr/>
            <p:nvPr/>
          </p:nvSpPr>
          <p:spPr>
            <a:xfrm>
              <a:off x="5143181" y="2992210"/>
              <a:ext cx="1311989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9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3242" y="2465198"/>
              <a:ext cx="812507" cy="610743"/>
            </a:xfrm>
            <a:prstGeom prst="rect">
              <a:avLst/>
            </a:prstGeom>
          </p:spPr>
        </p:pic>
      </p:grpSp>
      <p:grpSp>
        <p:nvGrpSpPr>
          <p:cNvPr id="21" name="Group 27"/>
          <p:cNvGrpSpPr/>
          <p:nvPr/>
        </p:nvGrpSpPr>
        <p:grpSpPr>
          <a:xfrm>
            <a:off x="6605298" y="1714927"/>
            <a:ext cx="1170742" cy="684764"/>
            <a:chOff x="6014999" y="1906708"/>
            <a:chExt cx="1170742" cy="684764"/>
          </a:xfrm>
        </p:grpSpPr>
        <p:sp>
          <p:nvSpPr>
            <p:cNvPr id="8" name="Oval 28"/>
            <p:cNvSpPr/>
            <p:nvPr/>
          </p:nvSpPr>
          <p:spPr>
            <a:xfrm>
              <a:off x="6014999" y="2435177"/>
              <a:ext cx="1170742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1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0144" y="1906708"/>
              <a:ext cx="812507" cy="610743"/>
            </a:xfrm>
            <a:prstGeom prst="rect">
              <a:avLst/>
            </a:prstGeom>
          </p:spPr>
        </p:pic>
      </p:grpSp>
      <p:grpSp>
        <p:nvGrpSpPr>
          <p:cNvPr id="19" name="Group 32"/>
          <p:cNvGrpSpPr/>
          <p:nvPr/>
        </p:nvGrpSpPr>
        <p:grpSpPr>
          <a:xfrm>
            <a:off x="7744865" y="2435177"/>
            <a:ext cx="1311989" cy="683307"/>
            <a:chOff x="6666902" y="2465198"/>
            <a:chExt cx="1311989" cy="683307"/>
          </a:xfrm>
        </p:grpSpPr>
        <p:sp>
          <p:nvSpPr>
            <p:cNvPr id="11" name="Oval 33"/>
            <p:cNvSpPr/>
            <p:nvPr/>
          </p:nvSpPr>
          <p:spPr>
            <a:xfrm>
              <a:off x="6666902" y="2992210"/>
              <a:ext cx="1311989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12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6965" y="2465198"/>
              <a:ext cx="812507" cy="610743"/>
            </a:xfrm>
            <a:prstGeom prst="rect">
              <a:avLst/>
            </a:prstGeom>
          </p:spPr>
        </p:pic>
      </p:grpSp>
      <p:sp>
        <p:nvSpPr>
          <p:cNvPr id="17" name="TextBox 37"/>
          <p:cNvSpPr txBox="1"/>
          <p:nvPr/>
        </p:nvSpPr>
        <p:spPr>
          <a:xfrm>
            <a:off x="6359857" y="6176963"/>
            <a:ext cx="2155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j-lt"/>
              </a:rPr>
              <a:t>* C-RAN</a:t>
            </a:r>
          </a:p>
        </p:txBody>
      </p:sp>
      <p:sp>
        <p:nvSpPr>
          <p:cNvPr id="18" name="Cloud 38"/>
          <p:cNvSpPr/>
          <p:nvPr/>
        </p:nvSpPr>
        <p:spPr>
          <a:xfrm>
            <a:off x="6126141" y="4652162"/>
            <a:ext cx="2893325" cy="1569493"/>
          </a:xfrm>
          <a:prstGeom prst="cloud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www.clipartkid.com/images/53/data-center-clip-art-http-gal2-piclab-us-key-images-for-data-Vx4LbF-clip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06" y="4697382"/>
            <a:ext cx="227840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41"/>
          <p:cNvCxnSpPr>
            <a:stCxn id="7" idx="4"/>
          </p:cNvCxnSpPr>
          <p:nvPr/>
        </p:nvCxnSpPr>
        <p:spPr>
          <a:xfrm>
            <a:off x="5949304" y="3148505"/>
            <a:ext cx="1241365" cy="631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42"/>
          <p:cNvCxnSpPr>
            <a:stCxn id="12" idx="2"/>
          </p:cNvCxnSpPr>
          <p:nvPr/>
        </p:nvCxnSpPr>
        <p:spPr>
          <a:xfrm flipH="1">
            <a:off x="7190669" y="3045920"/>
            <a:ext cx="1200513" cy="734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43"/>
          <p:cNvCxnSpPr>
            <a:stCxn id="8" idx="4"/>
          </p:cNvCxnSpPr>
          <p:nvPr/>
        </p:nvCxnSpPr>
        <p:spPr>
          <a:xfrm>
            <a:off x="7190669" y="2399691"/>
            <a:ext cx="0" cy="1380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44"/>
          <p:cNvCxnSpPr/>
          <p:nvPr/>
        </p:nvCxnSpPr>
        <p:spPr>
          <a:xfrm>
            <a:off x="7190669" y="4353636"/>
            <a:ext cx="0" cy="477671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&amp;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08" y="3066745"/>
            <a:ext cx="2148387" cy="19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RT-OPEX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err="1">
                <a:latin typeface="+mj-lt"/>
              </a:rPr>
              <a:t>OpenAirInterface</a:t>
            </a:r>
            <a:r>
              <a:rPr lang="en-US" sz="2400">
                <a:latin typeface="+mj-lt"/>
              </a:rPr>
              <a:t> (LTE </a:t>
            </a:r>
            <a:r>
              <a:rPr lang="en-US" sz="2400" err="1">
                <a:latin typeface="+mj-lt"/>
              </a:rPr>
              <a:t>Rel</a:t>
            </a:r>
            <a:r>
              <a:rPr lang="en-US" sz="2400">
                <a:latin typeface="+mj-lt"/>
              </a:rPr>
              <a:t> 10)</a:t>
            </a:r>
          </a:p>
          <a:p>
            <a:pPr lvl="1"/>
            <a:r>
              <a:rPr lang="en-US" sz="1800">
                <a:latin typeface="+mj-lt"/>
              </a:rPr>
              <a:t>Modularize the tasks</a:t>
            </a:r>
          </a:p>
          <a:p>
            <a:pPr lvl="1"/>
            <a:r>
              <a:rPr lang="en-US" sz="1800">
                <a:latin typeface="+mj-lt"/>
              </a:rPr>
              <a:t>Abstraction of FFT, </a:t>
            </a:r>
            <a:r>
              <a:rPr lang="en-US" sz="1800" err="1">
                <a:latin typeface="+mj-lt"/>
              </a:rPr>
              <a:t>Demod</a:t>
            </a:r>
            <a:r>
              <a:rPr lang="en-US" sz="1800">
                <a:latin typeface="+mj-lt"/>
              </a:rPr>
              <a:t>, Decode</a:t>
            </a:r>
          </a:p>
          <a:p>
            <a:endParaRPr lang="en-US" sz="1000">
              <a:latin typeface="+mj-lt"/>
            </a:endParaRPr>
          </a:p>
          <a:p>
            <a:r>
              <a:rPr lang="en-US" sz="2400">
                <a:latin typeface="+mj-lt"/>
              </a:rPr>
              <a:t>Utilize </a:t>
            </a:r>
            <a:r>
              <a:rPr lang="en-US" sz="2400" err="1">
                <a:latin typeface="+mj-lt"/>
              </a:rPr>
              <a:t>pthread</a:t>
            </a:r>
            <a:r>
              <a:rPr lang="en-US" sz="2400">
                <a:latin typeface="+mj-lt"/>
              </a:rPr>
              <a:t> library</a:t>
            </a:r>
          </a:p>
          <a:p>
            <a:endParaRPr lang="en-US" sz="1000">
              <a:latin typeface="+mj-lt"/>
            </a:endParaRPr>
          </a:p>
          <a:p>
            <a:r>
              <a:rPr lang="en-US" sz="2400">
                <a:latin typeface="+mj-lt"/>
              </a:rPr>
              <a:t>Migration </a:t>
            </a:r>
          </a:p>
          <a:p>
            <a:pPr lvl="1"/>
            <a:r>
              <a:rPr lang="en-US" sz="1800">
                <a:latin typeface="+mj-lt"/>
              </a:rPr>
              <a:t>Data references from shared memory</a:t>
            </a:r>
          </a:p>
          <a:p>
            <a:endParaRPr lang="en-US" sz="1000">
              <a:latin typeface="+mj-lt"/>
            </a:endParaRPr>
          </a:p>
          <a:p>
            <a:r>
              <a:rPr lang="en-US" sz="2400">
                <a:latin typeface="+mj-lt"/>
              </a:rPr>
              <a:t>Open-source</a:t>
            </a:r>
          </a:p>
          <a:p>
            <a:pPr lvl="1"/>
            <a:r>
              <a:rPr lang="en-US" sz="1800">
                <a:latin typeface="+mj-lt"/>
              </a:rPr>
              <a:t>Enables different configurations</a:t>
            </a:r>
          </a:p>
          <a:p>
            <a:pPr lvl="1"/>
            <a:r>
              <a:rPr lang="en-US" sz="1800">
                <a:latin typeface="+mj-lt"/>
              </a:rPr>
              <a:t>https://</a:t>
            </a:r>
            <a:r>
              <a:rPr lang="en-US" sz="1800" err="1">
                <a:latin typeface="+mj-lt"/>
              </a:rPr>
              <a:t>github.com</a:t>
            </a:r>
            <a:r>
              <a:rPr lang="en-US" sz="1800">
                <a:latin typeface="+mj-lt"/>
              </a:rPr>
              <a:t>/</a:t>
            </a:r>
            <a:r>
              <a:rPr lang="en-US" sz="1800" err="1">
                <a:latin typeface="+mj-lt"/>
              </a:rPr>
              <a:t>gkchai</a:t>
            </a:r>
            <a:r>
              <a:rPr lang="en-US" sz="1800">
                <a:latin typeface="+mj-lt"/>
              </a:rPr>
              <a:t>/RT-OPEX</a:t>
            </a:r>
          </a:p>
          <a:p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ev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77478"/>
            <a:ext cx="4310744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+mj-lt"/>
              </a:rPr>
              <a:t>GPP</a:t>
            </a:r>
          </a:p>
          <a:p>
            <a:pPr lvl="1"/>
            <a:r>
              <a:rPr lang="en-US" sz="1800">
                <a:latin typeface="+mj-lt"/>
              </a:rPr>
              <a:t>32-core Intel Xeon E5, 128 GB RAM, 15 MB L3 cache</a:t>
            </a:r>
          </a:p>
          <a:p>
            <a:pPr lvl="1"/>
            <a:r>
              <a:rPr lang="en-US" sz="1800">
                <a:latin typeface="+mj-lt"/>
              </a:rPr>
              <a:t>Ubuntu 14.0.4 low latency kernel</a:t>
            </a:r>
          </a:p>
          <a:p>
            <a:r>
              <a:rPr lang="en-US" sz="2400">
                <a:latin typeface="+mj-lt"/>
              </a:rPr>
              <a:t>LTE data collection</a:t>
            </a:r>
          </a:p>
          <a:p>
            <a:pPr lvl="1"/>
            <a:r>
              <a:rPr lang="en-US" sz="1800">
                <a:latin typeface="+mj-lt"/>
              </a:rPr>
              <a:t>USRP to collect load of 4 cellular towers</a:t>
            </a:r>
          </a:p>
          <a:p>
            <a:pPr lvl="1"/>
            <a:r>
              <a:rPr lang="en-US" sz="1800">
                <a:latin typeface="+mj-lt"/>
              </a:rPr>
              <a:t>30000 </a:t>
            </a:r>
            <a:r>
              <a:rPr lang="en-US" sz="1800" err="1">
                <a:latin typeface="+mj-lt"/>
              </a:rPr>
              <a:t>subframes</a:t>
            </a:r>
            <a:r>
              <a:rPr lang="en-US" sz="1800">
                <a:latin typeface="+mj-lt"/>
              </a:rPr>
              <a:t> </a:t>
            </a:r>
          </a:p>
          <a:p>
            <a:pPr lvl="1"/>
            <a:r>
              <a:rPr lang="en-US" sz="1800">
                <a:latin typeface="+mj-lt"/>
              </a:rPr>
              <a:t>Replay  load from each BS trace</a:t>
            </a:r>
          </a:p>
          <a:p>
            <a:r>
              <a:rPr lang="en-US" sz="2400">
                <a:latin typeface="+mj-lt"/>
              </a:rPr>
              <a:t>4 BS, 2 Antennas, 10MHz LTE FDD</a:t>
            </a:r>
          </a:p>
          <a:p>
            <a:r>
              <a:rPr lang="en-US" sz="2400">
                <a:latin typeface="+mj-lt"/>
              </a:rPr>
              <a:t>1 UE per BS, 100% PRB utilization</a:t>
            </a:r>
          </a:p>
          <a:p>
            <a:r>
              <a:rPr lang="en-US" sz="2400">
                <a:latin typeface="+mj-lt"/>
              </a:rPr>
              <a:t>Simulated transport delay (RTT/2)</a:t>
            </a:r>
          </a:p>
          <a:p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4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Performance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4" y="1800756"/>
            <a:ext cx="7983953" cy="345541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389016" y="5281039"/>
            <a:ext cx="2281646" cy="0"/>
          </a:xfrm>
          <a:prstGeom prst="straightConnector1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93668" y="5256170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Large gaps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670662" y="5281039"/>
            <a:ext cx="4567647" cy="3807"/>
          </a:xfrm>
          <a:prstGeom prst="straightConnector1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18313" y="5256170"/>
            <a:ext cx="187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Narrower gaps</a:t>
            </a:r>
          </a:p>
        </p:txBody>
      </p:sp>
    </p:spTree>
    <p:extLst>
      <p:ext uri="{BB962C8B-B14F-4D97-AF65-F5344CB8AC3E}">
        <p14:creationId xmlns:p14="http://schemas.microsoft.com/office/powerpoint/2010/main" val="22867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Migration Overhead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 sz="1800"/>
              </a:p>
              <a:p>
                <a:r>
                  <a:rPr lang="en-US" sz="2000" b="1">
                    <a:latin typeface="+mj-lt"/>
                  </a:rPr>
                  <a:t>FFT</a:t>
                </a:r>
                <a:r>
                  <a:rPr lang="en-US" sz="2000">
                    <a:latin typeface="+mj-lt"/>
                  </a:rPr>
                  <a:t> median overhead is 26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>
                  <a:latin typeface="+mj-lt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 sz="1800"/>
              </a:p>
              <a:p>
                <a:r>
                  <a:rPr lang="en-US" sz="2000" b="1">
                    <a:latin typeface="+mj-lt"/>
                  </a:rPr>
                  <a:t>Decoding</a:t>
                </a:r>
                <a:r>
                  <a:rPr lang="en-US" sz="2000">
                    <a:latin typeface="+mj-lt"/>
                  </a:rPr>
                  <a:t> overhead is 20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000">
                  <a:latin typeface="+mj-lt"/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478" y="1818121"/>
            <a:ext cx="3331543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978" y="1818121"/>
            <a:ext cx="3331543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846" y="5666492"/>
            <a:ext cx="806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Overhead = cost of transfer OAI variables from shared memory to 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Account for overhead at migration</a:t>
            </a:r>
          </a:p>
        </p:txBody>
      </p:sp>
    </p:spTree>
    <p:extLst>
      <p:ext uri="{BB962C8B-B14F-4D97-AF65-F5344CB8AC3E}">
        <p14:creationId xmlns:p14="http://schemas.microsoft.com/office/powerpoint/2010/main" val="427448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Partitioned Scheduler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4" y="1800756"/>
            <a:ext cx="7983953" cy="34554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8937" y="5497769"/>
                <a:ext cx="769657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>
                    <a:latin typeface="+mj-lt"/>
                  </a:rPr>
                  <a:t>RTT/2 &gt; 400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>
                    <a:latin typeface="+mj-lt"/>
                  </a:rPr>
                  <a:t> </a:t>
                </a:r>
                <a:r>
                  <a:rPr lang="en-US">
                    <a:latin typeface="+mj-lt"/>
                    <a:sym typeface="Wingdings" panose="05000000000000000000" pitchFamily="2" charset="2"/>
                  </a:rPr>
                  <a:t> Budget&lt;1.6</a:t>
                </a:r>
                <a:r>
                  <a:rPr lang="en-US" i="1">
                    <a:latin typeface="+mj-lt"/>
                    <a:sym typeface="Wingdings" panose="05000000000000000000" pitchFamily="2" charset="2"/>
                  </a:rPr>
                  <a:t>ms</a:t>
                </a:r>
                <a:r>
                  <a:rPr lang="en-US">
                    <a:latin typeface="+mj-lt"/>
                    <a:sym typeface="Wingdings" panose="05000000000000000000" pitchFamily="2" charset="2"/>
                  </a:rPr>
                  <a:t>  </a:t>
                </a:r>
                <a:r>
                  <a:rPr lang="en-US" err="1">
                    <a:latin typeface="+mj-lt"/>
                    <a:sym typeface="Wingdings" panose="05000000000000000000" pitchFamily="2" charset="2"/>
                  </a:rPr>
                  <a:t>subframes</a:t>
                </a:r>
                <a:r>
                  <a:rPr lang="en-US">
                    <a:latin typeface="+mj-lt"/>
                    <a:sym typeface="Wingdings" panose="05000000000000000000" pitchFamily="2" charset="2"/>
                  </a:rPr>
                  <a:t> with MCS &gt; 20 miss deadlines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1">
                    <a:solidFill>
                      <a:schemeClr val="accent2">
                        <a:lumMod val="75000"/>
                      </a:schemeClr>
                    </a:solidFill>
                    <a:latin typeface="+mj-lt"/>
                    <a:sym typeface="Wingdings" panose="05000000000000000000" pitchFamily="2" charset="2"/>
                  </a:rPr>
                  <a:t>Partitioned scheduler cannot exploit gaps  </a:t>
                </a:r>
                <a:r>
                  <a:rPr lang="en-US" sz="2000" b="1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37" y="5497769"/>
                <a:ext cx="7696570" cy="677108"/>
              </a:xfrm>
              <a:prstGeom prst="rect">
                <a:avLst/>
              </a:prstGeom>
              <a:blipFill>
                <a:blip r:embed="rId3"/>
                <a:stretch>
                  <a:fillRect l="-713" t="-6306" b="-15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95248" y="2349062"/>
            <a:ext cx="2364828" cy="8198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85147" y="2739189"/>
            <a:ext cx="4770466" cy="1933925"/>
          </a:xfrm>
          <a:custGeom>
            <a:avLst/>
            <a:gdLst>
              <a:gd name="connsiteX0" fmla="*/ 40106 w 4770466"/>
              <a:gd name="connsiteY0" fmla="*/ 1836822 h 1933925"/>
              <a:gd name="connsiteX1" fmla="*/ 40106 w 4770466"/>
              <a:gd name="connsiteY1" fmla="*/ 1836822 h 1933925"/>
              <a:gd name="connsiteX2" fmla="*/ 52137 w 4770466"/>
              <a:gd name="connsiteY2" fmla="*/ 1804737 h 1933925"/>
              <a:gd name="connsiteX3" fmla="*/ 56148 w 4770466"/>
              <a:gd name="connsiteY3" fmla="*/ 1792706 h 1933925"/>
              <a:gd name="connsiteX4" fmla="*/ 64169 w 4770466"/>
              <a:gd name="connsiteY4" fmla="*/ 1780674 h 1933925"/>
              <a:gd name="connsiteX5" fmla="*/ 76200 w 4770466"/>
              <a:gd name="connsiteY5" fmla="*/ 1756611 h 1933925"/>
              <a:gd name="connsiteX6" fmla="*/ 80211 w 4770466"/>
              <a:gd name="connsiteY6" fmla="*/ 1744579 h 1933925"/>
              <a:gd name="connsiteX7" fmla="*/ 96253 w 4770466"/>
              <a:gd name="connsiteY7" fmla="*/ 1720516 h 1933925"/>
              <a:gd name="connsiteX8" fmla="*/ 108285 w 4770466"/>
              <a:gd name="connsiteY8" fmla="*/ 1696453 h 1933925"/>
              <a:gd name="connsiteX9" fmla="*/ 120316 w 4770466"/>
              <a:gd name="connsiteY9" fmla="*/ 1676400 h 1933925"/>
              <a:gd name="connsiteX10" fmla="*/ 124327 w 4770466"/>
              <a:gd name="connsiteY10" fmla="*/ 1664369 h 1933925"/>
              <a:gd name="connsiteX11" fmla="*/ 132348 w 4770466"/>
              <a:gd name="connsiteY11" fmla="*/ 1648327 h 1933925"/>
              <a:gd name="connsiteX12" fmla="*/ 136358 w 4770466"/>
              <a:gd name="connsiteY12" fmla="*/ 1636295 h 1933925"/>
              <a:gd name="connsiteX13" fmla="*/ 144379 w 4770466"/>
              <a:gd name="connsiteY13" fmla="*/ 1620253 h 1933925"/>
              <a:gd name="connsiteX14" fmla="*/ 156411 w 4770466"/>
              <a:gd name="connsiteY14" fmla="*/ 1580148 h 1933925"/>
              <a:gd name="connsiteX15" fmla="*/ 164432 w 4770466"/>
              <a:gd name="connsiteY15" fmla="*/ 1568116 h 1933925"/>
              <a:gd name="connsiteX16" fmla="*/ 180474 w 4770466"/>
              <a:gd name="connsiteY16" fmla="*/ 1548064 h 1933925"/>
              <a:gd name="connsiteX17" fmla="*/ 196516 w 4770466"/>
              <a:gd name="connsiteY17" fmla="*/ 1524000 h 1933925"/>
              <a:gd name="connsiteX18" fmla="*/ 204537 w 4770466"/>
              <a:gd name="connsiteY18" fmla="*/ 1507958 h 1933925"/>
              <a:gd name="connsiteX19" fmla="*/ 228600 w 4770466"/>
              <a:gd name="connsiteY19" fmla="*/ 1483895 h 1933925"/>
              <a:gd name="connsiteX20" fmla="*/ 244642 w 4770466"/>
              <a:gd name="connsiteY20" fmla="*/ 1459832 h 1933925"/>
              <a:gd name="connsiteX21" fmla="*/ 272716 w 4770466"/>
              <a:gd name="connsiteY21" fmla="*/ 1439779 h 1933925"/>
              <a:gd name="connsiteX22" fmla="*/ 280737 w 4770466"/>
              <a:gd name="connsiteY22" fmla="*/ 1427748 h 1933925"/>
              <a:gd name="connsiteX23" fmla="*/ 296779 w 4770466"/>
              <a:gd name="connsiteY23" fmla="*/ 1415716 h 1933925"/>
              <a:gd name="connsiteX24" fmla="*/ 304800 w 4770466"/>
              <a:gd name="connsiteY24" fmla="*/ 1403685 h 1933925"/>
              <a:gd name="connsiteX25" fmla="*/ 328864 w 4770466"/>
              <a:gd name="connsiteY25" fmla="*/ 1379622 h 1933925"/>
              <a:gd name="connsiteX26" fmla="*/ 336885 w 4770466"/>
              <a:gd name="connsiteY26" fmla="*/ 1371600 h 1933925"/>
              <a:gd name="connsiteX27" fmla="*/ 376990 w 4770466"/>
              <a:gd name="connsiteY27" fmla="*/ 1327485 h 1933925"/>
              <a:gd name="connsiteX28" fmla="*/ 389021 w 4770466"/>
              <a:gd name="connsiteY28" fmla="*/ 1319464 h 1933925"/>
              <a:gd name="connsiteX29" fmla="*/ 405064 w 4770466"/>
              <a:gd name="connsiteY29" fmla="*/ 1299411 h 1933925"/>
              <a:gd name="connsiteX30" fmla="*/ 417095 w 4770466"/>
              <a:gd name="connsiteY30" fmla="*/ 1295400 h 1933925"/>
              <a:gd name="connsiteX31" fmla="*/ 445169 w 4770466"/>
              <a:gd name="connsiteY31" fmla="*/ 1275348 h 1933925"/>
              <a:gd name="connsiteX32" fmla="*/ 473242 w 4770466"/>
              <a:gd name="connsiteY32" fmla="*/ 1251285 h 1933925"/>
              <a:gd name="connsiteX33" fmla="*/ 489285 w 4770466"/>
              <a:gd name="connsiteY33" fmla="*/ 1243264 h 1933925"/>
              <a:gd name="connsiteX34" fmla="*/ 525379 w 4770466"/>
              <a:gd name="connsiteY34" fmla="*/ 1227222 h 1933925"/>
              <a:gd name="connsiteX35" fmla="*/ 537411 w 4770466"/>
              <a:gd name="connsiteY35" fmla="*/ 1219200 h 1933925"/>
              <a:gd name="connsiteX36" fmla="*/ 553453 w 4770466"/>
              <a:gd name="connsiteY36" fmla="*/ 1203158 h 1933925"/>
              <a:gd name="connsiteX37" fmla="*/ 565485 w 4770466"/>
              <a:gd name="connsiteY37" fmla="*/ 1199148 h 1933925"/>
              <a:gd name="connsiteX38" fmla="*/ 593558 w 4770466"/>
              <a:gd name="connsiteY38" fmla="*/ 1183106 h 1933925"/>
              <a:gd name="connsiteX39" fmla="*/ 621632 w 4770466"/>
              <a:gd name="connsiteY39" fmla="*/ 1171074 h 1933925"/>
              <a:gd name="connsiteX40" fmla="*/ 649706 w 4770466"/>
              <a:gd name="connsiteY40" fmla="*/ 1155032 h 1933925"/>
              <a:gd name="connsiteX41" fmla="*/ 677779 w 4770466"/>
              <a:gd name="connsiteY41" fmla="*/ 1138990 h 1933925"/>
              <a:gd name="connsiteX42" fmla="*/ 689811 w 4770466"/>
              <a:gd name="connsiteY42" fmla="*/ 1134979 h 1933925"/>
              <a:gd name="connsiteX43" fmla="*/ 717885 w 4770466"/>
              <a:gd name="connsiteY43" fmla="*/ 1118937 h 1933925"/>
              <a:gd name="connsiteX44" fmla="*/ 741948 w 4770466"/>
              <a:gd name="connsiteY44" fmla="*/ 1110916 h 1933925"/>
              <a:gd name="connsiteX45" fmla="*/ 753979 w 4770466"/>
              <a:gd name="connsiteY45" fmla="*/ 1106906 h 1933925"/>
              <a:gd name="connsiteX46" fmla="*/ 778042 w 4770466"/>
              <a:gd name="connsiteY46" fmla="*/ 1102895 h 1933925"/>
              <a:gd name="connsiteX47" fmla="*/ 842211 w 4770466"/>
              <a:gd name="connsiteY47" fmla="*/ 1086853 h 1933925"/>
              <a:gd name="connsiteX48" fmla="*/ 886327 w 4770466"/>
              <a:gd name="connsiteY48" fmla="*/ 1074822 h 1933925"/>
              <a:gd name="connsiteX49" fmla="*/ 926432 w 4770466"/>
              <a:gd name="connsiteY49" fmla="*/ 1066800 h 1933925"/>
              <a:gd name="connsiteX50" fmla="*/ 946485 w 4770466"/>
              <a:gd name="connsiteY50" fmla="*/ 1054769 h 1933925"/>
              <a:gd name="connsiteX51" fmla="*/ 986590 w 4770466"/>
              <a:gd name="connsiteY51" fmla="*/ 1046748 h 1933925"/>
              <a:gd name="connsiteX52" fmla="*/ 1026695 w 4770466"/>
              <a:gd name="connsiteY52" fmla="*/ 1038727 h 1933925"/>
              <a:gd name="connsiteX53" fmla="*/ 1038727 w 4770466"/>
              <a:gd name="connsiteY53" fmla="*/ 1034716 h 1933925"/>
              <a:gd name="connsiteX54" fmla="*/ 1066800 w 4770466"/>
              <a:gd name="connsiteY54" fmla="*/ 1030706 h 1933925"/>
              <a:gd name="connsiteX55" fmla="*/ 1082842 w 4770466"/>
              <a:gd name="connsiteY55" fmla="*/ 1022685 h 1933925"/>
              <a:gd name="connsiteX56" fmla="*/ 1114927 w 4770466"/>
              <a:gd name="connsiteY56" fmla="*/ 1014664 h 1933925"/>
              <a:gd name="connsiteX57" fmla="*/ 1122948 w 4770466"/>
              <a:gd name="connsiteY57" fmla="*/ 1002632 h 1933925"/>
              <a:gd name="connsiteX58" fmla="*/ 1134979 w 4770466"/>
              <a:gd name="connsiteY58" fmla="*/ 998622 h 1933925"/>
              <a:gd name="connsiteX59" fmla="*/ 1163053 w 4770466"/>
              <a:gd name="connsiteY59" fmla="*/ 982579 h 1933925"/>
              <a:gd name="connsiteX60" fmla="*/ 1179095 w 4770466"/>
              <a:gd name="connsiteY60" fmla="*/ 974558 h 1933925"/>
              <a:gd name="connsiteX61" fmla="*/ 1191127 w 4770466"/>
              <a:gd name="connsiteY61" fmla="*/ 966537 h 1933925"/>
              <a:gd name="connsiteX62" fmla="*/ 1215190 w 4770466"/>
              <a:gd name="connsiteY62" fmla="*/ 958516 h 1933925"/>
              <a:gd name="connsiteX63" fmla="*/ 1247274 w 4770466"/>
              <a:gd name="connsiteY63" fmla="*/ 942474 h 1933925"/>
              <a:gd name="connsiteX64" fmla="*/ 1283369 w 4770466"/>
              <a:gd name="connsiteY64" fmla="*/ 930443 h 1933925"/>
              <a:gd name="connsiteX65" fmla="*/ 1311442 w 4770466"/>
              <a:gd name="connsiteY65" fmla="*/ 922422 h 1933925"/>
              <a:gd name="connsiteX66" fmla="*/ 1327485 w 4770466"/>
              <a:gd name="connsiteY66" fmla="*/ 914400 h 1933925"/>
              <a:gd name="connsiteX67" fmla="*/ 1355558 w 4770466"/>
              <a:gd name="connsiteY67" fmla="*/ 902369 h 1933925"/>
              <a:gd name="connsiteX68" fmla="*/ 1367590 w 4770466"/>
              <a:gd name="connsiteY68" fmla="*/ 894348 h 1933925"/>
              <a:gd name="connsiteX69" fmla="*/ 1383632 w 4770466"/>
              <a:gd name="connsiteY69" fmla="*/ 890337 h 1933925"/>
              <a:gd name="connsiteX70" fmla="*/ 1395664 w 4770466"/>
              <a:gd name="connsiteY70" fmla="*/ 878306 h 1933925"/>
              <a:gd name="connsiteX71" fmla="*/ 1439779 w 4770466"/>
              <a:gd name="connsiteY71" fmla="*/ 870285 h 1933925"/>
              <a:gd name="connsiteX72" fmla="*/ 1471864 w 4770466"/>
              <a:gd name="connsiteY72" fmla="*/ 858253 h 1933925"/>
              <a:gd name="connsiteX73" fmla="*/ 1487906 w 4770466"/>
              <a:gd name="connsiteY73" fmla="*/ 854243 h 1933925"/>
              <a:gd name="connsiteX74" fmla="*/ 1503948 w 4770466"/>
              <a:gd name="connsiteY74" fmla="*/ 846222 h 1933925"/>
              <a:gd name="connsiteX75" fmla="*/ 1536032 w 4770466"/>
              <a:gd name="connsiteY75" fmla="*/ 838200 h 1933925"/>
              <a:gd name="connsiteX76" fmla="*/ 1564106 w 4770466"/>
              <a:gd name="connsiteY76" fmla="*/ 822158 h 1933925"/>
              <a:gd name="connsiteX77" fmla="*/ 1588169 w 4770466"/>
              <a:gd name="connsiteY77" fmla="*/ 814137 h 1933925"/>
              <a:gd name="connsiteX78" fmla="*/ 1620253 w 4770466"/>
              <a:gd name="connsiteY78" fmla="*/ 802106 h 1933925"/>
              <a:gd name="connsiteX79" fmla="*/ 1632285 w 4770466"/>
              <a:gd name="connsiteY79" fmla="*/ 794085 h 1933925"/>
              <a:gd name="connsiteX80" fmla="*/ 1644316 w 4770466"/>
              <a:gd name="connsiteY80" fmla="*/ 782053 h 1933925"/>
              <a:gd name="connsiteX81" fmla="*/ 1660358 w 4770466"/>
              <a:gd name="connsiteY81" fmla="*/ 774032 h 1933925"/>
              <a:gd name="connsiteX82" fmla="*/ 1684421 w 4770466"/>
              <a:gd name="connsiteY82" fmla="*/ 757990 h 1933925"/>
              <a:gd name="connsiteX83" fmla="*/ 1720516 w 4770466"/>
              <a:gd name="connsiteY83" fmla="*/ 745958 h 1933925"/>
              <a:gd name="connsiteX84" fmla="*/ 1740569 w 4770466"/>
              <a:gd name="connsiteY84" fmla="*/ 737937 h 1933925"/>
              <a:gd name="connsiteX85" fmla="*/ 1768642 w 4770466"/>
              <a:gd name="connsiteY85" fmla="*/ 729916 h 1933925"/>
              <a:gd name="connsiteX86" fmla="*/ 1816769 w 4770466"/>
              <a:gd name="connsiteY86" fmla="*/ 705853 h 1933925"/>
              <a:gd name="connsiteX87" fmla="*/ 1844842 w 4770466"/>
              <a:gd name="connsiteY87" fmla="*/ 693822 h 1933925"/>
              <a:gd name="connsiteX88" fmla="*/ 1884948 w 4770466"/>
              <a:gd name="connsiteY88" fmla="*/ 685800 h 1933925"/>
              <a:gd name="connsiteX89" fmla="*/ 1913021 w 4770466"/>
              <a:gd name="connsiteY89" fmla="*/ 669758 h 1933925"/>
              <a:gd name="connsiteX90" fmla="*/ 1933074 w 4770466"/>
              <a:gd name="connsiteY90" fmla="*/ 661737 h 1933925"/>
              <a:gd name="connsiteX91" fmla="*/ 2009274 w 4770466"/>
              <a:gd name="connsiteY91" fmla="*/ 649706 h 1933925"/>
              <a:gd name="connsiteX92" fmla="*/ 2037348 w 4770466"/>
              <a:gd name="connsiteY92" fmla="*/ 637674 h 1933925"/>
              <a:gd name="connsiteX93" fmla="*/ 2073442 w 4770466"/>
              <a:gd name="connsiteY93" fmla="*/ 625643 h 1933925"/>
              <a:gd name="connsiteX94" fmla="*/ 2093495 w 4770466"/>
              <a:gd name="connsiteY94" fmla="*/ 617622 h 1933925"/>
              <a:gd name="connsiteX95" fmla="*/ 2105527 w 4770466"/>
              <a:gd name="connsiteY95" fmla="*/ 613611 h 1933925"/>
              <a:gd name="connsiteX96" fmla="*/ 2117558 w 4770466"/>
              <a:gd name="connsiteY96" fmla="*/ 601579 h 1933925"/>
              <a:gd name="connsiteX97" fmla="*/ 2129590 w 4770466"/>
              <a:gd name="connsiteY97" fmla="*/ 597569 h 1933925"/>
              <a:gd name="connsiteX98" fmla="*/ 2145632 w 4770466"/>
              <a:gd name="connsiteY98" fmla="*/ 589548 h 1933925"/>
              <a:gd name="connsiteX99" fmla="*/ 2165685 w 4770466"/>
              <a:gd name="connsiteY99" fmla="*/ 585537 h 1933925"/>
              <a:gd name="connsiteX100" fmla="*/ 2181727 w 4770466"/>
              <a:gd name="connsiteY100" fmla="*/ 581527 h 1933925"/>
              <a:gd name="connsiteX101" fmla="*/ 2217821 w 4770466"/>
              <a:gd name="connsiteY101" fmla="*/ 569495 h 1933925"/>
              <a:gd name="connsiteX102" fmla="*/ 2245895 w 4770466"/>
              <a:gd name="connsiteY102" fmla="*/ 561474 h 1933925"/>
              <a:gd name="connsiteX103" fmla="*/ 2261937 w 4770466"/>
              <a:gd name="connsiteY103" fmla="*/ 557464 h 1933925"/>
              <a:gd name="connsiteX104" fmla="*/ 2273969 w 4770466"/>
              <a:gd name="connsiteY104" fmla="*/ 553453 h 1933925"/>
              <a:gd name="connsiteX105" fmla="*/ 2314074 w 4770466"/>
              <a:gd name="connsiteY105" fmla="*/ 545432 h 1933925"/>
              <a:gd name="connsiteX106" fmla="*/ 2338137 w 4770466"/>
              <a:gd name="connsiteY106" fmla="*/ 529390 h 1933925"/>
              <a:gd name="connsiteX107" fmla="*/ 2362200 w 4770466"/>
              <a:gd name="connsiteY107" fmla="*/ 521369 h 1933925"/>
              <a:gd name="connsiteX108" fmla="*/ 2390274 w 4770466"/>
              <a:gd name="connsiteY108" fmla="*/ 513348 h 1933925"/>
              <a:gd name="connsiteX109" fmla="*/ 2438400 w 4770466"/>
              <a:gd name="connsiteY109" fmla="*/ 505327 h 1933925"/>
              <a:gd name="connsiteX110" fmla="*/ 2550695 w 4770466"/>
              <a:gd name="connsiteY110" fmla="*/ 501316 h 1933925"/>
              <a:gd name="connsiteX111" fmla="*/ 2614864 w 4770466"/>
              <a:gd name="connsiteY111" fmla="*/ 493295 h 1933925"/>
              <a:gd name="connsiteX112" fmla="*/ 2650958 w 4770466"/>
              <a:gd name="connsiteY112" fmla="*/ 489285 h 1933925"/>
              <a:gd name="connsiteX113" fmla="*/ 2679032 w 4770466"/>
              <a:gd name="connsiteY113" fmla="*/ 485274 h 1933925"/>
              <a:gd name="connsiteX114" fmla="*/ 2695074 w 4770466"/>
              <a:gd name="connsiteY114" fmla="*/ 477253 h 1933925"/>
              <a:gd name="connsiteX115" fmla="*/ 2707106 w 4770466"/>
              <a:gd name="connsiteY115" fmla="*/ 473243 h 1933925"/>
              <a:gd name="connsiteX116" fmla="*/ 2719137 w 4770466"/>
              <a:gd name="connsiteY116" fmla="*/ 461211 h 1933925"/>
              <a:gd name="connsiteX117" fmla="*/ 2731169 w 4770466"/>
              <a:gd name="connsiteY117" fmla="*/ 457200 h 1933925"/>
              <a:gd name="connsiteX118" fmla="*/ 2759242 w 4770466"/>
              <a:gd name="connsiteY118" fmla="*/ 441158 h 1933925"/>
              <a:gd name="connsiteX119" fmla="*/ 2783306 w 4770466"/>
              <a:gd name="connsiteY119" fmla="*/ 433137 h 1933925"/>
              <a:gd name="connsiteX120" fmla="*/ 2799348 w 4770466"/>
              <a:gd name="connsiteY120" fmla="*/ 425116 h 1933925"/>
              <a:gd name="connsiteX121" fmla="*/ 2811379 w 4770466"/>
              <a:gd name="connsiteY121" fmla="*/ 417095 h 1933925"/>
              <a:gd name="connsiteX122" fmla="*/ 2847474 w 4770466"/>
              <a:gd name="connsiteY122" fmla="*/ 405064 h 1933925"/>
              <a:gd name="connsiteX123" fmla="*/ 2875548 w 4770466"/>
              <a:gd name="connsiteY123" fmla="*/ 389022 h 1933925"/>
              <a:gd name="connsiteX124" fmla="*/ 2891590 w 4770466"/>
              <a:gd name="connsiteY124" fmla="*/ 385011 h 1933925"/>
              <a:gd name="connsiteX125" fmla="*/ 2903621 w 4770466"/>
              <a:gd name="connsiteY125" fmla="*/ 381000 h 1933925"/>
              <a:gd name="connsiteX126" fmla="*/ 2923674 w 4770466"/>
              <a:gd name="connsiteY126" fmla="*/ 376990 h 1933925"/>
              <a:gd name="connsiteX127" fmla="*/ 2947737 w 4770466"/>
              <a:gd name="connsiteY127" fmla="*/ 368969 h 1933925"/>
              <a:gd name="connsiteX128" fmla="*/ 2963779 w 4770466"/>
              <a:gd name="connsiteY128" fmla="*/ 364958 h 1933925"/>
              <a:gd name="connsiteX129" fmla="*/ 2975811 w 4770466"/>
              <a:gd name="connsiteY129" fmla="*/ 360948 h 1933925"/>
              <a:gd name="connsiteX130" fmla="*/ 3035969 w 4770466"/>
              <a:gd name="connsiteY130" fmla="*/ 348916 h 1933925"/>
              <a:gd name="connsiteX131" fmla="*/ 3064042 w 4770466"/>
              <a:gd name="connsiteY131" fmla="*/ 332874 h 1933925"/>
              <a:gd name="connsiteX132" fmla="*/ 3084095 w 4770466"/>
              <a:gd name="connsiteY132" fmla="*/ 328864 h 1933925"/>
              <a:gd name="connsiteX133" fmla="*/ 3128211 w 4770466"/>
              <a:gd name="connsiteY133" fmla="*/ 320843 h 1933925"/>
              <a:gd name="connsiteX134" fmla="*/ 3180348 w 4770466"/>
              <a:gd name="connsiteY134" fmla="*/ 304800 h 1933925"/>
              <a:gd name="connsiteX135" fmla="*/ 3220453 w 4770466"/>
              <a:gd name="connsiteY135" fmla="*/ 292769 h 1933925"/>
              <a:gd name="connsiteX136" fmla="*/ 3244516 w 4770466"/>
              <a:gd name="connsiteY136" fmla="*/ 280737 h 1933925"/>
              <a:gd name="connsiteX137" fmla="*/ 3268579 w 4770466"/>
              <a:gd name="connsiteY137" fmla="*/ 272716 h 1933925"/>
              <a:gd name="connsiteX138" fmla="*/ 3204411 w 4770466"/>
              <a:gd name="connsiteY138" fmla="*/ 288758 h 1933925"/>
              <a:gd name="connsiteX139" fmla="*/ 3128211 w 4770466"/>
              <a:gd name="connsiteY139" fmla="*/ 296779 h 1933925"/>
              <a:gd name="connsiteX140" fmla="*/ 3164306 w 4770466"/>
              <a:gd name="connsiteY140" fmla="*/ 284748 h 1933925"/>
              <a:gd name="connsiteX141" fmla="*/ 3224464 w 4770466"/>
              <a:gd name="connsiteY141" fmla="*/ 276727 h 1933925"/>
              <a:gd name="connsiteX142" fmla="*/ 3236495 w 4770466"/>
              <a:gd name="connsiteY142" fmla="*/ 268706 h 1933925"/>
              <a:gd name="connsiteX143" fmla="*/ 3252537 w 4770466"/>
              <a:gd name="connsiteY143" fmla="*/ 256674 h 1933925"/>
              <a:gd name="connsiteX144" fmla="*/ 3324727 w 4770466"/>
              <a:gd name="connsiteY144" fmla="*/ 244643 h 1933925"/>
              <a:gd name="connsiteX145" fmla="*/ 3340769 w 4770466"/>
              <a:gd name="connsiteY145" fmla="*/ 240632 h 1933925"/>
              <a:gd name="connsiteX146" fmla="*/ 3388895 w 4770466"/>
              <a:gd name="connsiteY146" fmla="*/ 236622 h 1933925"/>
              <a:gd name="connsiteX147" fmla="*/ 3400927 w 4770466"/>
              <a:gd name="connsiteY147" fmla="*/ 228600 h 1933925"/>
              <a:gd name="connsiteX148" fmla="*/ 3429000 w 4770466"/>
              <a:gd name="connsiteY148" fmla="*/ 204537 h 1933925"/>
              <a:gd name="connsiteX149" fmla="*/ 3445042 w 4770466"/>
              <a:gd name="connsiteY149" fmla="*/ 192506 h 1933925"/>
              <a:gd name="connsiteX150" fmla="*/ 3457074 w 4770466"/>
              <a:gd name="connsiteY150" fmla="*/ 188495 h 1933925"/>
              <a:gd name="connsiteX151" fmla="*/ 3469106 w 4770466"/>
              <a:gd name="connsiteY151" fmla="*/ 180474 h 1933925"/>
              <a:gd name="connsiteX152" fmla="*/ 3485148 w 4770466"/>
              <a:gd name="connsiteY152" fmla="*/ 172453 h 1933925"/>
              <a:gd name="connsiteX153" fmla="*/ 3497179 w 4770466"/>
              <a:gd name="connsiteY153" fmla="*/ 164432 h 1933925"/>
              <a:gd name="connsiteX154" fmla="*/ 3513221 w 4770466"/>
              <a:gd name="connsiteY154" fmla="*/ 160422 h 1933925"/>
              <a:gd name="connsiteX155" fmla="*/ 3525253 w 4770466"/>
              <a:gd name="connsiteY155" fmla="*/ 156411 h 1933925"/>
              <a:gd name="connsiteX156" fmla="*/ 3625516 w 4770466"/>
              <a:gd name="connsiteY156" fmla="*/ 140369 h 1933925"/>
              <a:gd name="connsiteX157" fmla="*/ 3637548 w 4770466"/>
              <a:gd name="connsiteY157" fmla="*/ 136358 h 1933925"/>
              <a:gd name="connsiteX158" fmla="*/ 3653590 w 4770466"/>
              <a:gd name="connsiteY158" fmla="*/ 132348 h 1933925"/>
              <a:gd name="connsiteX159" fmla="*/ 3673642 w 4770466"/>
              <a:gd name="connsiteY159" fmla="*/ 124327 h 1933925"/>
              <a:gd name="connsiteX160" fmla="*/ 3721769 w 4770466"/>
              <a:gd name="connsiteY160" fmla="*/ 108285 h 1933925"/>
              <a:gd name="connsiteX161" fmla="*/ 3733800 w 4770466"/>
              <a:gd name="connsiteY161" fmla="*/ 104274 h 1933925"/>
              <a:gd name="connsiteX162" fmla="*/ 3753853 w 4770466"/>
              <a:gd name="connsiteY162" fmla="*/ 100264 h 1933925"/>
              <a:gd name="connsiteX163" fmla="*/ 3781927 w 4770466"/>
              <a:gd name="connsiteY163" fmla="*/ 92243 h 1933925"/>
              <a:gd name="connsiteX164" fmla="*/ 3801979 w 4770466"/>
              <a:gd name="connsiteY164" fmla="*/ 84222 h 1933925"/>
              <a:gd name="connsiteX165" fmla="*/ 3866148 w 4770466"/>
              <a:gd name="connsiteY165" fmla="*/ 72190 h 1933925"/>
              <a:gd name="connsiteX166" fmla="*/ 3890211 w 4770466"/>
              <a:gd name="connsiteY166" fmla="*/ 64169 h 1933925"/>
              <a:gd name="connsiteX167" fmla="*/ 3902242 w 4770466"/>
              <a:gd name="connsiteY167" fmla="*/ 60158 h 1933925"/>
              <a:gd name="connsiteX168" fmla="*/ 3946358 w 4770466"/>
              <a:gd name="connsiteY168" fmla="*/ 56148 h 1933925"/>
              <a:gd name="connsiteX169" fmla="*/ 3986464 w 4770466"/>
              <a:gd name="connsiteY169" fmla="*/ 44116 h 1933925"/>
              <a:gd name="connsiteX170" fmla="*/ 4018548 w 4770466"/>
              <a:gd name="connsiteY170" fmla="*/ 32085 h 1933925"/>
              <a:gd name="connsiteX171" fmla="*/ 4038600 w 4770466"/>
              <a:gd name="connsiteY171" fmla="*/ 28074 h 1933925"/>
              <a:gd name="connsiteX172" fmla="*/ 4070685 w 4770466"/>
              <a:gd name="connsiteY172" fmla="*/ 20053 h 1933925"/>
              <a:gd name="connsiteX173" fmla="*/ 4082716 w 4770466"/>
              <a:gd name="connsiteY173" fmla="*/ 16043 h 1933925"/>
              <a:gd name="connsiteX174" fmla="*/ 4118811 w 4770466"/>
              <a:gd name="connsiteY174" fmla="*/ 8022 h 1933925"/>
              <a:gd name="connsiteX175" fmla="*/ 4138864 w 4770466"/>
              <a:gd name="connsiteY175" fmla="*/ 0 h 1933925"/>
              <a:gd name="connsiteX176" fmla="*/ 4527885 w 4770466"/>
              <a:gd name="connsiteY176" fmla="*/ 4011 h 1933925"/>
              <a:gd name="connsiteX177" fmla="*/ 4551948 w 4770466"/>
              <a:gd name="connsiteY177" fmla="*/ 8022 h 1933925"/>
              <a:gd name="connsiteX178" fmla="*/ 4640179 w 4770466"/>
              <a:gd name="connsiteY178" fmla="*/ 16043 h 1933925"/>
              <a:gd name="connsiteX179" fmla="*/ 4672264 w 4770466"/>
              <a:gd name="connsiteY179" fmla="*/ 32085 h 1933925"/>
              <a:gd name="connsiteX180" fmla="*/ 4680285 w 4770466"/>
              <a:gd name="connsiteY180" fmla="*/ 44116 h 1933925"/>
              <a:gd name="connsiteX181" fmla="*/ 4704348 w 4770466"/>
              <a:gd name="connsiteY181" fmla="*/ 52137 h 1933925"/>
              <a:gd name="connsiteX182" fmla="*/ 4724400 w 4770466"/>
              <a:gd name="connsiteY182" fmla="*/ 68179 h 1933925"/>
              <a:gd name="connsiteX183" fmla="*/ 4736432 w 4770466"/>
              <a:gd name="connsiteY183" fmla="*/ 80211 h 1933925"/>
              <a:gd name="connsiteX184" fmla="*/ 4748464 w 4770466"/>
              <a:gd name="connsiteY184" fmla="*/ 88232 h 1933925"/>
              <a:gd name="connsiteX185" fmla="*/ 4752474 w 4770466"/>
              <a:gd name="connsiteY185" fmla="*/ 100264 h 1933925"/>
              <a:gd name="connsiteX186" fmla="*/ 4768516 w 4770466"/>
              <a:gd name="connsiteY186" fmla="*/ 124327 h 1933925"/>
              <a:gd name="connsiteX187" fmla="*/ 4752474 w 4770466"/>
              <a:gd name="connsiteY187" fmla="*/ 208548 h 1933925"/>
              <a:gd name="connsiteX188" fmla="*/ 4740442 w 4770466"/>
              <a:gd name="connsiteY188" fmla="*/ 212558 h 1933925"/>
              <a:gd name="connsiteX189" fmla="*/ 4728411 w 4770466"/>
              <a:gd name="connsiteY189" fmla="*/ 220579 h 1933925"/>
              <a:gd name="connsiteX190" fmla="*/ 4692316 w 4770466"/>
              <a:gd name="connsiteY190" fmla="*/ 236622 h 1933925"/>
              <a:gd name="connsiteX191" fmla="*/ 4672264 w 4770466"/>
              <a:gd name="connsiteY191" fmla="*/ 256674 h 1933925"/>
              <a:gd name="connsiteX192" fmla="*/ 4656221 w 4770466"/>
              <a:gd name="connsiteY192" fmla="*/ 264695 h 1933925"/>
              <a:gd name="connsiteX193" fmla="*/ 4632158 w 4770466"/>
              <a:gd name="connsiteY193" fmla="*/ 272716 h 1933925"/>
              <a:gd name="connsiteX194" fmla="*/ 4604085 w 4770466"/>
              <a:gd name="connsiteY194" fmla="*/ 292769 h 1933925"/>
              <a:gd name="connsiteX195" fmla="*/ 4592053 w 4770466"/>
              <a:gd name="connsiteY195" fmla="*/ 300790 h 1933925"/>
              <a:gd name="connsiteX196" fmla="*/ 4563979 w 4770466"/>
              <a:gd name="connsiteY196" fmla="*/ 304800 h 1933925"/>
              <a:gd name="connsiteX197" fmla="*/ 4543927 w 4770466"/>
              <a:gd name="connsiteY197" fmla="*/ 312822 h 1933925"/>
              <a:gd name="connsiteX198" fmla="*/ 4507832 w 4770466"/>
              <a:gd name="connsiteY198" fmla="*/ 320843 h 1933925"/>
              <a:gd name="connsiteX199" fmla="*/ 4475748 w 4770466"/>
              <a:gd name="connsiteY199" fmla="*/ 332874 h 1933925"/>
              <a:gd name="connsiteX200" fmla="*/ 4431632 w 4770466"/>
              <a:gd name="connsiteY200" fmla="*/ 336885 h 1933925"/>
              <a:gd name="connsiteX201" fmla="*/ 4331369 w 4770466"/>
              <a:gd name="connsiteY201" fmla="*/ 348916 h 1933925"/>
              <a:gd name="connsiteX202" fmla="*/ 4319337 w 4770466"/>
              <a:gd name="connsiteY202" fmla="*/ 352927 h 1933925"/>
              <a:gd name="connsiteX203" fmla="*/ 4259179 w 4770466"/>
              <a:gd name="connsiteY203" fmla="*/ 364958 h 1933925"/>
              <a:gd name="connsiteX204" fmla="*/ 4227095 w 4770466"/>
              <a:gd name="connsiteY204" fmla="*/ 372979 h 1933925"/>
              <a:gd name="connsiteX205" fmla="*/ 4203032 w 4770466"/>
              <a:gd name="connsiteY205" fmla="*/ 381000 h 1933925"/>
              <a:gd name="connsiteX206" fmla="*/ 4191000 w 4770466"/>
              <a:gd name="connsiteY206" fmla="*/ 385011 h 1933925"/>
              <a:gd name="connsiteX207" fmla="*/ 4138864 w 4770466"/>
              <a:gd name="connsiteY207" fmla="*/ 389022 h 1933925"/>
              <a:gd name="connsiteX208" fmla="*/ 4110790 w 4770466"/>
              <a:gd name="connsiteY208" fmla="*/ 393032 h 1933925"/>
              <a:gd name="connsiteX209" fmla="*/ 4074695 w 4770466"/>
              <a:gd name="connsiteY209" fmla="*/ 397043 h 1933925"/>
              <a:gd name="connsiteX210" fmla="*/ 4062664 w 4770466"/>
              <a:gd name="connsiteY210" fmla="*/ 401053 h 1933925"/>
              <a:gd name="connsiteX211" fmla="*/ 4026569 w 4770466"/>
              <a:gd name="connsiteY211" fmla="*/ 409074 h 1933925"/>
              <a:gd name="connsiteX212" fmla="*/ 4006516 w 4770466"/>
              <a:gd name="connsiteY212" fmla="*/ 417095 h 1933925"/>
              <a:gd name="connsiteX213" fmla="*/ 3986464 w 4770466"/>
              <a:gd name="connsiteY213" fmla="*/ 421106 h 1933925"/>
              <a:gd name="connsiteX214" fmla="*/ 3974432 w 4770466"/>
              <a:gd name="connsiteY214" fmla="*/ 425116 h 1933925"/>
              <a:gd name="connsiteX215" fmla="*/ 3942348 w 4770466"/>
              <a:gd name="connsiteY215" fmla="*/ 433137 h 1933925"/>
              <a:gd name="connsiteX216" fmla="*/ 3922295 w 4770466"/>
              <a:gd name="connsiteY216" fmla="*/ 441158 h 1933925"/>
              <a:gd name="connsiteX217" fmla="*/ 3890211 w 4770466"/>
              <a:gd name="connsiteY217" fmla="*/ 449179 h 1933925"/>
              <a:gd name="connsiteX218" fmla="*/ 3858127 w 4770466"/>
              <a:gd name="connsiteY218" fmla="*/ 461211 h 1933925"/>
              <a:gd name="connsiteX219" fmla="*/ 3842085 w 4770466"/>
              <a:gd name="connsiteY219" fmla="*/ 465222 h 1933925"/>
              <a:gd name="connsiteX220" fmla="*/ 3826042 w 4770466"/>
              <a:gd name="connsiteY220" fmla="*/ 473243 h 1933925"/>
              <a:gd name="connsiteX221" fmla="*/ 3814011 w 4770466"/>
              <a:gd name="connsiteY221" fmla="*/ 481264 h 1933925"/>
              <a:gd name="connsiteX222" fmla="*/ 3757864 w 4770466"/>
              <a:gd name="connsiteY222" fmla="*/ 485274 h 1933925"/>
              <a:gd name="connsiteX223" fmla="*/ 3737811 w 4770466"/>
              <a:gd name="connsiteY223" fmla="*/ 489285 h 1933925"/>
              <a:gd name="connsiteX224" fmla="*/ 3721769 w 4770466"/>
              <a:gd name="connsiteY224" fmla="*/ 493295 h 1933925"/>
              <a:gd name="connsiteX225" fmla="*/ 3673642 w 4770466"/>
              <a:gd name="connsiteY225" fmla="*/ 497306 h 1933925"/>
              <a:gd name="connsiteX226" fmla="*/ 3605464 w 4770466"/>
              <a:gd name="connsiteY226" fmla="*/ 509337 h 1933925"/>
              <a:gd name="connsiteX227" fmla="*/ 3561348 w 4770466"/>
              <a:gd name="connsiteY227" fmla="*/ 517358 h 1933925"/>
              <a:gd name="connsiteX228" fmla="*/ 3537285 w 4770466"/>
              <a:gd name="connsiteY228" fmla="*/ 529390 h 1933925"/>
              <a:gd name="connsiteX229" fmla="*/ 3521242 w 4770466"/>
              <a:gd name="connsiteY229" fmla="*/ 533400 h 1933925"/>
              <a:gd name="connsiteX230" fmla="*/ 3485148 w 4770466"/>
              <a:gd name="connsiteY230" fmla="*/ 545432 h 1933925"/>
              <a:gd name="connsiteX231" fmla="*/ 3441032 w 4770466"/>
              <a:gd name="connsiteY231" fmla="*/ 569495 h 1933925"/>
              <a:gd name="connsiteX232" fmla="*/ 3420979 w 4770466"/>
              <a:gd name="connsiteY232" fmla="*/ 573506 h 1933925"/>
              <a:gd name="connsiteX233" fmla="*/ 3368842 w 4770466"/>
              <a:gd name="connsiteY233" fmla="*/ 601579 h 1933925"/>
              <a:gd name="connsiteX234" fmla="*/ 3356811 w 4770466"/>
              <a:gd name="connsiteY234" fmla="*/ 605590 h 1933925"/>
              <a:gd name="connsiteX235" fmla="*/ 3344779 w 4770466"/>
              <a:gd name="connsiteY235" fmla="*/ 613611 h 1933925"/>
              <a:gd name="connsiteX236" fmla="*/ 3308685 w 4770466"/>
              <a:gd name="connsiteY236" fmla="*/ 629653 h 1933925"/>
              <a:gd name="connsiteX237" fmla="*/ 3280611 w 4770466"/>
              <a:gd name="connsiteY237" fmla="*/ 633664 h 1933925"/>
              <a:gd name="connsiteX238" fmla="*/ 3268579 w 4770466"/>
              <a:gd name="connsiteY238" fmla="*/ 641685 h 1933925"/>
              <a:gd name="connsiteX239" fmla="*/ 3256548 w 4770466"/>
              <a:gd name="connsiteY239" fmla="*/ 645695 h 1933925"/>
              <a:gd name="connsiteX240" fmla="*/ 3228474 w 4770466"/>
              <a:gd name="connsiteY240" fmla="*/ 653716 h 1933925"/>
              <a:gd name="connsiteX241" fmla="*/ 3212432 w 4770466"/>
              <a:gd name="connsiteY241" fmla="*/ 661737 h 1933925"/>
              <a:gd name="connsiteX242" fmla="*/ 3200400 w 4770466"/>
              <a:gd name="connsiteY242" fmla="*/ 669758 h 1933925"/>
              <a:gd name="connsiteX243" fmla="*/ 3180348 w 4770466"/>
              <a:gd name="connsiteY243" fmla="*/ 673769 h 1933925"/>
              <a:gd name="connsiteX244" fmla="*/ 3160295 w 4770466"/>
              <a:gd name="connsiteY244" fmla="*/ 681790 h 1933925"/>
              <a:gd name="connsiteX245" fmla="*/ 3148264 w 4770466"/>
              <a:gd name="connsiteY245" fmla="*/ 685800 h 1933925"/>
              <a:gd name="connsiteX246" fmla="*/ 3120190 w 4770466"/>
              <a:gd name="connsiteY246" fmla="*/ 693822 h 1933925"/>
              <a:gd name="connsiteX247" fmla="*/ 3108158 w 4770466"/>
              <a:gd name="connsiteY247" fmla="*/ 697832 h 1933925"/>
              <a:gd name="connsiteX248" fmla="*/ 3092116 w 4770466"/>
              <a:gd name="connsiteY248" fmla="*/ 701843 h 1933925"/>
              <a:gd name="connsiteX249" fmla="*/ 3072064 w 4770466"/>
              <a:gd name="connsiteY249" fmla="*/ 709864 h 1933925"/>
              <a:gd name="connsiteX250" fmla="*/ 2570748 w 4770466"/>
              <a:gd name="connsiteY250" fmla="*/ 721895 h 1933925"/>
              <a:gd name="connsiteX251" fmla="*/ 2522621 w 4770466"/>
              <a:gd name="connsiteY251" fmla="*/ 729916 h 1933925"/>
              <a:gd name="connsiteX252" fmla="*/ 2506579 w 4770466"/>
              <a:gd name="connsiteY252" fmla="*/ 733927 h 1933925"/>
              <a:gd name="connsiteX253" fmla="*/ 2466474 w 4770466"/>
              <a:gd name="connsiteY253" fmla="*/ 737937 h 1933925"/>
              <a:gd name="connsiteX254" fmla="*/ 2446421 w 4770466"/>
              <a:gd name="connsiteY254" fmla="*/ 741948 h 1933925"/>
              <a:gd name="connsiteX255" fmla="*/ 2434390 w 4770466"/>
              <a:gd name="connsiteY255" fmla="*/ 745958 h 1933925"/>
              <a:gd name="connsiteX256" fmla="*/ 2394285 w 4770466"/>
              <a:gd name="connsiteY256" fmla="*/ 753979 h 1933925"/>
              <a:gd name="connsiteX257" fmla="*/ 2370221 w 4770466"/>
              <a:gd name="connsiteY257" fmla="*/ 762000 h 1933925"/>
              <a:gd name="connsiteX258" fmla="*/ 2326106 w 4770466"/>
              <a:gd name="connsiteY258" fmla="*/ 770022 h 1933925"/>
              <a:gd name="connsiteX259" fmla="*/ 2298032 w 4770466"/>
              <a:gd name="connsiteY259" fmla="*/ 782053 h 1933925"/>
              <a:gd name="connsiteX260" fmla="*/ 2286000 w 4770466"/>
              <a:gd name="connsiteY260" fmla="*/ 786064 h 1933925"/>
              <a:gd name="connsiteX261" fmla="*/ 2273969 w 4770466"/>
              <a:gd name="connsiteY261" fmla="*/ 794085 h 1933925"/>
              <a:gd name="connsiteX262" fmla="*/ 2221832 w 4770466"/>
              <a:gd name="connsiteY262" fmla="*/ 810127 h 1933925"/>
              <a:gd name="connsiteX263" fmla="*/ 2201779 w 4770466"/>
              <a:gd name="connsiteY263" fmla="*/ 822158 h 1933925"/>
              <a:gd name="connsiteX264" fmla="*/ 2141621 w 4770466"/>
              <a:gd name="connsiteY264" fmla="*/ 846222 h 1933925"/>
              <a:gd name="connsiteX265" fmla="*/ 2077453 w 4770466"/>
              <a:gd name="connsiteY265" fmla="*/ 882316 h 1933925"/>
              <a:gd name="connsiteX266" fmla="*/ 2049379 w 4770466"/>
              <a:gd name="connsiteY266" fmla="*/ 890337 h 1933925"/>
              <a:gd name="connsiteX267" fmla="*/ 2029327 w 4770466"/>
              <a:gd name="connsiteY267" fmla="*/ 902369 h 1933925"/>
              <a:gd name="connsiteX268" fmla="*/ 2009274 w 4770466"/>
              <a:gd name="connsiteY268" fmla="*/ 906379 h 1933925"/>
              <a:gd name="connsiteX269" fmla="*/ 1997242 w 4770466"/>
              <a:gd name="connsiteY269" fmla="*/ 918411 h 1933925"/>
              <a:gd name="connsiteX270" fmla="*/ 1981200 w 4770466"/>
              <a:gd name="connsiteY270" fmla="*/ 922422 h 1933925"/>
              <a:gd name="connsiteX271" fmla="*/ 1965158 w 4770466"/>
              <a:gd name="connsiteY271" fmla="*/ 930443 h 1933925"/>
              <a:gd name="connsiteX272" fmla="*/ 1917032 w 4770466"/>
              <a:gd name="connsiteY272" fmla="*/ 950495 h 1933925"/>
              <a:gd name="connsiteX273" fmla="*/ 1872916 w 4770466"/>
              <a:gd name="connsiteY273" fmla="*/ 970548 h 1933925"/>
              <a:gd name="connsiteX274" fmla="*/ 1812758 w 4770466"/>
              <a:gd name="connsiteY274" fmla="*/ 998622 h 1933925"/>
              <a:gd name="connsiteX275" fmla="*/ 1748590 w 4770466"/>
              <a:gd name="connsiteY275" fmla="*/ 1018674 h 1933925"/>
              <a:gd name="connsiteX276" fmla="*/ 1712495 w 4770466"/>
              <a:gd name="connsiteY276" fmla="*/ 1042737 h 1933925"/>
              <a:gd name="connsiteX277" fmla="*/ 1700464 w 4770466"/>
              <a:gd name="connsiteY277" fmla="*/ 1050758 h 1933925"/>
              <a:gd name="connsiteX278" fmla="*/ 1672390 w 4770466"/>
              <a:gd name="connsiteY278" fmla="*/ 1062790 h 1933925"/>
              <a:gd name="connsiteX279" fmla="*/ 1656348 w 4770466"/>
              <a:gd name="connsiteY279" fmla="*/ 1070811 h 1933925"/>
              <a:gd name="connsiteX280" fmla="*/ 1636295 w 4770466"/>
              <a:gd name="connsiteY280" fmla="*/ 1074822 h 1933925"/>
              <a:gd name="connsiteX281" fmla="*/ 1620253 w 4770466"/>
              <a:gd name="connsiteY281" fmla="*/ 1082843 h 1933925"/>
              <a:gd name="connsiteX282" fmla="*/ 1608221 w 4770466"/>
              <a:gd name="connsiteY282" fmla="*/ 1086853 h 1933925"/>
              <a:gd name="connsiteX283" fmla="*/ 1580148 w 4770466"/>
              <a:gd name="connsiteY283" fmla="*/ 1102895 h 1933925"/>
              <a:gd name="connsiteX284" fmla="*/ 1548064 w 4770466"/>
              <a:gd name="connsiteY284" fmla="*/ 1106906 h 1933925"/>
              <a:gd name="connsiteX285" fmla="*/ 1507958 w 4770466"/>
              <a:gd name="connsiteY285" fmla="*/ 1114927 h 1933925"/>
              <a:gd name="connsiteX286" fmla="*/ 1479885 w 4770466"/>
              <a:gd name="connsiteY286" fmla="*/ 1122948 h 1933925"/>
              <a:gd name="connsiteX287" fmla="*/ 1451811 w 4770466"/>
              <a:gd name="connsiteY287" fmla="*/ 1130969 h 1933925"/>
              <a:gd name="connsiteX288" fmla="*/ 1439779 w 4770466"/>
              <a:gd name="connsiteY288" fmla="*/ 1143000 h 1933925"/>
              <a:gd name="connsiteX289" fmla="*/ 1419727 w 4770466"/>
              <a:gd name="connsiteY289" fmla="*/ 1151022 h 1933925"/>
              <a:gd name="connsiteX290" fmla="*/ 1387642 w 4770466"/>
              <a:gd name="connsiteY290" fmla="*/ 1163053 h 1933925"/>
              <a:gd name="connsiteX291" fmla="*/ 1371600 w 4770466"/>
              <a:gd name="connsiteY291" fmla="*/ 1171074 h 1933925"/>
              <a:gd name="connsiteX292" fmla="*/ 1351548 w 4770466"/>
              <a:gd name="connsiteY292" fmla="*/ 1187116 h 1933925"/>
              <a:gd name="connsiteX293" fmla="*/ 1327485 w 4770466"/>
              <a:gd name="connsiteY293" fmla="*/ 1199148 h 1933925"/>
              <a:gd name="connsiteX294" fmla="*/ 1299411 w 4770466"/>
              <a:gd name="connsiteY294" fmla="*/ 1215190 h 1933925"/>
              <a:gd name="connsiteX295" fmla="*/ 1271337 w 4770466"/>
              <a:gd name="connsiteY295" fmla="*/ 1227222 h 1933925"/>
              <a:gd name="connsiteX296" fmla="*/ 1255295 w 4770466"/>
              <a:gd name="connsiteY296" fmla="*/ 1239253 h 1933925"/>
              <a:gd name="connsiteX297" fmla="*/ 1239253 w 4770466"/>
              <a:gd name="connsiteY297" fmla="*/ 1243264 h 1933925"/>
              <a:gd name="connsiteX298" fmla="*/ 1199148 w 4770466"/>
              <a:gd name="connsiteY298" fmla="*/ 1263316 h 1933925"/>
              <a:gd name="connsiteX299" fmla="*/ 1171074 w 4770466"/>
              <a:gd name="connsiteY299" fmla="*/ 1275348 h 1933925"/>
              <a:gd name="connsiteX300" fmla="*/ 1151021 w 4770466"/>
              <a:gd name="connsiteY300" fmla="*/ 1287379 h 1933925"/>
              <a:gd name="connsiteX301" fmla="*/ 1106906 w 4770466"/>
              <a:gd name="connsiteY301" fmla="*/ 1303422 h 1933925"/>
              <a:gd name="connsiteX302" fmla="*/ 1078832 w 4770466"/>
              <a:gd name="connsiteY302" fmla="*/ 1327485 h 1933925"/>
              <a:gd name="connsiteX303" fmla="*/ 1050758 w 4770466"/>
              <a:gd name="connsiteY303" fmla="*/ 1343527 h 1933925"/>
              <a:gd name="connsiteX304" fmla="*/ 1026695 w 4770466"/>
              <a:gd name="connsiteY304" fmla="*/ 1355558 h 1933925"/>
              <a:gd name="connsiteX305" fmla="*/ 982579 w 4770466"/>
              <a:gd name="connsiteY305" fmla="*/ 1371600 h 1933925"/>
              <a:gd name="connsiteX306" fmla="*/ 938464 w 4770466"/>
              <a:gd name="connsiteY306" fmla="*/ 1399674 h 1933925"/>
              <a:gd name="connsiteX307" fmla="*/ 882316 w 4770466"/>
              <a:gd name="connsiteY307" fmla="*/ 1459832 h 1933925"/>
              <a:gd name="connsiteX308" fmla="*/ 862264 w 4770466"/>
              <a:gd name="connsiteY308" fmla="*/ 1475874 h 1933925"/>
              <a:gd name="connsiteX309" fmla="*/ 850232 w 4770466"/>
              <a:gd name="connsiteY309" fmla="*/ 1487906 h 1933925"/>
              <a:gd name="connsiteX310" fmla="*/ 818148 w 4770466"/>
              <a:gd name="connsiteY310" fmla="*/ 1511969 h 1933925"/>
              <a:gd name="connsiteX311" fmla="*/ 778042 w 4770466"/>
              <a:gd name="connsiteY311" fmla="*/ 1548064 h 1933925"/>
              <a:gd name="connsiteX312" fmla="*/ 709864 w 4770466"/>
              <a:gd name="connsiteY312" fmla="*/ 1576137 h 1933925"/>
              <a:gd name="connsiteX313" fmla="*/ 649706 w 4770466"/>
              <a:gd name="connsiteY313" fmla="*/ 1608222 h 1933925"/>
              <a:gd name="connsiteX314" fmla="*/ 633664 w 4770466"/>
              <a:gd name="connsiteY314" fmla="*/ 1620253 h 1933925"/>
              <a:gd name="connsiteX315" fmla="*/ 577516 w 4770466"/>
              <a:gd name="connsiteY315" fmla="*/ 1648327 h 1933925"/>
              <a:gd name="connsiteX316" fmla="*/ 501316 w 4770466"/>
              <a:gd name="connsiteY316" fmla="*/ 1676400 h 1933925"/>
              <a:gd name="connsiteX317" fmla="*/ 489285 w 4770466"/>
              <a:gd name="connsiteY317" fmla="*/ 1684422 h 1933925"/>
              <a:gd name="connsiteX318" fmla="*/ 469232 w 4770466"/>
              <a:gd name="connsiteY318" fmla="*/ 1692443 h 1933925"/>
              <a:gd name="connsiteX319" fmla="*/ 457200 w 4770466"/>
              <a:gd name="connsiteY319" fmla="*/ 1704474 h 1933925"/>
              <a:gd name="connsiteX320" fmla="*/ 429127 w 4770466"/>
              <a:gd name="connsiteY320" fmla="*/ 1712495 h 1933925"/>
              <a:gd name="connsiteX321" fmla="*/ 364958 w 4770466"/>
              <a:gd name="connsiteY321" fmla="*/ 1736558 h 1933925"/>
              <a:gd name="connsiteX322" fmla="*/ 336885 w 4770466"/>
              <a:gd name="connsiteY322" fmla="*/ 1752600 h 1933925"/>
              <a:gd name="connsiteX323" fmla="*/ 328864 w 4770466"/>
              <a:gd name="connsiteY323" fmla="*/ 1760622 h 1933925"/>
              <a:gd name="connsiteX324" fmla="*/ 312821 w 4770466"/>
              <a:gd name="connsiteY324" fmla="*/ 1768643 h 1933925"/>
              <a:gd name="connsiteX325" fmla="*/ 280737 w 4770466"/>
              <a:gd name="connsiteY325" fmla="*/ 1788695 h 1933925"/>
              <a:gd name="connsiteX326" fmla="*/ 256674 w 4770466"/>
              <a:gd name="connsiteY326" fmla="*/ 1812758 h 1933925"/>
              <a:gd name="connsiteX327" fmla="*/ 248653 w 4770466"/>
              <a:gd name="connsiteY327" fmla="*/ 1824790 h 1933925"/>
              <a:gd name="connsiteX328" fmla="*/ 236621 w 4770466"/>
              <a:gd name="connsiteY328" fmla="*/ 1832811 h 1933925"/>
              <a:gd name="connsiteX329" fmla="*/ 224590 w 4770466"/>
              <a:gd name="connsiteY329" fmla="*/ 1844843 h 1933925"/>
              <a:gd name="connsiteX330" fmla="*/ 200527 w 4770466"/>
              <a:gd name="connsiteY330" fmla="*/ 1856874 h 1933925"/>
              <a:gd name="connsiteX331" fmla="*/ 160421 w 4770466"/>
              <a:gd name="connsiteY331" fmla="*/ 1892969 h 1933925"/>
              <a:gd name="connsiteX332" fmla="*/ 148390 w 4770466"/>
              <a:gd name="connsiteY332" fmla="*/ 1905000 h 1933925"/>
              <a:gd name="connsiteX333" fmla="*/ 120316 w 4770466"/>
              <a:gd name="connsiteY333" fmla="*/ 1921043 h 1933925"/>
              <a:gd name="connsiteX334" fmla="*/ 108285 w 4770466"/>
              <a:gd name="connsiteY334" fmla="*/ 1925053 h 1933925"/>
              <a:gd name="connsiteX335" fmla="*/ 96253 w 4770466"/>
              <a:gd name="connsiteY335" fmla="*/ 1933074 h 1933925"/>
              <a:gd name="connsiteX336" fmla="*/ 12032 w 4770466"/>
              <a:gd name="connsiteY336" fmla="*/ 1925053 h 1933925"/>
              <a:gd name="connsiteX337" fmla="*/ 4011 w 4770466"/>
              <a:gd name="connsiteY337" fmla="*/ 1900990 h 1933925"/>
              <a:gd name="connsiteX338" fmla="*/ 0 w 4770466"/>
              <a:gd name="connsiteY338" fmla="*/ 1888958 h 1933925"/>
              <a:gd name="connsiteX339" fmla="*/ 12032 w 4770466"/>
              <a:gd name="connsiteY339" fmla="*/ 1864895 h 1933925"/>
              <a:gd name="connsiteX340" fmla="*/ 24064 w 4770466"/>
              <a:gd name="connsiteY340" fmla="*/ 1860885 h 1933925"/>
              <a:gd name="connsiteX341" fmla="*/ 36095 w 4770466"/>
              <a:gd name="connsiteY341" fmla="*/ 1852864 h 1933925"/>
              <a:gd name="connsiteX342" fmla="*/ 40106 w 4770466"/>
              <a:gd name="connsiteY342" fmla="*/ 1836822 h 193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</a:cxnLst>
            <a:rect l="l" t="t" r="r" b="b"/>
            <a:pathLst>
              <a:path w="4770466" h="1933925">
                <a:moveTo>
                  <a:pt x="40106" y="1836822"/>
                </a:moveTo>
                <a:lnTo>
                  <a:pt x="40106" y="1836822"/>
                </a:lnTo>
                <a:cubicBezTo>
                  <a:pt x="44116" y="1826127"/>
                  <a:pt x="48234" y="1815471"/>
                  <a:pt x="52137" y="1804737"/>
                </a:cubicBezTo>
                <a:cubicBezTo>
                  <a:pt x="53582" y="1800764"/>
                  <a:pt x="54257" y="1796487"/>
                  <a:pt x="56148" y="1792706"/>
                </a:cubicBezTo>
                <a:cubicBezTo>
                  <a:pt x="58304" y="1788395"/>
                  <a:pt x="61495" y="1784685"/>
                  <a:pt x="64169" y="1780674"/>
                </a:cubicBezTo>
                <a:cubicBezTo>
                  <a:pt x="74247" y="1750438"/>
                  <a:pt x="60653" y="1787704"/>
                  <a:pt x="76200" y="1756611"/>
                </a:cubicBezTo>
                <a:cubicBezTo>
                  <a:pt x="78091" y="1752830"/>
                  <a:pt x="78158" y="1748275"/>
                  <a:pt x="80211" y="1744579"/>
                </a:cubicBezTo>
                <a:cubicBezTo>
                  <a:pt x="84893" y="1736152"/>
                  <a:pt x="93204" y="1729661"/>
                  <a:pt x="96253" y="1720516"/>
                </a:cubicBezTo>
                <a:cubicBezTo>
                  <a:pt x="101788" y="1703912"/>
                  <a:pt x="97919" y="1712002"/>
                  <a:pt x="108285" y="1696453"/>
                </a:cubicBezTo>
                <a:cubicBezTo>
                  <a:pt x="119642" y="1662379"/>
                  <a:pt x="103804" y="1703920"/>
                  <a:pt x="120316" y="1676400"/>
                </a:cubicBezTo>
                <a:cubicBezTo>
                  <a:pt x="122491" y="1672775"/>
                  <a:pt x="122662" y="1668254"/>
                  <a:pt x="124327" y="1664369"/>
                </a:cubicBezTo>
                <a:cubicBezTo>
                  <a:pt x="126682" y="1658874"/>
                  <a:pt x="129993" y="1653822"/>
                  <a:pt x="132348" y="1648327"/>
                </a:cubicBezTo>
                <a:cubicBezTo>
                  <a:pt x="134013" y="1644441"/>
                  <a:pt x="134693" y="1640181"/>
                  <a:pt x="136358" y="1636295"/>
                </a:cubicBezTo>
                <a:cubicBezTo>
                  <a:pt x="138713" y="1630800"/>
                  <a:pt x="142280" y="1625851"/>
                  <a:pt x="144379" y="1620253"/>
                </a:cubicBezTo>
                <a:cubicBezTo>
                  <a:pt x="149183" y="1607444"/>
                  <a:pt x="148577" y="1591900"/>
                  <a:pt x="156411" y="1580148"/>
                </a:cubicBezTo>
                <a:lnTo>
                  <a:pt x="164432" y="1568116"/>
                </a:lnTo>
                <a:cubicBezTo>
                  <a:pt x="173463" y="1541022"/>
                  <a:pt x="160938" y="1570391"/>
                  <a:pt x="180474" y="1548064"/>
                </a:cubicBezTo>
                <a:cubicBezTo>
                  <a:pt x="186822" y="1540809"/>
                  <a:pt x="192205" y="1532623"/>
                  <a:pt x="196516" y="1524000"/>
                </a:cubicBezTo>
                <a:cubicBezTo>
                  <a:pt x="199190" y="1518653"/>
                  <a:pt x="200802" y="1512626"/>
                  <a:pt x="204537" y="1507958"/>
                </a:cubicBezTo>
                <a:cubicBezTo>
                  <a:pt x="211623" y="1499100"/>
                  <a:pt x="222308" y="1493333"/>
                  <a:pt x="228600" y="1483895"/>
                </a:cubicBezTo>
                <a:cubicBezTo>
                  <a:pt x="233947" y="1475874"/>
                  <a:pt x="236621" y="1465179"/>
                  <a:pt x="244642" y="1459832"/>
                </a:cubicBezTo>
                <a:cubicBezTo>
                  <a:pt x="251476" y="1455276"/>
                  <a:pt x="267738" y="1444757"/>
                  <a:pt x="272716" y="1439779"/>
                </a:cubicBezTo>
                <a:cubicBezTo>
                  <a:pt x="276124" y="1436371"/>
                  <a:pt x="277329" y="1431156"/>
                  <a:pt x="280737" y="1427748"/>
                </a:cubicBezTo>
                <a:cubicBezTo>
                  <a:pt x="285463" y="1423022"/>
                  <a:pt x="292053" y="1420442"/>
                  <a:pt x="296779" y="1415716"/>
                </a:cubicBezTo>
                <a:cubicBezTo>
                  <a:pt x="300187" y="1412308"/>
                  <a:pt x="301598" y="1407287"/>
                  <a:pt x="304800" y="1403685"/>
                </a:cubicBezTo>
                <a:cubicBezTo>
                  <a:pt x="312336" y="1395207"/>
                  <a:pt x="320843" y="1387643"/>
                  <a:pt x="328864" y="1379622"/>
                </a:cubicBezTo>
                <a:cubicBezTo>
                  <a:pt x="331538" y="1376948"/>
                  <a:pt x="334616" y="1374625"/>
                  <a:pt x="336885" y="1371600"/>
                </a:cubicBezTo>
                <a:cubicBezTo>
                  <a:pt x="348575" y="1356013"/>
                  <a:pt x="360586" y="1338421"/>
                  <a:pt x="376990" y="1327485"/>
                </a:cubicBezTo>
                <a:lnTo>
                  <a:pt x="389021" y="1319464"/>
                </a:lnTo>
                <a:cubicBezTo>
                  <a:pt x="392666" y="1313996"/>
                  <a:pt x="398712" y="1303222"/>
                  <a:pt x="405064" y="1299411"/>
                </a:cubicBezTo>
                <a:cubicBezTo>
                  <a:pt x="408689" y="1297236"/>
                  <a:pt x="413085" y="1296737"/>
                  <a:pt x="417095" y="1295400"/>
                </a:cubicBezTo>
                <a:cubicBezTo>
                  <a:pt x="455216" y="1257279"/>
                  <a:pt x="415291" y="1292421"/>
                  <a:pt x="445169" y="1275348"/>
                </a:cubicBezTo>
                <a:cubicBezTo>
                  <a:pt x="479524" y="1255717"/>
                  <a:pt x="444796" y="1271603"/>
                  <a:pt x="473242" y="1251285"/>
                </a:cubicBezTo>
                <a:cubicBezTo>
                  <a:pt x="478107" y="1247810"/>
                  <a:pt x="484094" y="1246230"/>
                  <a:pt x="489285" y="1243264"/>
                </a:cubicBezTo>
                <a:cubicBezTo>
                  <a:pt x="515980" y="1228010"/>
                  <a:pt x="483360" y="1241228"/>
                  <a:pt x="525379" y="1227222"/>
                </a:cubicBezTo>
                <a:cubicBezTo>
                  <a:pt x="529390" y="1224548"/>
                  <a:pt x="533751" y="1222337"/>
                  <a:pt x="537411" y="1219200"/>
                </a:cubicBezTo>
                <a:cubicBezTo>
                  <a:pt x="543153" y="1214278"/>
                  <a:pt x="547299" y="1207553"/>
                  <a:pt x="553453" y="1203158"/>
                </a:cubicBezTo>
                <a:cubicBezTo>
                  <a:pt x="556893" y="1200701"/>
                  <a:pt x="561599" y="1200813"/>
                  <a:pt x="565485" y="1199148"/>
                </a:cubicBezTo>
                <a:cubicBezTo>
                  <a:pt x="614678" y="1178066"/>
                  <a:pt x="553301" y="1203235"/>
                  <a:pt x="593558" y="1183106"/>
                </a:cubicBezTo>
                <a:cubicBezTo>
                  <a:pt x="611015" y="1174377"/>
                  <a:pt x="602158" y="1184983"/>
                  <a:pt x="621632" y="1171074"/>
                </a:cubicBezTo>
                <a:cubicBezTo>
                  <a:pt x="647364" y="1152695"/>
                  <a:pt x="618635" y="1162801"/>
                  <a:pt x="649706" y="1155032"/>
                </a:cubicBezTo>
                <a:cubicBezTo>
                  <a:pt x="661790" y="1146976"/>
                  <a:pt x="663531" y="1145097"/>
                  <a:pt x="677779" y="1138990"/>
                </a:cubicBezTo>
                <a:cubicBezTo>
                  <a:pt x="681665" y="1137325"/>
                  <a:pt x="686030" y="1136870"/>
                  <a:pt x="689811" y="1134979"/>
                </a:cubicBezTo>
                <a:cubicBezTo>
                  <a:pt x="718752" y="1120508"/>
                  <a:pt x="682726" y="1133000"/>
                  <a:pt x="717885" y="1118937"/>
                </a:cubicBezTo>
                <a:cubicBezTo>
                  <a:pt x="725735" y="1115797"/>
                  <a:pt x="733927" y="1113590"/>
                  <a:pt x="741948" y="1110916"/>
                </a:cubicBezTo>
                <a:cubicBezTo>
                  <a:pt x="745958" y="1109579"/>
                  <a:pt x="749809" y="1107601"/>
                  <a:pt x="753979" y="1106906"/>
                </a:cubicBezTo>
                <a:cubicBezTo>
                  <a:pt x="762000" y="1105569"/>
                  <a:pt x="770113" y="1104697"/>
                  <a:pt x="778042" y="1102895"/>
                </a:cubicBezTo>
                <a:cubicBezTo>
                  <a:pt x="799542" y="1098009"/>
                  <a:pt x="820869" y="1092386"/>
                  <a:pt x="842211" y="1086853"/>
                </a:cubicBezTo>
                <a:cubicBezTo>
                  <a:pt x="856966" y="1083028"/>
                  <a:pt x="871381" y="1077812"/>
                  <a:pt x="886327" y="1074822"/>
                </a:cubicBezTo>
                <a:lnTo>
                  <a:pt x="926432" y="1066800"/>
                </a:lnTo>
                <a:cubicBezTo>
                  <a:pt x="933116" y="1062790"/>
                  <a:pt x="939362" y="1057935"/>
                  <a:pt x="946485" y="1054769"/>
                </a:cubicBezTo>
                <a:cubicBezTo>
                  <a:pt x="953932" y="1051459"/>
                  <a:pt x="981408" y="1047720"/>
                  <a:pt x="986590" y="1046748"/>
                </a:cubicBezTo>
                <a:cubicBezTo>
                  <a:pt x="999990" y="1044236"/>
                  <a:pt x="1013411" y="1041793"/>
                  <a:pt x="1026695" y="1038727"/>
                </a:cubicBezTo>
                <a:cubicBezTo>
                  <a:pt x="1030814" y="1037776"/>
                  <a:pt x="1034581" y="1035545"/>
                  <a:pt x="1038727" y="1034716"/>
                </a:cubicBezTo>
                <a:cubicBezTo>
                  <a:pt x="1047996" y="1032862"/>
                  <a:pt x="1057442" y="1032043"/>
                  <a:pt x="1066800" y="1030706"/>
                </a:cubicBezTo>
                <a:cubicBezTo>
                  <a:pt x="1072147" y="1028032"/>
                  <a:pt x="1077347" y="1025040"/>
                  <a:pt x="1082842" y="1022685"/>
                </a:cubicBezTo>
                <a:cubicBezTo>
                  <a:pt x="1093636" y="1018059"/>
                  <a:pt x="1103152" y="1017019"/>
                  <a:pt x="1114927" y="1014664"/>
                </a:cubicBezTo>
                <a:cubicBezTo>
                  <a:pt x="1117601" y="1010653"/>
                  <a:pt x="1119184" y="1005643"/>
                  <a:pt x="1122948" y="1002632"/>
                </a:cubicBezTo>
                <a:cubicBezTo>
                  <a:pt x="1126249" y="999991"/>
                  <a:pt x="1131094" y="1000287"/>
                  <a:pt x="1134979" y="998622"/>
                </a:cubicBezTo>
                <a:cubicBezTo>
                  <a:pt x="1159211" y="988236"/>
                  <a:pt x="1142919" y="994084"/>
                  <a:pt x="1163053" y="982579"/>
                </a:cubicBezTo>
                <a:cubicBezTo>
                  <a:pt x="1168244" y="979613"/>
                  <a:pt x="1173904" y="977524"/>
                  <a:pt x="1179095" y="974558"/>
                </a:cubicBezTo>
                <a:cubicBezTo>
                  <a:pt x="1183280" y="972167"/>
                  <a:pt x="1186722" y="968495"/>
                  <a:pt x="1191127" y="966537"/>
                </a:cubicBezTo>
                <a:cubicBezTo>
                  <a:pt x="1198853" y="963103"/>
                  <a:pt x="1207419" y="961847"/>
                  <a:pt x="1215190" y="958516"/>
                </a:cubicBezTo>
                <a:cubicBezTo>
                  <a:pt x="1226180" y="953806"/>
                  <a:pt x="1235931" y="946255"/>
                  <a:pt x="1247274" y="942474"/>
                </a:cubicBezTo>
                <a:cubicBezTo>
                  <a:pt x="1259306" y="938464"/>
                  <a:pt x="1271175" y="933927"/>
                  <a:pt x="1283369" y="930443"/>
                </a:cubicBezTo>
                <a:cubicBezTo>
                  <a:pt x="1292727" y="927769"/>
                  <a:pt x="1302296" y="925748"/>
                  <a:pt x="1311442" y="922422"/>
                </a:cubicBezTo>
                <a:cubicBezTo>
                  <a:pt x="1317061" y="920379"/>
                  <a:pt x="1321990" y="916755"/>
                  <a:pt x="1327485" y="914400"/>
                </a:cubicBezTo>
                <a:cubicBezTo>
                  <a:pt x="1349988" y="904756"/>
                  <a:pt x="1328946" y="917575"/>
                  <a:pt x="1355558" y="902369"/>
                </a:cubicBezTo>
                <a:cubicBezTo>
                  <a:pt x="1359743" y="899978"/>
                  <a:pt x="1363160" y="896247"/>
                  <a:pt x="1367590" y="894348"/>
                </a:cubicBezTo>
                <a:cubicBezTo>
                  <a:pt x="1372656" y="892177"/>
                  <a:pt x="1378285" y="891674"/>
                  <a:pt x="1383632" y="890337"/>
                </a:cubicBezTo>
                <a:cubicBezTo>
                  <a:pt x="1387643" y="886327"/>
                  <a:pt x="1390945" y="881452"/>
                  <a:pt x="1395664" y="878306"/>
                </a:cubicBezTo>
                <a:cubicBezTo>
                  <a:pt x="1404227" y="872598"/>
                  <a:pt x="1438412" y="870456"/>
                  <a:pt x="1439779" y="870285"/>
                </a:cubicBezTo>
                <a:cubicBezTo>
                  <a:pt x="1480965" y="859987"/>
                  <a:pt x="1429909" y="873985"/>
                  <a:pt x="1471864" y="858253"/>
                </a:cubicBezTo>
                <a:cubicBezTo>
                  <a:pt x="1477025" y="856318"/>
                  <a:pt x="1482559" y="855580"/>
                  <a:pt x="1487906" y="854243"/>
                </a:cubicBezTo>
                <a:cubicBezTo>
                  <a:pt x="1493253" y="851569"/>
                  <a:pt x="1498276" y="848113"/>
                  <a:pt x="1503948" y="846222"/>
                </a:cubicBezTo>
                <a:cubicBezTo>
                  <a:pt x="1514406" y="842736"/>
                  <a:pt x="1536032" y="838200"/>
                  <a:pt x="1536032" y="838200"/>
                </a:cubicBezTo>
                <a:cubicBezTo>
                  <a:pt x="1545390" y="832853"/>
                  <a:pt x="1554320" y="826675"/>
                  <a:pt x="1564106" y="822158"/>
                </a:cubicBezTo>
                <a:cubicBezTo>
                  <a:pt x="1571783" y="818615"/>
                  <a:pt x="1580319" y="817277"/>
                  <a:pt x="1588169" y="814137"/>
                </a:cubicBezTo>
                <a:cubicBezTo>
                  <a:pt x="1612146" y="804546"/>
                  <a:pt x="1601391" y="808392"/>
                  <a:pt x="1620253" y="802106"/>
                </a:cubicBezTo>
                <a:cubicBezTo>
                  <a:pt x="1624264" y="799432"/>
                  <a:pt x="1628582" y="797171"/>
                  <a:pt x="1632285" y="794085"/>
                </a:cubicBezTo>
                <a:cubicBezTo>
                  <a:pt x="1636642" y="790454"/>
                  <a:pt x="1639701" y="785350"/>
                  <a:pt x="1644316" y="782053"/>
                </a:cubicBezTo>
                <a:cubicBezTo>
                  <a:pt x="1649181" y="778578"/>
                  <a:pt x="1655493" y="777507"/>
                  <a:pt x="1660358" y="774032"/>
                </a:cubicBezTo>
                <a:cubicBezTo>
                  <a:pt x="1686644" y="755256"/>
                  <a:pt x="1658614" y="766592"/>
                  <a:pt x="1684421" y="757990"/>
                </a:cubicBezTo>
                <a:cubicBezTo>
                  <a:pt x="1707818" y="742393"/>
                  <a:pt x="1683940" y="755934"/>
                  <a:pt x="1720516" y="745958"/>
                </a:cubicBezTo>
                <a:cubicBezTo>
                  <a:pt x="1727462" y="744064"/>
                  <a:pt x="1733828" y="740465"/>
                  <a:pt x="1740569" y="737937"/>
                </a:cubicBezTo>
                <a:cubicBezTo>
                  <a:pt x="1752072" y="733624"/>
                  <a:pt x="1756006" y="733075"/>
                  <a:pt x="1768642" y="729916"/>
                </a:cubicBezTo>
                <a:cubicBezTo>
                  <a:pt x="1837612" y="683938"/>
                  <a:pt x="1750346" y="739064"/>
                  <a:pt x="1816769" y="705853"/>
                </a:cubicBezTo>
                <a:cubicBezTo>
                  <a:pt x="1826580" y="700948"/>
                  <a:pt x="1834219" y="696183"/>
                  <a:pt x="1844842" y="693822"/>
                </a:cubicBezTo>
                <a:cubicBezTo>
                  <a:pt x="1856186" y="691301"/>
                  <a:pt x="1873324" y="690159"/>
                  <a:pt x="1884948" y="685800"/>
                </a:cubicBezTo>
                <a:cubicBezTo>
                  <a:pt x="1913080" y="675250"/>
                  <a:pt x="1889744" y="681397"/>
                  <a:pt x="1913021" y="669758"/>
                </a:cubicBezTo>
                <a:cubicBezTo>
                  <a:pt x="1919460" y="666538"/>
                  <a:pt x="1926090" y="663483"/>
                  <a:pt x="1933074" y="661737"/>
                </a:cubicBezTo>
                <a:cubicBezTo>
                  <a:pt x="1957950" y="655518"/>
                  <a:pt x="1983879" y="652880"/>
                  <a:pt x="2009274" y="649706"/>
                </a:cubicBezTo>
                <a:cubicBezTo>
                  <a:pt x="2042661" y="641358"/>
                  <a:pt x="2009651" y="651522"/>
                  <a:pt x="2037348" y="637674"/>
                </a:cubicBezTo>
                <a:cubicBezTo>
                  <a:pt x="2062457" y="625120"/>
                  <a:pt x="2050463" y="633302"/>
                  <a:pt x="2073442" y="625643"/>
                </a:cubicBezTo>
                <a:cubicBezTo>
                  <a:pt x="2080272" y="623367"/>
                  <a:pt x="2086754" y="620150"/>
                  <a:pt x="2093495" y="617622"/>
                </a:cubicBezTo>
                <a:cubicBezTo>
                  <a:pt x="2097453" y="616138"/>
                  <a:pt x="2101516" y="614948"/>
                  <a:pt x="2105527" y="613611"/>
                </a:cubicBezTo>
                <a:cubicBezTo>
                  <a:pt x="2109537" y="609600"/>
                  <a:pt x="2112839" y="604725"/>
                  <a:pt x="2117558" y="601579"/>
                </a:cubicBezTo>
                <a:cubicBezTo>
                  <a:pt x="2121076" y="599234"/>
                  <a:pt x="2125704" y="599234"/>
                  <a:pt x="2129590" y="597569"/>
                </a:cubicBezTo>
                <a:cubicBezTo>
                  <a:pt x="2135085" y="595214"/>
                  <a:pt x="2139960" y="591439"/>
                  <a:pt x="2145632" y="589548"/>
                </a:cubicBezTo>
                <a:cubicBezTo>
                  <a:pt x="2152099" y="587392"/>
                  <a:pt x="2159031" y="587016"/>
                  <a:pt x="2165685" y="585537"/>
                </a:cubicBezTo>
                <a:cubicBezTo>
                  <a:pt x="2171066" y="584341"/>
                  <a:pt x="2176459" y="583148"/>
                  <a:pt x="2181727" y="581527"/>
                </a:cubicBezTo>
                <a:cubicBezTo>
                  <a:pt x="2193848" y="577797"/>
                  <a:pt x="2205517" y="572570"/>
                  <a:pt x="2217821" y="569495"/>
                </a:cubicBezTo>
                <a:cubicBezTo>
                  <a:pt x="2267962" y="556962"/>
                  <a:pt x="2205630" y="572978"/>
                  <a:pt x="2245895" y="561474"/>
                </a:cubicBezTo>
                <a:cubicBezTo>
                  <a:pt x="2251195" y="559960"/>
                  <a:pt x="2256637" y="558978"/>
                  <a:pt x="2261937" y="557464"/>
                </a:cubicBezTo>
                <a:cubicBezTo>
                  <a:pt x="2266002" y="556303"/>
                  <a:pt x="2269850" y="554404"/>
                  <a:pt x="2273969" y="553453"/>
                </a:cubicBezTo>
                <a:cubicBezTo>
                  <a:pt x="2287253" y="550387"/>
                  <a:pt x="2300706" y="548106"/>
                  <a:pt x="2314074" y="545432"/>
                </a:cubicBezTo>
                <a:cubicBezTo>
                  <a:pt x="2322095" y="540085"/>
                  <a:pt x="2328992" y="532438"/>
                  <a:pt x="2338137" y="529390"/>
                </a:cubicBezTo>
                <a:lnTo>
                  <a:pt x="2362200" y="521369"/>
                </a:lnTo>
                <a:cubicBezTo>
                  <a:pt x="2372845" y="517821"/>
                  <a:pt x="2378756" y="515507"/>
                  <a:pt x="2390274" y="513348"/>
                </a:cubicBezTo>
                <a:cubicBezTo>
                  <a:pt x="2406259" y="510351"/>
                  <a:pt x="2422147" y="505908"/>
                  <a:pt x="2438400" y="505327"/>
                </a:cubicBezTo>
                <a:lnTo>
                  <a:pt x="2550695" y="501316"/>
                </a:lnTo>
                <a:cubicBezTo>
                  <a:pt x="2660549" y="490332"/>
                  <a:pt x="2540228" y="503246"/>
                  <a:pt x="2614864" y="493295"/>
                </a:cubicBezTo>
                <a:cubicBezTo>
                  <a:pt x="2626863" y="491695"/>
                  <a:pt x="2638946" y="490786"/>
                  <a:pt x="2650958" y="489285"/>
                </a:cubicBezTo>
                <a:cubicBezTo>
                  <a:pt x="2660338" y="488112"/>
                  <a:pt x="2669674" y="486611"/>
                  <a:pt x="2679032" y="485274"/>
                </a:cubicBezTo>
                <a:cubicBezTo>
                  <a:pt x="2684379" y="482600"/>
                  <a:pt x="2689579" y="479608"/>
                  <a:pt x="2695074" y="477253"/>
                </a:cubicBezTo>
                <a:cubicBezTo>
                  <a:pt x="2698960" y="475588"/>
                  <a:pt x="2703588" y="475588"/>
                  <a:pt x="2707106" y="473243"/>
                </a:cubicBezTo>
                <a:cubicBezTo>
                  <a:pt x="2711825" y="470097"/>
                  <a:pt x="2714418" y="464357"/>
                  <a:pt x="2719137" y="461211"/>
                </a:cubicBezTo>
                <a:cubicBezTo>
                  <a:pt x="2722655" y="458866"/>
                  <a:pt x="2727388" y="459091"/>
                  <a:pt x="2731169" y="457200"/>
                </a:cubicBezTo>
                <a:cubicBezTo>
                  <a:pt x="2760104" y="442732"/>
                  <a:pt x="2724092" y="455218"/>
                  <a:pt x="2759242" y="441158"/>
                </a:cubicBezTo>
                <a:cubicBezTo>
                  <a:pt x="2767092" y="438018"/>
                  <a:pt x="2775743" y="436918"/>
                  <a:pt x="2783306" y="433137"/>
                </a:cubicBezTo>
                <a:cubicBezTo>
                  <a:pt x="2788653" y="430463"/>
                  <a:pt x="2794157" y="428082"/>
                  <a:pt x="2799348" y="425116"/>
                </a:cubicBezTo>
                <a:cubicBezTo>
                  <a:pt x="2803533" y="422725"/>
                  <a:pt x="2806949" y="418994"/>
                  <a:pt x="2811379" y="417095"/>
                </a:cubicBezTo>
                <a:cubicBezTo>
                  <a:pt x="2865002" y="394114"/>
                  <a:pt x="2782340" y="437630"/>
                  <a:pt x="2847474" y="405064"/>
                </a:cubicBezTo>
                <a:cubicBezTo>
                  <a:pt x="2870748" y="393427"/>
                  <a:pt x="2847421" y="399570"/>
                  <a:pt x="2875548" y="389022"/>
                </a:cubicBezTo>
                <a:cubicBezTo>
                  <a:pt x="2880709" y="387087"/>
                  <a:pt x="2886290" y="386525"/>
                  <a:pt x="2891590" y="385011"/>
                </a:cubicBezTo>
                <a:cubicBezTo>
                  <a:pt x="2895655" y="383850"/>
                  <a:pt x="2899520" y="382025"/>
                  <a:pt x="2903621" y="381000"/>
                </a:cubicBezTo>
                <a:cubicBezTo>
                  <a:pt x="2910234" y="379347"/>
                  <a:pt x="2917097" y="378783"/>
                  <a:pt x="2923674" y="376990"/>
                </a:cubicBezTo>
                <a:cubicBezTo>
                  <a:pt x="2931831" y="374765"/>
                  <a:pt x="2939535" y="371020"/>
                  <a:pt x="2947737" y="368969"/>
                </a:cubicBezTo>
                <a:cubicBezTo>
                  <a:pt x="2953084" y="367632"/>
                  <a:pt x="2958479" y="366472"/>
                  <a:pt x="2963779" y="364958"/>
                </a:cubicBezTo>
                <a:cubicBezTo>
                  <a:pt x="2967844" y="363797"/>
                  <a:pt x="2971684" y="361865"/>
                  <a:pt x="2975811" y="360948"/>
                </a:cubicBezTo>
                <a:cubicBezTo>
                  <a:pt x="2995774" y="356512"/>
                  <a:pt x="3035969" y="348916"/>
                  <a:pt x="3035969" y="348916"/>
                </a:cubicBezTo>
                <a:cubicBezTo>
                  <a:pt x="3045327" y="343569"/>
                  <a:pt x="3054093" y="337019"/>
                  <a:pt x="3064042" y="332874"/>
                </a:cubicBezTo>
                <a:cubicBezTo>
                  <a:pt x="3070334" y="330252"/>
                  <a:pt x="3077371" y="329985"/>
                  <a:pt x="3084095" y="328864"/>
                </a:cubicBezTo>
                <a:cubicBezTo>
                  <a:pt x="3127201" y="321680"/>
                  <a:pt x="3097415" y="328541"/>
                  <a:pt x="3128211" y="320843"/>
                </a:cubicBezTo>
                <a:cubicBezTo>
                  <a:pt x="3153485" y="303993"/>
                  <a:pt x="3130142" y="317350"/>
                  <a:pt x="3180348" y="304800"/>
                </a:cubicBezTo>
                <a:cubicBezTo>
                  <a:pt x="3204590" y="298740"/>
                  <a:pt x="3191164" y="302532"/>
                  <a:pt x="3220453" y="292769"/>
                </a:cubicBezTo>
                <a:cubicBezTo>
                  <a:pt x="3264334" y="278141"/>
                  <a:pt x="3197870" y="301469"/>
                  <a:pt x="3244516" y="280737"/>
                </a:cubicBezTo>
                <a:cubicBezTo>
                  <a:pt x="3252242" y="277303"/>
                  <a:pt x="3276781" y="270665"/>
                  <a:pt x="3268579" y="272716"/>
                </a:cubicBezTo>
                <a:cubicBezTo>
                  <a:pt x="3247190" y="278063"/>
                  <a:pt x="3226142" y="285033"/>
                  <a:pt x="3204411" y="288758"/>
                </a:cubicBezTo>
                <a:cubicBezTo>
                  <a:pt x="3179238" y="293073"/>
                  <a:pt x="3153611" y="294105"/>
                  <a:pt x="3128211" y="296779"/>
                </a:cubicBezTo>
                <a:cubicBezTo>
                  <a:pt x="3140243" y="292769"/>
                  <a:pt x="3151751" y="286542"/>
                  <a:pt x="3164306" y="284748"/>
                </a:cubicBezTo>
                <a:cubicBezTo>
                  <a:pt x="3203049" y="279213"/>
                  <a:pt x="3182999" y="281909"/>
                  <a:pt x="3224464" y="276727"/>
                </a:cubicBezTo>
                <a:cubicBezTo>
                  <a:pt x="3228474" y="274053"/>
                  <a:pt x="3232573" y="271508"/>
                  <a:pt x="3236495" y="268706"/>
                </a:cubicBezTo>
                <a:cubicBezTo>
                  <a:pt x="3241934" y="264821"/>
                  <a:pt x="3246452" y="259440"/>
                  <a:pt x="3252537" y="256674"/>
                </a:cubicBezTo>
                <a:cubicBezTo>
                  <a:pt x="3275182" y="246381"/>
                  <a:pt x="3300696" y="246827"/>
                  <a:pt x="3324727" y="244643"/>
                </a:cubicBezTo>
                <a:cubicBezTo>
                  <a:pt x="3330074" y="243306"/>
                  <a:pt x="3335300" y="241316"/>
                  <a:pt x="3340769" y="240632"/>
                </a:cubicBezTo>
                <a:cubicBezTo>
                  <a:pt x="3356742" y="238635"/>
                  <a:pt x="3373110" y="239779"/>
                  <a:pt x="3388895" y="236622"/>
                </a:cubicBezTo>
                <a:cubicBezTo>
                  <a:pt x="3393622" y="235677"/>
                  <a:pt x="3396916" y="231274"/>
                  <a:pt x="3400927" y="228600"/>
                </a:cubicBezTo>
                <a:cubicBezTo>
                  <a:pt x="3414468" y="208290"/>
                  <a:pt x="3402881" y="221950"/>
                  <a:pt x="3429000" y="204537"/>
                </a:cubicBezTo>
                <a:cubicBezTo>
                  <a:pt x="3434561" y="200829"/>
                  <a:pt x="3439239" y="195822"/>
                  <a:pt x="3445042" y="192506"/>
                </a:cubicBezTo>
                <a:cubicBezTo>
                  <a:pt x="3448713" y="190409"/>
                  <a:pt x="3453293" y="190386"/>
                  <a:pt x="3457074" y="188495"/>
                </a:cubicBezTo>
                <a:cubicBezTo>
                  <a:pt x="3461385" y="186339"/>
                  <a:pt x="3464921" y="182865"/>
                  <a:pt x="3469106" y="180474"/>
                </a:cubicBezTo>
                <a:cubicBezTo>
                  <a:pt x="3474297" y="177508"/>
                  <a:pt x="3479957" y="175419"/>
                  <a:pt x="3485148" y="172453"/>
                </a:cubicBezTo>
                <a:cubicBezTo>
                  <a:pt x="3489333" y="170062"/>
                  <a:pt x="3492749" y="166331"/>
                  <a:pt x="3497179" y="164432"/>
                </a:cubicBezTo>
                <a:cubicBezTo>
                  <a:pt x="3502245" y="162261"/>
                  <a:pt x="3507921" y="161936"/>
                  <a:pt x="3513221" y="160422"/>
                </a:cubicBezTo>
                <a:cubicBezTo>
                  <a:pt x="3517286" y="159261"/>
                  <a:pt x="3521091" y="157154"/>
                  <a:pt x="3525253" y="156411"/>
                </a:cubicBezTo>
                <a:cubicBezTo>
                  <a:pt x="3558572" y="150461"/>
                  <a:pt x="3625516" y="140369"/>
                  <a:pt x="3625516" y="140369"/>
                </a:cubicBezTo>
                <a:cubicBezTo>
                  <a:pt x="3629527" y="139032"/>
                  <a:pt x="3633483" y="137519"/>
                  <a:pt x="3637548" y="136358"/>
                </a:cubicBezTo>
                <a:cubicBezTo>
                  <a:pt x="3642848" y="134844"/>
                  <a:pt x="3648361" y="134091"/>
                  <a:pt x="3653590" y="132348"/>
                </a:cubicBezTo>
                <a:cubicBezTo>
                  <a:pt x="3660420" y="130072"/>
                  <a:pt x="3666853" y="126723"/>
                  <a:pt x="3673642" y="124327"/>
                </a:cubicBezTo>
                <a:cubicBezTo>
                  <a:pt x="3689588" y="118699"/>
                  <a:pt x="3705727" y="113633"/>
                  <a:pt x="3721769" y="108285"/>
                </a:cubicBezTo>
                <a:cubicBezTo>
                  <a:pt x="3725779" y="106948"/>
                  <a:pt x="3729655" y="105103"/>
                  <a:pt x="3733800" y="104274"/>
                </a:cubicBezTo>
                <a:cubicBezTo>
                  <a:pt x="3740484" y="102937"/>
                  <a:pt x="3747240" y="101917"/>
                  <a:pt x="3753853" y="100264"/>
                </a:cubicBezTo>
                <a:cubicBezTo>
                  <a:pt x="3763295" y="97904"/>
                  <a:pt x="3772694" y="95321"/>
                  <a:pt x="3781927" y="92243"/>
                </a:cubicBezTo>
                <a:cubicBezTo>
                  <a:pt x="3788756" y="89967"/>
                  <a:pt x="3795023" y="86077"/>
                  <a:pt x="3801979" y="84222"/>
                </a:cubicBezTo>
                <a:cubicBezTo>
                  <a:pt x="3818019" y="79944"/>
                  <a:pt x="3847747" y="75257"/>
                  <a:pt x="3866148" y="72190"/>
                </a:cubicBezTo>
                <a:lnTo>
                  <a:pt x="3890211" y="64169"/>
                </a:lnTo>
                <a:cubicBezTo>
                  <a:pt x="3894221" y="62832"/>
                  <a:pt x="3898032" y="60541"/>
                  <a:pt x="3902242" y="60158"/>
                </a:cubicBezTo>
                <a:lnTo>
                  <a:pt x="3946358" y="56148"/>
                </a:lnTo>
                <a:cubicBezTo>
                  <a:pt x="3974077" y="42288"/>
                  <a:pt x="3950513" y="52105"/>
                  <a:pt x="3986464" y="44116"/>
                </a:cubicBezTo>
                <a:cubicBezTo>
                  <a:pt x="3996486" y="41889"/>
                  <a:pt x="4009622" y="34763"/>
                  <a:pt x="4018548" y="32085"/>
                </a:cubicBezTo>
                <a:cubicBezTo>
                  <a:pt x="4025077" y="30126"/>
                  <a:pt x="4031958" y="29607"/>
                  <a:pt x="4038600" y="28074"/>
                </a:cubicBezTo>
                <a:cubicBezTo>
                  <a:pt x="4049342" y="25595"/>
                  <a:pt x="4060049" y="22953"/>
                  <a:pt x="4070685" y="20053"/>
                </a:cubicBezTo>
                <a:cubicBezTo>
                  <a:pt x="4074763" y="18941"/>
                  <a:pt x="4078615" y="17068"/>
                  <a:pt x="4082716" y="16043"/>
                </a:cubicBezTo>
                <a:cubicBezTo>
                  <a:pt x="4095412" y="12869"/>
                  <a:pt x="4106475" y="12134"/>
                  <a:pt x="4118811" y="8022"/>
                </a:cubicBezTo>
                <a:cubicBezTo>
                  <a:pt x="4125641" y="5745"/>
                  <a:pt x="4132180" y="2674"/>
                  <a:pt x="4138864" y="0"/>
                </a:cubicBezTo>
                <a:lnTo>
                  <a:pt x="4527885" y="4011"/>
                </a:lnTo>
                <a:cubicBezTo>
                  <a:pt x="4536015" y="4169"/>
                  <a:pt x="4543863" y="7156"/>
                  <a:pt x="4551948" y="8022"/>
                </a:cubicBezTo>
                <a:cubicBezTo>
                  <a:pt x="4581312" y="11168"/>
                  <a:pt x="4610769" y="13369"/>
                  <a:pt x="4640179" y="16043"/>
                </a:cubicBezTo>
                <a:cubicBezTo>
                  <a:pt x="4659290" y="22413"/>
                  <a:pt x="4662082" y="19359"/>
                  <a:pt x="4672264" y="32085"/>
                </a:cubicBezTo>
                <a:cubicBezTo>
                  <a:pt x="4675275" y="35849"/>
                  <a:pt x="4676198" y="41562"/>
                  <a:pt x="4680285" y="44116"/>
                </a:cubicBezTo>
                <a:cubicBezTo>
                  <a:pt x="4687455" y="48597"/>
                  <a:pt x="4704348" y="52137"/>
                  <a:pt x="4704348" y="52137"/>
                </a:cubicBezTo>
                <a:cubicBezTo>
                  <a:pt x="4722287" y="79047"/>
                  <a:pt x="4701155" y="52682"/>
                  <a:pt x="4724400" y="68179"/>
                </a:cubicBezTo>
                <a:cubicBezTo>
                  <a:pt x="4729119" y="71325"/>
                  <a:pt x="4732075" y="76580"/>
                  <a:pt x="4736432" y="80211"/>
                </a:cubicBezTo>
                <a:cubicBezTo>
                  <a:pt x="4740135" y="83297"/>
                  <a:pt x="4744453" y="85558"/>
                  <a:pt x="4748464" y="88232"/>
                </a:cubicBezTo>
                <a:cubicBezTo>
                  <a:pt x="4749801" y="92243"/>
                  <a:pt x="4750421" y="96568"/>
                  <a:pt x="4752474" y="100264"/>
                </a:cubicBezTo>
                <a:cubicBezTo>
                  <a:pt x="4757155" y="108691"/>
                  <a:pt x="4768516" y="124327"/>
                  <a:pt x="4768516" y="124327"/>
                </a:cubicBezTo>
                <a:cubicBezTo>
                  <a:pt x="4766567" y="159415"/>
                  <a:pt x="4780988" y="189539"/>
                  <a:pt x="4752474" y="208548"/>
                </a:cubicBezTo>
                <a:cubicBezTo>
                  <a:pt x="4748956" y="210893"/>
                  <a:pt x="4744453" y="211221"/>
                  <a:pt x="4740442" y="212558"/>
                </a:cubicBezTo>
                <a:cubicBezTo>
                  <a:pt x="4736432" y="215232"/>
                  <a:pt x="4732841" y="218680"/>
                  <a:pt x="4728411" y="220579"/>
                </a:cubicBezTo>
                <a:cubicBezTo>
                  <a:pt x="4702893" y="231516"/>
                  <a:pt x="4719802" y="214633"/>
                  <a:pt x="4692316" y="236622"/>
                </a:cubicBezTo>
                <a:cubicBezTo>
                  <a:pt x="4684935" y="242527"/>
                  <a:pt x="4679726" y="250871"/>
                  <a:pt x="4672264" y="256674"/>
                </a:cubicBezTo>
                <a:cubicBezTo>
                  <a:pt x="4667545" y="260345"/>
                  <a:pt x="4661772" y="262475"/>
                  <a:pt x="4656221" y="264695"/>
                </a:cubicBezTo>
                <a:cubicBezTo>
                  <a:pt x="4648371" y="267835"/>
                  <a:pt x="4632158" y="272716"/>
                  <a:pt x="4632158" y="272716"/>
                </a:cubicBezTo>
                <a:cubicBezTo>
                  <a:pt x="4603792" y="291628"/>
                  <a:pt x="4638924" y="267884"/>
                  <a:pt x="4604085" y="292769"/>
                </a:cubicBezTo>
                <a:cubicBezTo>
                  <a:pt x="4600163" y="295571"/>
                  <a:pt x="4596670" y="299405"/>
                  <a:pt x="4592053" y="300790"/>
                </a:cubicBezTo>
                <a:cubicBezTo>
                  <a:pt x="4582999" y="303506"/>
                  <a:pt x="4573337" y="303463"/>
                  <a:pt x="4563979" y="304800"/>
                </a:cubicBezTo>
                <a:cubicBezTo>
                  <a:pt x="4557295" y="307474"/>
                  <a:pt x="4550822" y="310753"/>
                  <a:pt x="4543927" y="312822"/>
                </a:cubicBezTo>
                <a:cubicBezTo>
                  <a:pt x="4512088" y="322374"/>
                  <a:pt x="4535647" y="311571"/>
                  <a:pt x="4507832" y="320843"/>
                </a:cubicBezTo>
                <a:cubicBezTo>
                  <a:pt x="4507580" y="320927"/>
                  <a:pt x="4480678" y="332170"/>
                  <a:pt x="4475748" y="332874"/>
                </a:cubicBezTo>
                <a:cubicBezTo>
                  <a:pt x="4461130" y="334962"/>
                  <a:pt x="4446320" y="335366"/>
                  <a:pt x="4431632" y="336885"/>
                </a:cubicBezTo>
                <a:cubicBezTo>
                  <a:pt x="4365909" y="343684"/>
                  <a:pt x="4377217" y="342367"/>
                  <a:pt x="4331369" y="348916"/>
                </a:cubicBezTo>
                <a:cubicBezTo>
                  <a:pt x="4327358" y="350253"/>
                  <a:pt x="4323402" y="351766"/>
                  <a:pt x="4319337" y="352927"/>
                </a:cubicBezTo>
                <a:cubicBezTo>
                  <a:pt x="4299643" y="358554"/>
                  <a:pt x="4279339" y="361598"/>
                  <a:pt x="4259179" y="364958"/>
                </a:cubicBezTo>
                <a:cubicBezTo>
                  <a:pt x="4222690" y="377123"/>
                  <a:pt x="4280304" y="358468"/>
                  <a:pt x="4227095" y="372979"/>
                </a:cubicBezTo>
                <a:cubicBezTo>
                  <a:pt x="4218938" y="375204"/>
                  <a:pt x="4211053" y="378326"/>
                  <a:pt x="4203032" y="381000"/>
                </a:cubicBezTo>
                <a:cubicBezTo>
                  <a:pt x="4199021" y="382337"/>
                  <a:pt x="4195215" y="384687"/>
                  <a:pt x="4191000" y="385011"/>
                </a:cubicBezTo>
                <a:cubicBezTo>
                  <a:pt x="4173621" y="386348"/>
                  <a:pt x="4156208" y="387288"/>
                  <a:pt x="4138864" y="389022"/>
                </a:cubicBezTo>
                <a:cubicBezTo>
                  <a:pt x="4129458" y="389963"/>
                  <a:pt x="4120170" y="391860"/>
                  <a:pt x="4110790" y="393032"/>
                </a:cubicBezTo>
                <a:cubicBezTo>
                  <a:pt x="4098778" y="394534"/>
                  <a:pt x="4086727" y="395706"/>
                  <a:pt x="4074695" y="397043"/>
                </a:cubicBezTo>
                <a:cubicBezTo>
                  <a:pt x="4070685" y="398380"/>
                  <a:pt x="4066765" y="400028"/>
                  <a:pt x="4062664" y="401053"/>
                </a:cubicBezTo>
                <a:cubicBezTo>
                  <a:pt x="4050707" y="404042"/>
                  <a:pt x="4038420" y="405688"/>
                  <a:pt x="4026569" y="409074"/>
                </a:cubicBezTo>
                <a:cubicBezTo>
                  <a:pt x="4019647" y="411052"/>
                  <a:pt x="4013412" y="415026"/>
                  <a:pt x="4006516" y="417095"/>
                </a:cubicBezTo>
                <a:cubicBezTo>
                  <a:pt x="3999987" y="419054"/>
                  <a:pt x="3993077" y="419453"/>
                  <a:pt x="3986464" y="421106"/>
                </a:cubicBezTo>
                <a:cubicBezTo>
                  <a:pt x="3982363" y="422131"/>
                  <a:pt x="3978511" y="424004"/>
                  <a:pt x="3974432" y="425116"/>
                </a:cubicBezTo>
                <a:cubicBezTo>
                  <a:pt x="3963797" y="428016"/>
                  <a:pt x="3952884" y="429895"/>
                  <a:pt x="3942348" y="433137"/>
                </a:cubicBezTo>
                <a:cubicBezTo>
                  <a:pt x="3935467" y="435254"/>
                  <a:pt x="3929176" y="439041"/>
                  <a:pt x="3922295" y="441158"/>
                </a:cubicBezTo>
                <a:cubicBezTo>
                  <a:pt x="3911759" y="444400"/>
                  <a:pt x="3900533" y="445308"/>
                  <a:pt x="3890211" y="449179"/>
                </a:cubicBezTo>
                <a:cubicBezTo>
                  <a:pt x="3879516" y="453190"/>
                  <a:pt x="3868963" y="457599"/>
                  <a:pt x="3858127" y="461211"/>
                </a:cubicBezTo>
                <a:cubicBezTo>
                  <a:pt x="3852898" y="462954"/>
                  <a:pt x="3847246" y="463287"/>
                  <a:pt x="3842085" y="465222"/>
                </a:cubicBezTo>
                <a:cubicBezTo>
                  <a:pt x="3836487" y="467321"/>
                  <a:pt x="3831233" y="470277"/>
                  <a:pt x="3826042" y="473243"/>
                </a:cubicBezTo>
                <a:cubicBezTo>
                  <a:pt x="3821857" y="475634"/>
                  <a:pt x="3818758" y="480426"/>
                  <a:pt x="3814011" y="481264"/>
                </a:cubicBezTo>
                <a:cubicBezTo>
                  <a:pt x="3795533" y="484525"/>
                  <a:pt x="3776580" y="483937"/>
                  <a:pt x="3757864" y="485274"/>
                </a:cubicBezTo>
                <a:cubicBezTo>
                  <a:pt x="3751180" y="486611"/>
                  <a:pt x="3744465" y="487806"/>
                  <a:pt x="3737811" y="489285"/>
                </a:cubicBezTo>
                <a:cubicBezTo>
                  <a:pt x="3732430" y="490481"/>
                  <a:pt x="3727238" y="492611"/>
                  <a:pt x="3721769" y="493295"/>
                </a:cubicBezTo>
                <a:cubicBezTo>
                  <a:pt x="3705795" y="495292"/>
                  <a:pt x="3689660" y="495704"/>
                  <a:pt x="3673642" y="497306"/>
                </a:cubicBezTo>
                <a:cubicBezTo>
                  <a:pt x="3631343" y="501536"/>
                  <a:pt x="3649775" y="500474"/>
                  <a:pt x="3605464" y="509337"/>
                </a:cubicBezTo>
                <a:cubicBezTo>
                  <a:pt x="3587606" y="512909"/>
                  <a:pt x="3578536" y="513061"/>
                  <a:pt x="3561348" y="517358"/>
                </a:cubicBezTo>
                <a:cubicBezTo>
                  <a:pt x="3534305" y="524119"/>
                  <a:pt x="3564734" y="517627"/>
                  <a:pt x="3537285" y="529390"/>
                </a:cubicBezTo>
                <a:cubicBezTo>
                  <a:pt x="3532218" y="531561"/>
                  <a:pt x="3526471" y="531657"/>
                  <a:pt x="3521242" y="533400"/>
                </a:cubicBezTo>
                <a:cubicBezTo>
                  <a:pt x="3475931" y="548504"/>
                  <a:pt x="3523595" y="535821"/>
                  <a:pt x="3485148" y="545432"/>
                </a:cubicBezTo>
                <a:cubicBezTo>
                  <a:pt x="3472967" y="552741"/>
                  <a:pt x="3454166" y="564719"/>
                  <a:pt x="3441032" y="569495"/>
                </a:cubicBezTo>
                <a:cubicBezTo>
                  <a:pt x="3434626" y="571825"/>
                  <a:pt x="3427663" y="572169"/>
                  <a:pt x="3420979" y="573506"/>
                </a:cubicBezTo>
                <a:cubicBezTo>
                  <a:pt x="3402827" y="583879"/>
                  <a:pt x="3387812" y="593148"/>
                  <a:pt x="3368842" y="601579"/>
                </a:cubicBezTo>
                <a:cubicBezTo>
                  <a:pt x="3364979" y="603296"/>
                  <a:pt x="3360592" y="603699"/>
                  <a:pt x="3356811" y="605590"/>
                </a:cubicBezTo>
                <a:cubicBezTo>
                  <a:pt x="3352500" y="607746"/>
                  <a:pt x="3348964" y="611220"/>
                  <a:pt x="3344779" y="613611"/>
                </a:cubicBezTo>
                <a:cubicBezTo>
                  <a:pt x="3337217" y="617932"/>
                  <a:pt x="3316324" y="627743"/>
                  <a:pt x="3308685" y="629653"/>
                </a:cubicBezTo>
                <a:cubicBezTo>
                  <a:pt x="3299514" y="631946"/>
                  <a:pt x="3289969" y="632327"/>
                  <a:pt x="3280611" y="633664"/>
                </a:cubicBezTo>
                <a:cubicBezTo>
                  <a:pt x="3276600" y="636338"/>
                  <a:pt x="3272890" y="639529"/>
                  <a:pt x="3268579" y="641685"/>
                </a:cubicBezTo>
                <a:cubicBezTo>
                  <a:pt x="3264798" y="643575"/>
                  <a:pt x="3260613" y="644534"/>
                  <a:pt x="3256548" y="645695"/>
                </a:cubicBezTo>
                <a:cubicBezTo>
                  <a:pt x="3246383" y="648599"/>
                  <a:pt x="3238082" y="649599"/>
                  <a:pt x="3228474" y="653716"/>
                </a:cubicBezTo>
                <a:cubicBezTo>
                  <a:pt x="3222979" y="656071"/>
                  <a:pt x="3217623" y="658771"/>
                  <a:pt x="3212432" y="661737"/>
                </a:cubicBezTo>
                <a:cubicBezTo>
                  <a:pt x="3208247" y="664128"/>
                  <a:pt x="3204913" y="668065"/>
                  <a:pt x="3200400" y="669758"/>
                </a:cubicBezTo>
                <a:cubicBezTo>
                  <a:pt x="3194018" y="672151"/>
                  <a:pt x="3186877" y="671810"/>
                  <a:pt x="3180348" y="673769"/>
                </a:cubicBezTo>
                <a:cubicBezTo>
                  <a:pt x="3173452" y="675838"/>
                  <a:pt x="3167036" y="679262"/>
                  <a:pt x="3160295" y="681790"/>
                </a:cubicBezTo>
                <a:cubicBezTo>
                  <a:pt x="3156337" y="683274"/>
                  <a:pt x="3152313" y="684585"/>
                  <a:pt x="3148264" y="685800"/>
                </a:cubicBezTo>
                <a:cubicBezTo>
                  <a:pt x="3138942" y="688597"/>
                  <a:pt x="3129512" y="691025"/>
                  <a:pt x="3120190" y="693822"/>
                </a:cubicBezTo>
                <a:cubicBezTo>
                  <a:pt x="3116141" y="695037"/>
                  <a:pt x="3112223" y="696671"/>
                  <a:pt x="3108158" y="697832"/>
                </a:cubicBezTo>
                <a:cubicBezTo>
                  <a:pt x="3102858" y="699346"/>
                  <a:pt x="3097345" y="700100"/>
                  <a:pt x="3092116" y="701843"/>
                </a:cubicBezTo>
                <a:cubicBezTo>
                  <a:pt x="3085287" y="704120"/>
                  <a:pt x="3079211" y="708998"/>
                  <a:pt x="3072064" y="709864"/>
                </a:cubicBezTo>
                <a:cubicBezTo>
                  <a:pt x="2938891" y="726006"/>
                  <a:pt x="2622449" y="721362"/>
                  <a:pt x="2570748" y="721895"/>
                </a:cubicBezTo>
                <a:cubicBezTo>
                  <a:pt x="2543880" y="730852"/>
                  <a:pt x="2572514" y="722240"/>
                  <a:pt x="2522621" y="729916"/>
                </a:cubicBezTo>
                <a:cubicBezTo>
                  <a:pt x="2517173" y="730754"/>
                  <a:pt x="2512036" y="733147"/>
                  <a:pt x="2506579" y="733927"/>
                </a:cubicBezTo>
                <a:cubicBezTo>
                  <a:pt x="2493279" y="735827"/>
                  <a:pt x="2479842" y="736600"/>
                  <a:pt x="2466474" y="737937"/>
                </a:cubicBezTo>
                <a:cubicBezTo>
                  <a:pt x="2459790" y="739274"/>
                  <a:pt x="2453034" y="740295"/>
                  <a:pt x="2446421" y="741948"/>
                </a:cubicBezTo>
                <a:cubicBezTo>
                  <a:pt x="2442320" y="742973"/>
                  <a:pt x="2438509" y="745007"/>
                  <a:pt x="2434390" y="745958"/>
                </a:cubicBezTo>
                <a:cubicBezTo>
                  <a:pt x="2421106" y="749023"/>
                  <a:pt x="2407511" y="750673"/>
                  <a:pt x="2394285" y="753979"/>
                </a:cubicBezTo>
                <a:cubicBezTo>
                  <a:pt x="2386082" y="756030"/>
                  <a:pt x="2378540" y="760487"/>
                  <a:pt x="2370221" y="762000"/>
                </a:cubicBezTo>
                <a:cubicBezTo>
                  <a:pt x="2355516" y="764674"/>
                  <a:pt x="2340720" y="766890"/>
                  <a:pt x="2326106" y="770022"/>
                </a:cubicBezTo>
                <a:cubicBezTo>
                  <a:pt x="2313560" y="772710"/>
                  <a:pt x="2310561" y="776684"/>
                  <a:pt x="2298032" y="782053"/>
                </a:cubicBezTo>
                <a:cubicBezTo>
                  <a:pt x="2294146" y="783718"/>
                  <a:pt x="2289781" y="784173"/>
                  <a:pt x="2286000" y="786064"/>
                </a:cubicBezTo>
                <a:cubicBezTo>
                  <a:pt x="2281689" y="788220"/>
                  <a:pt x="2278418" y="792231"/>
                  <a:pt x="2273969" y="794085"/>
                </a:cubicBezTo>
                <a:cubicBezTo>
                  <a:pt x="2253314" y="802691"/>
                  <a:pt x="2241195" y="805286"/>
                  <a:pt x="2221832" y="810127"/>
                </a:cubicBezTo>
                <a:cubicBezTo>
                  <a:pt x="2215148" y="814137"/>
                  <a:pt x="2208944" y="819087"/>
                  <a:pt x="2201779" y="822158"/>
                </a:cubicBezTo>
                <a:cubicBezTo>
                  <a:pt x="2152480" y="843286"/>
                  <a:pt x="2180350" y="824092"/>
                  <a:pt x="2141621" y="846222"/>
                </a:cubicBezTo>
                <a:cubicBezTo>
                  <a:pt x="2112886" y="862642"/>
                  <a:pt x="2108029" y="870086"/>
                  <a:pt x="2077453" y="882316"/>
                </a:cubicBezTo>
                <a:cubicBezTo>
                  <a:pt x="2068417" y="885931"/>
                  <a:pt x="2058737" y="887663"/>
                  <a:pt x="2049379" y="890337"/>
                </a:cubicBezTo>
                <a:cubicBezTo>
                  <a:pt x="2042695" y="894348"/>
                  <a:pt x="2036564" y="899474"/>
                  <a:pt x="2029327" y="902369"/>
                </a:cubicBezTo>
                <a:cubicBezTo>
                  <a:pt x="2022998" y="904901"/>
                  <a:pt x="2015371" y="903331"/>
                  <a:pt x="2009274" y="906379"/>
                </a:cubicBezTo>
                <a:cubicBezTo>
                  <a:pt x="2004201" y="908916"/>
                  <a:pt x="2002167" y="915597"/>
                  <a:pt x="1997242" y="918411"/>
                </a:cubicBezTo>
                <a:cubicBezTo>
                  <a:pt x="1992456" y="921146"/>
                  <a:pt x="1986361" y="920487"/>
                  <a:pt x="1981200" y="922422"/>
                </a:cubicBezTo>
                <a:cubicBezTo>
                  <a:pt x="1975602" y="924521"/>
                  <a:pt x="1970635" y="928047"/>
                  <a:pt x="1965158" y="930443"/>
                </a:cubicBezTo>
                <a:cubicBezTo>
                  <a:pt x="1949236" y="937409"/>
                  <a:pt x="1932970" y="943566"/>
                  <a:pt x="1917032" y="950495"/>
                </a:cubicBezTo>
                <a:cubicBezTo>
                  <a:pt x="1902218" y="956936"/>
                  <a:pt x="1887514" y="963633"/>
                  <a:pt x="1872916" y="970548"/>
                </a:cubicBezTo>
                <a:cubicBezTo>
                  <a:pt x="1842201" y="985097"/>
                  <a:pt x="1842903" y="987028"/>
                  <a:pt x="1812758" y="998622"/>
                </a:cubicBezTo>
                <a:cubicBezTo>
                  <a:pt x="1798060" y="1004275"/>
                  <a:pt x="1759476" y="1015408"/>
                  <a:pt x="1748590" y="1018674"/>
                </a:cubicBezTo>
                <a:lnTo>
                  <a:pt x="1712495" y="1042737"/>
                </a:lnTo>
                <a:cubicBezTo>
                  <a:pt x="1708485" y="1045411"/>
                  <a:pt x="1704894" y="1048859"/>
                  <a:pt x="1700464" y="1050758"/>
                </a:cubicBezTo>
                <a:cubicBezTo>
                  <a:pt x="1691106" y="1054769"/>
                  <a:pt x="1681659" y="1058577"/>
                  <a:pt x="1672390" y="1062790"/>
                </a:cubicBezTo>
                <a:cubicBezTo>
                  <a:pt x="1666947" y="1065264"/>
                  <a:pt x="1662020" y="1068920"/>
                  <a:pt x="1656348" y="1070811"/>
                </a:cubicBezTo>
                <a:cubicBezTo>
                  <a:pt x="1649881" y="1072967"/>
                  <a:pt x="1642979" y="1073485"/>
                  <a:pt x="1636295" y="1074822"/>
                </a:cubicBezTo>
                <a:cubicBezTo>
                  <a:pt x="1630948" y="1077496"/>
                  <a:pt x="1625748" y="1080488"/>
                  <a:pt x="1620253" y="1082843"/>
                </a:cubicBezTo>
                <a:cubicBezTo>
                  <a:pt x="1616367" y="1084508"/>
                  <a:pt x="1612002" y="1084962"/>
                  <a:pt x="1608221" y="1086853"/>
                </a:cubicBezTo>
                <a:cubicBezTo>
                  <a:pt x="1596284" y="1092821"/>
                  <a:pt x="1594214" y="1099378"/>
                  <a:pt x="1580148" y="1102895"/>
                </a:cubicBezTo>
                <a:cubicBezTo>
                  <a:pt x="1569692" y="1105509"/>
                  <a:pt x="1558759" y="1105569"/>
                  <a:pt x="1548064" y="1106906"/>
                </a:cubicBezTo>
                <a:cubicBezTo>
                  <a:pt x="1523355" y="1115141"/>
                  <a:pt x="1548511" y="1107554"/>
                  <a:pt x="1507958" y="1114927"/>
                </a:cubicBezTo>
                <a:cubicBezTo>
                  <a:pt x="1493075" y="1117633"/>
                  <a:pt x="1493111" y="1118980"/>
                  <a:pt x="1479885" y="1122948"/>
                </a:cubicBezTo>
                <a:cubicBezTo>
                  <a:pt x="1470563" y="1125745"/>
                  <a:pt x="1461169" y="1128295"/>
                  <a:pt x="1451811" y="1130969"/>
                </a:cubicBezTo>
                <a:cubicBezTo>
                  <a:pt x="1447800" y="1134979"/>
                  <a:pt x="1444589" y="1139994"/>
                  <a:pt x="1439779" y="1143000"/>
                </a:cubicBezTo>
                <a:cubicBezTo>
                  <a:pt x="1433674" y="1146816"/>
                  <a:pt x="1426468" y="1148494"/>
                  <a:pt x="1419727" y="1151022"/>
                </a:cubicBezTo>
                <a:cubicBezTo>
                  <a:pt x="1398540" y="1158967"/>
                  <a:pt x="1415579" y="1150637"/>
                  <a:pt x="1387642" y="1163053"/>
                </a:cubicBezTo>
                <a:cubicBezTo>
                  <a:pt x="1382179" y="1165481"/>
                  <a:pt x="1376574" y="1167758"/>
                  <a:pt x="1371600" y="1171074"/>
                </a:cubicBezTo>
                <a:cubicBezTo>
                  <a:pt x="1364478" y="1175822"/>
                  <a:pt x="1358769" y="1182520"/>
                  <a:pt x="1351548" y="1187116"/>
                </a:cubicBezTo>
                <a:cubicBezTo>
                  <a:pt x="1343982" y="1191931"/>
                  <a:pt x="1335324" y="1194793"/>
                  <a:pt x="1327485" y="1199148"/>
                </a:cubicBezTo>
                <a:cubicBezTo>
                  <a:pt x="1299161" y="1214884"/>
                  <a:pt x="1333802" y="1199557"/>
                  <a:pt x="1299411" y="1215190"/>
                </a:cubicBezTo>
                <a:cubicBezTo>
                  <a:pt x="1290142" y="1219403"/>
                  <a:pt x="1280275" y="1222347"/>
                  <a:pt x="1271337" y="1227222"/>
                </a:cubicBezTo>
                <a:cubicBezTo>
                  <a:pt x="1265469" y="1230423"/>
                  <a:pt x="1261273" y="1236264"/>
                  <a:pt x="1255295" y="1239253"/>
                </a:cubicBezTo>
                <a:cubicBezTo>
                  <a:pt x="1250365" y="1241718"/>
                  <a:pt x="1244319" y="1241093"/>
                  <a:pt x="1239253" y="1243264"/>
                </a:cubicBezTo>
                <a:cubicBezTo>
                  <a:pt x="1225515" y="1249152"/>
                  <a:pt x="1212886" y="1257428"/>
                  <a:pt x="1199148" y="1263316"/>
                </a:cubicBezTo>
                <a:cubicBezTo>
                  <a:pt x="1189790" y="1267327"/>
                  <a:pt x="1180180" y="1270795"/>
                  <a:pt x="1171074" y="1275348"/>
                </a:cubicBezTo>
                <a:cubicBezTo>
                  <a:pt x="1164102" y="1278834"/>
                  <a:pt x="1158162" y="1284255"/>
                  <a:pt x="1151021" y="1287379"/>
                </a:cubicBezTo>
                <a:cubicBezTo>
                  <a:pt x="1136686" y="1293651"/>
                  <a:pt x="1121611" y="1298074"/>
                  <a:pt x="1106906" y="1303422"/>
                </a:cubicBezTo>
                <a:cubicBezTo>
                  <a:pt x="1097548" y="1311443"/>
                  <a:pt x="1088861" y="1320321"/>
                  <a:pt x="1078832" y="1327485"/>
                </a:cubicBezTo>
                <a:cubicBezTo>
                  <a:pt x="1070061" y="1333750"/>
                  <a:pt x="1060248" y="1338417"/>
                  <a:pt x="1050758" y="1343527"/>
                </a:cubicBezTo>
                <a:cubicBezTo>
                  <a:pt x="1042862" y="1347778"/>
                  <a:pt x="1034859" y="1351847"/>
                  <a:pt x="1026695" y="1355558"/>
                </a:cubicBezTo>
                <a:cubicBezTo>
                  <a:pt x="1011348" y="1362533"/>
                  <a:pt x="998725" y="1366218"/>
                  <a:pt x="982579" y="1371600"/>
                </a:cubicBezTo>
                <a:cubicBezTo>
                  <a:pt x="929614" y="1424568"/>
                  <a:pt x="1013503" y="1344646"/>
                  <a:pt x="938464" y="1399674"/>
                </a:cubicBezTo>
                <a:cubicBezTo>
                  <a:pt x="912455" y="1418747"/>
                  <a:pt x="904169" y="1437979"/>
                  <a:pt x="882316" y="1459832"/>
                </a:cubicBezTo>
                <a:cubicBezTo>
                  <a:pt x="876263" y="1465885"/>
                  <a:pt x="868706" y="1470237"/>
                  <a:pt x="862264" y="1475874"/>
                </a:cubicBezTo>
                <a:cubicBezTo>
                  <a:pt x="857995" y="1479609"/>
                  <a:pt x="854589" y="1484275"/>
                  <a:pt x="850232" y="1487906"/>
                </a:cubicBezTo>
                <a:cubicBezTo>
                  <a:pt x="803314" y="1527003"/>
                  <a:pt x="891267" y="1446161"/>
                  <a:pt x="818148" y="1511969"/>
                </a:cubicBezTo>
                <a:cubicBezTo>
                  <a:pt x="808237" y="1520889"/>
                  <a:pt x="790811" y="1541679"/>
                  <a:pt x="778042" y="1548064"/>
                </a:cubicBezTo>
                <a:cubicBezTo>
                  <a:pt x="756059" y="1559055"/>
                  <a:pt x="731093" y="1563753"/>
                  <a:pt x="709864" y="1576137"/>
                </a:cubicBezTo>
                <a:cubicBezTo>
                  <a:pt x="658086" y="1606341"/>
                  <a:pt x="679356" y="1598337"/>
                  <a:pt x="649706" y="1608222"/>
                </a:cubicBezTo>
                <a:cubicBezTo>
                  <a:pt x="644359" y="1612232"/>
                  <a:pt x="639507" y="1617007"/>
                  <a:pt x="633664" y="1620253"/>
                </a:cubicBezTo>
                <a:cubicBezTo>
                  <a:pt x="615372" y="1630415"/>
                  <a:pt x="596638" y="1639829"/>
                  <a:pt x="577516" y="1648327"/>
                </a:cubicBezTo>
                <a:cubicBezTo>
                  <a:pt x="549816" y="1660638"/>
                  <a:pt x="528364" y="1667384"/>
                  <a:pt x="501316" y="1676400"/>
                </a:cubicBezTo>
                <a:cubicBezTo>
                  <a:pt x="497306" y="1679074"/>
                  <a:pt x="493596" y="1682266"/>
                  <a:pt x="489285" y="1684422"/>
                </a:cubicBezTo>
                <a:cubicBezTo>
                  <a:pt x="482846" y="1687642"/>
                  <a:pt x="475337" y="1688628"/>
                  <a:pt x="469232" y="1692443"/>
                </a:cubicBezTo>
                <a:cubicBezTo>
                  <a:pt x="464422" y="1695449"/>
                  <a:pt x="462273" y="1701938"/>
                  <a:pt x="457200" y="1704474"/>
                </a:cubicBezTo>
                <a:cubicBezTo>
                  <a:pt x="448495" y="1708826"/>
                  <a:pt x="438126" y="1708789"/>
                  <a:pt x="429127" y="1712495"/>
                </a:cubicBezTo>
                <a:cubicBezTo>
                  <a:pt x="364694" y="1739027"/>
                  <a:pt x="413042" y="1728545"/>
                  <a:pt x="364958" y="1736558"/>
                </a:cubicBezTo>
                <a:cubicBezTo>
                  <a:pt x="355600" y="1741905"/>
                  <a:pt x="345852" y="1746621"/>
                  <a:pt x="336885" y="1752600"/>
                </a:cubicBezTo>
                <a:cubicBezTo>
                  <a:pt x="333739" y="1754698"/>
                  <a:pt x="332010" y="1758524"/>
                  <a:pt x="328864" y="1760622"/>
                </a:cubicBezTo>
                <a:cubicBezTo>
                  <a:pt x="323889" y="1763938"/>
                  <a:pt x="318047" y="1765740"/>
                  <a:pt x="312821" y="1768643"/>
                </a:cubicBezTo>
                <a:cubicBezTo>
                  <a:pt x="298313" y="1776703"/>
                  <a:pt x="293271" y="1780340"/>
                  <a:pt x="280737" y="1788695"/>
                </a:cubicBezTo>
                <a:cubicBezTo>
                  <a:pt x="261834" y="1817051"/>
                  <a:pt x="286521" y="1782911"/>
                  <a:pt x="256674" y="1812758"/>
                </a:cubicBezTo>
                <a:cubicBezTo>
                  <a:pt x="253266" y="1816166"/>
                  <a:pt x="252061" y="1821382"/>
                  <a:pt x="248653" y="1824790"/>
                </a:cubicBezTo>
                <a:cubicBezTo>
                  <a:pt x="245245" y="1828198"/>
                  <a:pt x="240324" y="1829725"/>
                  <a:pt x="236621" y="1832811"/>
                </a:cubicBezTo>
                <a:cubicBezTo>
                  <a:pt x="232264" y="1836442"/>
                  <a:pt x="228947" y="1841212"/>
                  <a:pt x="224590" y="1844843"/>
                </a:cubicBezTo>
                <a:cubicBezTo>
                  <a:pt x="214225" y="1853481"/>
                  <a:pt x="212584" y="1852855"/>
                  <a:pt x="200527" y="1856874"/>
                </a:cubicBezTo>
                <a:cubicBezTo>
                  <a:pt x="175411" y="1875712"/>
                  <a:pt x="189210" y="1864181"/>
                  <a:pt x="160421" y="1892969"/>
                </a:cubicBezTo>
                <a:cubicBezTo>
                  <a:pt x="156411" y="1896979"/>
                  <a:pt x="153109" y="1901854"/>
                  <a:pt x="148390" y="1905000"/>
                </a:cubicBezTo>
                <a:cubicBezTo>
                  <a:pt x="136306" y="1913057"/>
                  <a:pt x="134564" y="1914937"/>
                  <a:pt x="120316" y="1921043"/>
                </a:cubicBezTo>
                <a:cubicBezTo>
                  <a:pt x="116431" y="1922708"/>
                  <a:pt x="112295" y="1923716"/>
                  <a:pt x="108285" y="1925053"/>
                </a:cubicBezTo>
                <a:cubicBezTo>
                  <a:pt x="104274" y="1927727"/>
                  <a:pt x="101067" y="1932833"/>
                  <a:pt x="96253" y="1933074"/>
                </a:cubicBezTo>
                <a:cubicBezTo>
                  <a:pt x="49295" y="1935422"/>
                  <a:pt x="43689" y="1932968"/>
                  <a:pt x="12032" y="1925053"/>
                </a:cubicBezTo>
                <a:lnTo>
                  <a:pt x="4011" y="1900990"/>
                </a:lnTo>
                <a:lnTo>
                  <a:pt x="0" y="1888958"/>
                </a:lnTo>
                <a:cubicBezTo>
                  <a:pt x="2642" y="1881033"/>
                  <a:pt x="4965" y="1870548"/>
                  <a:pt x="12032" y="1864895"/>
                </a:cubicBezTo>
                <a:cubicBezTo>
                  <a:pt x="15333" y="1862254"/>
                  <a:pt x="20053" y="1862222"/>
                  <a:pt x="24064" y="1860885"/>
                </a:cubicBezTo>
                <a:cubicBezTo>
                  <a:pt x="28074" y="1858211"/>
                  <a:pt x="33084" y="1856628"/>
                  <a:pt x="36095" y="1852864"/>
                </a:cubicBezTo>
                <a:cubicBezTo>
                  <a:pt x="38736" y="1849563"/>
                  <a:pt x="39437" y="1839496"/>
                  <a:pt x="40106" y="183682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299147" y="2486576"/>
            <a:ext cx="6946329" cy="2144840"/>
          </a:xfrm>
          <a:custGeom>
            <a:avLst/>
            <a:gdLst>
              <a:gd name="connsiteX0" fmla="*/ 6856 w 6946329"/>
              <a:gd name="connsiteY0" fmla="*/ 1230440 h 2144840"/>
              <a:gd name="connsiteX1" fmla="*/ 6856 w 6946329"/>
              <a:gd name="connsiteY1" fmla="*/ 1230440 h 2144840"/>
              <a:gd name="connsiteX2" fmla="*/ 1247 w 6946329"/>
              <a:gd name="connsiteY2" fmla="*/ 1342636 h 2144840"/>
              <a:gd name="connsiteX3" fmla="*/ 12466 w 6946329"/>
              <a:gd name="connsiteY3" fmla="*/ 1572639 h 2144840"/>
              <a:gd name="connsiteX4" fmla="*/ 18076 w 6946329"/>
              <a:gd name="connsiteY4" fmla="*/ 1589468 h 2144840"/>
              <a:gd name="connsiteX5" fmla="*/ 23686 w 6946329"/>
              <a:gd name="connsiteY5" fmla="*/ 1690445 h 2144840"/>
              <a:gd name="connsiteX6" fmla="*/ 34906 w 6946329"/>
              <a:gd name="connsiteY6" fmla="*/ 1763373 h 2144840"/>
              <a:gd name="connsiteX7" fmla="*/ 40515 w 6946329"/>
              <a:gd name="connsiteY7" fmla="*/ 1785812 h 2144840"/>
              <a:gd name="connsiteX8" fmla="*/ 46125 w 6946329"/>
              <a:gd name="connsiteY8" fmla="*/ 2111181 h 2144840"/>
              <a:gd name="connsiteX9" fmla="*/ 85394 w 6946329"/>
              <a:gd name="connsiteY9" fmla="*/ 2133621 h 2144840"/>
              <a:gd name="connsiteX10" fmla="*/ 119053 w 6946329"/>
              <a:gd name="connsiteY10" fmla="*/ 2144840 h 2144840"/>
              <a:gd name="connsiteX11" fmla="*/ 225639 w 6946329"/>
              <a:gd name="connsiteY11" fmla="*/ 2139230 h 2144840"/>
              <a:gd name="connsiteX12" fmla="*/ 276128 w 6946329"/>
              <a:gd name="connsiteY12" fmla="*/ 2099962 h 2144840"/>
              <a:gd name="connsiteX13" fmla="*/ 287347 w 6946329"/>
              <a:gd name="connsiteY13" fmla="*/ 2083132 h 2144840"/>
              <a:gd name="connsiteX14" fmla="*/ 326616 w 6946329"/>
              <a:gd name="connsiteY14" fmla="*/ 2066303 h 2144840"/>
              <a:gd name="connsiteX15" fmla="*/ 343445 w 6946329"/>
              <a:gd name="connsiteY15" fmla="*/ 2055083 h 2144840"/>
              <a:gd name="connsiteX16" fmla="*/ 360275 w 6946329"/>
              <a:gd name="connsiteY16" fmla="*/ 2021424 h 2144840"/>
              <a:gd name="connsiteX17" fmla="*/ 365885 w 6946329"/>
              <a:gd name="connsiteY17" fmla="*/ 2004595 h 2144840"/>
              <a:gd name="connsiteX18" fmla="*/ 377104 w 6946329"/>
              <a:gd name="connsiteY18" fmla="*/ 1987765 h 2144840"/>
              <a:gd name="connsiteX19" fmla="*/ 388324 w 6946329"/>
              <a:gd name="connsiteY19" fmla="*/ 1954106 h 2144840"/>
              <a:gd name="connsiteX20" fmla="*/ 393934 w 6946329"/>
              <a:gd name="connsiteY20" fmla="*/ 1937277 h 2144840"/>
              <a:gd name="connsiteX21" fmla="*/ 399544 w 6946329"/>
              <a:gd name="connsiteY21" fmla="*/ 1920448 h 2144840"/>
              <a:gd name="connsiteX22" fmla="*/ 410763 w 6946329"/>
              <a:gd name="connsiteY22" fmla="*/ 1892398 h 2144840"/>
              <a:gd name="connsiteX23" fmla="*/ 416373 w 6946329"/>
              <a:gd name="connsiteY23" fmla="*/ 1864349 h 2144840"/>
              <a:gd name="connsiteX24" fmla="*/ 421983 w 6946329"/>
              <a:gd name="connsiteY24" fmla="*/ 1847520 h 2144840"/>
              <a:gd name="connsiteX25" fmla="*/ 444422 w 6946329"/>
              <a:gd name="connsiteY25" fmla="*/ 1780202 h 2144840"/>
              <a:gd name="connsiteX26" fmla="*/ 450032 w 6946329"/>
              <a:gd name="connsiteY26" fmla="*/ 1763373 h 2144840"/>
              <a:gd name="connsiteX27" fmla="*/ 472471 w 6946329"/>
              <a:gd name="connsiteY27" fmla="*/ 1729714 h 2144840"/>
              <a:gd name="connsiteX28" fmla="*/ 478081 w 6946329"/>
              <a:gd name="connsiteY28" fmla="*/ 1707275 h 2144840"/>
              <a:gd name="connsiteX29" fmla="*/ 500520 w 6946329"/>
              <a:gd name="connsiteY29" fmla="*/ 1673616 h 2144840"/>
              <a:gd name="connsiteX30" fmla="*/ 506130 w 6946329"/>
              <a:gd name="connsiteY30" fmla="*/ 1656786 h 2144840"/>
              <a:gd name="connsiteX31" fmla="*/ 522960 w 6946329"/>
              <a:gd name="connsiteY31" fmla="*/ 1645567 h 2144840"/>
              <a:gd name="connsiteX32" fmla="*/ 534179 w 6946329"/>
              <a:gd name="connsiteY32" fmla="*/ 1628737 h 2144840"/>
              <a:gd name="connsiteX33" fmla="*/ 539789 w 6946329"/>
              <a:gd name="connsiteY33" fmla="*/ 1611908 h 2144840"/>
              <a:gd name="connsiteX34" fmla="*/ 579058 w 6946329"/>
              <a:gd name="connsiteY34" fmla="*/ 1561419 h 2144840"/>
              <a:gd name="connsiteX35" fmla="*/ 584668 w 6946329"/>
              <a:gd name="connsiteY35" fmla="*/ 1544590 h 2144840"/>
              <a:gd name="connsiteX36" fmla="*/ 607107 w 6946329"/>
              <a:gd name="connsiteY36" fmla="*/ 1510931 h 2144840"/>
              <a:gd name="connsiteX37" fmla="*/ 612717 w 6946329"/>
              <a:gd name="connsiteY37" fmla="*/ 1488492 h 2144840"/>
              <a:gd name="connsiteX38" fmla="*/ 618326 w 6946329"/>
              <a:gd name="connsiteY38" fmla="*/ 1460443 h 2144840"/>
              <a:gd name="connsiteX39" fmla="*/ 629546 w 6946329"/>
              <a:gd name="connsiteY39" fmla="*/ 1426784 h 2144840"/>
              <a:gd name="connsiteX40" fmla="*/ 640766 w 6946329"/>
              <a:gd name="connsiteY40" fmla="*/ 1393125 h 2144840"/>
              <a:gd name="connsiteX41" fmla="*/ 663205 w 6946329"/>
              <a:gd name="connsiteY41" fmla="*/ 1359466 h 2144840"/>
              <a:gd name="connsiteX42" fmla="*/ 674425 w 6946329"/>
              <a:gd name="connsiteY42" fmla="*/ 1342636 h 2144840"/>
              <a:gd name="connsiteX43" fmla="*/ 691254 w 6946329"/>
              <a:gd name="connsiteY43" fmla="*/ 1303368 h 2144840"/>
              <a:gd name="connsiteX44" fmla="*/ 708083 w 6946329"/>
              <a:gd name="connsiteY44" fmla="*/ 1286538 h 2144840"/>
              <a:gd name="connsiteX45" fmla="*/ 713693 w 6946329"/>
              <a:gd name="connsiteY45" fmla="*/ 1269709 h 2144840"/>
              <a:gd name="connsiteX46" fmla="*/ 752962 w 6946329"/>
              <a:gd name="connsiteY46" fmla="*/ 1241660 h 2144840"/>
              <a:gd name="connsiteX47" fmla="*/ 803450 w 6946329"/>
              <a:gd name="connsiteY47" fmla="*/ 1219221 h 2144840"/>
              <a:gd name="connsiteX48" fmla="*/ 820280 w 6946329"/>
              <a:gd name="connsiteY48" fmla="*/ 1213611 h 2144840"/>
              <a:gd name="connsiteX49" fmla="*/ 837109 w 6946329"/>
              <a:gd name="connsiteY49" fmla="*/ 1208001 h 2144840"/>
              <a:gd name="connsiteX50" fmla="*/ 1392481 w 6946329"/>
              <a:gd name="connsiteY50" fmla="*/ 1202391 h 2144840"/>
              <a:gd name="connsiteX51" fmla="*/ 1409310 w 6946329"/>
              <a:gd name="connsiteY51" fmla="*/ 1196781 h 2144840"/>
              <a:gd name="connsiteX52" fmla="*/ 1594434 w 6946329"/>
              <a:gd name="connsiteY52" fmla="*/ 1185562 h 2144840"/>
              <a:gd name="connsiteX53" fmla="*/ 1717850 w 6946329"/>
              <a:gd name="connsiteY53" fmla="*/ 1174342 h 2144840"/>
              <a:gd name="connsiteX54" fmla="*/ 1779558 w 6946329"/>
              <a:gd name="connsiteY54" fmla="*/ 1157513 h 2144840"/>
              <a:gd name="connsiteX55" fmla="*/ 1886145 w 6946329"/>
              <a:gd name="connsiteY55" fmla="*/ 1146293 h 2144840"/>
              <a:gd name="connsiteX56" fmla="*/ 2037610 w 6946329"/>
              <a:gd name="connsiteY56" fmla="*/ 1135073 h 2144840"/>
              <a:gd name="connsiteX57" fmla="*/ 2183465 w 6946329"/>
              <a:gd name="connsiteY57" fmla="*/ 1129463 h 2144840"/>
              <a:gd name="connsiteX58" fmla="*/ 2267612 w 6946329"/>
              <a:gd name="connsiteY58" fmla="*/ 1118244 h 2144840"/>
              <a:gd name="connsiteX59" fmla="*/ 2312491 w 6946329"/>
              <a:gd name="connsiteY59" fmla="*/ 1112634 h 2144840"/>
              <a:gd name="connsiteX60" fmla="*/ 2441517 w 6946329"/>
              <a:gd name="connsiteY60" fmla="*/ 1095805 h 2144840"/>
              <a:gd name="connsiteX61" fmla="*/ 2508834 w 6946329"/>
              <a:gd name="connsiteY61" fmla="*/ 1084585 h 2144840"/>
              <a:gd name="connsiteX62" fmla="*/ 2587372 w 6946329"/>
              <a:gd name="connsiteY62" fmla="*/ 1073365 h 2144840"/>
              <a:gd name="connsiteX63" fmla="*/ 2626641 w 6946329"/>
              <a:gd name="connsiteY63" fmla="*/ 1062146 h 2144840"/>
              <a:gd name="connsiteX64" fmla="*/ 2677129 w 6946329"/>
              <a:gd name="connsiteY64" fmla="*/ 1056536 h 2144840"/>
              <a:gd name="connsiteX65" fmla="*/ 2710788 w 6946329"/>
              <a:gd name="connsiteY65" fmla="*/ 1045316 h 2144840"/>
              <a:gd name="connsiteX66" fmla="*/ 2727617 w 6946329"/>
              <a:gd name="connsiteY66" fmla="*/ 1034097 h 2144840"/>
              <a:gd name="connsiteX67" fmla="*/ 2766886 w 6946329"/>
              <a:gd name="connsiteY67" fmla="*/ 1028487 h 2144840"/>
              <a:gd name="connsiteX68" fmla="*/ 2817374 w 6946329"/>
              <a:gd name="connsiteY68" fmla="*/ 1011657 h 2144840"/>
              <a:gd name="connsiteX69" fmla="*/ 2845423 w 6946329"/>
              <a:gd name="connsiteY69" fmla="*/ 1006048 h 2144840"/>
              <a:gd name="connsiteX70" fmla="*/ 2867863 w 6946329"/>
              <a:gd name="connsiteY70" fmla="*/ 994828 h 2144840"/>
              <a:gd name="connsiteX71" fmla="*/ 2968839 w 6946329"/>
              <a:gd name="connsiteY71" fmla="*/ 972389 h 2144840"/>
              <a:gd name="connsiteX72" fmla="*/ 3008108 w 6946329"/>
              <a:gd name="connsiteY72" fmla="*/ 966779 h 2144840"/>
              <a:gd name="connsiteX73" fmla="*/ 3030547 w 6946329"/>
              <a:gd name="connsiteY73" fmla="*/ 961169 h 2144840"/>
              <a:gd name="connsiteX74" fmla="*/ 3058596 w 6946329"/>
              <a:gd name="connsiteY74" fmla="*/ 955559 h 2144840"/>
              <a:gd name="connsiteX75" fmla="*/ 3086645 w 6946329"/>
              <a:gd name="connsiteY75" fmla="*/ 944340 h 2144840"/>
              <a:gd name="connsiteX76" fmla="*/ 3131524 w 6946329"/>
              <a:gd name="connsiteY76" fmla="*/ 933120 h 2144840"/>
              <a:gd name="connsiteX77" fmla="*/ 3148353 w 6946329"/>
              <a:gd name="connsiteY77" fmla="*/ 927510 h 2144840"/>
              <a:gd name="connsiteX78" fmla="*/ 3210061 w 6946329"/>
              <a:gd name="connsiteY78" fmla="*/ 910681 h 2144840"/>
              <a:gd name="connsiteX79" fmla="*/ 3266160 w 6946329"/>
              <a:gd name="connsiteY79" fmla="*/ 893851 h 2144840"/>
              <a:gd name="connsiteX80" fmla="*/ 3288599 w 6946329"/>
              <a:gd name="connsiteY80" fmla="*/ 882632 h 2144840"/>
              <a:gd name="connsiteX81" fmla="*/ 3305428 w 6946329"/>
              <a:gd name="connsiteY81" fmla="*/ 871412 h 2144840"/>
              <a:gd name="connsiteX82" fmla="*/ 3322258 w 6946329"/>
              <a:gd name="connsiteY82" fmla="*/ 865802 h 2144840"/>
              <a:gd name="connsiteX83" fmla="*/ 3350307 w 6946329"/>
              <a:gd name="connsiteY83" fmla="*/ 848973 h 2144840"/>
              <a:gd name="connsiteX84" fmla="*/ 3367136 w 6946329"/>
              <a:gd name="connsiteY84" fmla="*/ 837753 h 2144840"/>
              <a:gd name="connsiteX85" fmla="*/ 3406405 w 6946329"/>
              <a:gd name="connsiteY85" fmla="*/ 832143 h 2144840"/>
              <a:gd name="connsiteX86" fmla="*/ 3428844 w 6946329"/>
              <a:gd name="connsiteY86" fmla="*/ 826533 h 2144840"/>
              <a:gd name="connsiteX87" fmla="*/ 3451283 w 6946329"/>
              <a:gd name="connsiteY87" fmla="*/ 809704 h 2144840"/>
              <a:gd name="connsiteX88" fmla="*/ 3512991 w 6946329"/>
              <a:gd name="connsiteY88" fmla="*/ 798484 h 2144840"/>
              <a:gd name="connsiteX89" fmla="*/ 3563480 w 6946329"/>
              <a:gd name="connsiteY89" fmla="*/ 770435 h 2144840"/>
              <a:gd name="connsiteX90" fmla="*/ 3602749 w 6946329"/>
              <a:gd name="connsiteY90" fmla="*/ 753606 h 2144840"/>
              <a:gd name="connsiteX91" fmla="*/ 3653237 w 6946329"/>
              <a:gd name="connsiteY91" fmla="*/ 725557 h 2144840"/>
              <a:gd name="connsiteX92" fmla="*/ 3703725 w 6946329"/>
              <a:gd name="connsiteY92" fmla="*/ 708727 h 2144840"/>
              <a:gd name="connsiteX93" fmla="*/ 3737384 w 6946329"/>
              <a:gd name="connsiteY93" fmla="*/ 697508 h 2144840"/>
              <a:gd name="connsiteX94" fmla="*/ 3754214 w 6946329"/>
              <a:gd name="connsiteY94" fmla="*/ 691898 h 2144840"/>
              <a:gd name="connsiteX95" fmla="*/ 3782263 w 6946329"/>
              <a:gd name="connsiteY95" fmla="*/ 686288 h 2144840"/>
              <a:gd name="connsiteX96" fmla="*/ 3815922 w 6946329"/>
              <a:gd name="connsiteY96" fmla="*/ 675068 h 2144840"/>
              <a:gd name="connsiteX97" fmla="*/ 3877629 w 6946329"/>
              <a:gd name="connsiteY97" fmla="*/ 669459 h 2144840"/>
              <a:gd name="connsiteX98" fmla="*/ 3922508 w 6946329"/>
              <a:gd name="connsiteY98" fmla="*/ 658239 h 2144840"/>
              <a:gd name="connsiteX99" fmla="*/ 3939337 w 6946329"/>
              <a:gd name="connsiteY99" fmla="*/ 652629 h 2144840"/>
              <a:gd name="connsiteX100" fmla="*/ 4292756 w 6946329"/>
              <a:gd name="connsiteY100" fmla="*/ 641409 h 2144840"/>
              <a:gd name="connsiteX101" fmla="*/ 4674223 w 6946329"/>
              <a:gd name="connsiteY101" fmla="*/ 635800 h 2144840"/>
              <a:gd name="connsiteX102" fmla="*/ 4696663 w 6946329"/>
              <a:gd name="connsiteY102" fmla="*/ 630190 h 2144840"/>
              <a:gd name="connsiteX103" fmla="*/ 4735931 w 6946329"/>
              <a:gd name="connsiteY103" fmla="*/ 624580 h 2144840"/>
              <a:gd name="connsiteX104" fmla="*/ 4752761 w 6946329"/>
              <a:gd name="connsiteY104" fmla="*/ 613360 h 2144840"/>
              <a:gd name="connsiteX105" fmla="*/ 4775200 w 6946329"/>
              <a:gd name="connsiteY105" fmla="*/ 607751 h 2144840"/>
              <a:gd name="connsiteX106" fmla="*/ 4808859 w 6946329"/>
              <a:gd name="connsiteY106" fmla="*/ 596531 h 2144840"/>
              <a:gd name="connsiteX107" fmla="*/ 4786420 w 6946329"/>
              <a:gd name="connsiteY107" fmla="*/ 568482 h 2144840"/>
              <a:gd name="connsiteX108" fmla="*/ 4803249 w 6946329"/>
              <a:gd name="connsiteY108" fmla="*/ 574092 h 2144840"/>
              <a:gd name="connsiteX109" fmla="*/ 4820079 w 6946329"/>
              <a:gd name="connsiteY109" fmla="*/ 579702 h 2144840"/>
              <a:gd name="connsiteX110" fmla="*/ 4848128 w 6946329"/>
              <a:gd name="connsiteY110" fmla="*/ 546043 h 2144840"/>
              <a:gd name="connsiteX111" fmla="*/ 4864957 w 6946329"/>
              <a:gd name="connsiteY111" fmla="*/ 534823 h 2144840"/>
              <a:gd name="connsiteX112" fmla="*/ 4915445 w 6946329"/>
              <a:gd name="connsiteY112" fmla="*/ 489944 h 2144840"/>
              <a:gd name="connsiteX113" fmla="*/ 4937885 w 6946329"/>
              <a:gd name="connsiteY113" fmla="*/ 478725 h 2144840"/>
              <a:gd name="connsiteX114" fmla="*/ 4965934 w 6946329"/>
              <a:gd name="connsiteY114" fmla="*/ 473115 h 2144840"/>
              <a:gd name="connsiteX115" fmla="*/ 4988373 w 6946329"/>
              <a:gd name="connsiteY115" fmla="*/ 439456 h 2144840"/>
              <a:gd name="connsiteX116" fmla="*/ 5050081 w 6946329"/>
              <a:gd name="connsiteY116" fmla="*/ 400187 h 2144840"/>
              <a:gd name="connsiteX117" fmla="*/ 5072520 w 6946329"/>
              <a:gd name="connsiteY117" fmla="*/ 383358 h 2144840"/>
              <a:gd name="connsiteX118" fmla="*/ 5089350 w 6946329"/>
              <a:gd name="connsiteY118" fmla="*/ 377748 h 2144840"/>
              <a:gd name="connsiteX119" fmla="*/ 5128618 w 6946329"/>
              <a:gd name="connsiteY119" fmla="*/ 360919 h 2144840"/>
              <a:gd name="connsiteX120" fmla="*/ 5151058 w 6946329"/>
              <a:gd name="connsiteY120" fmla="*/ 355309 h 2144840"/>
              <a:gd name="connsiteX121" fmla="*/ 5358621 w 6946329"/>
              <a:gd name="connsiteY121" fmla="*/ 349699 h 2144840"/>
              <a:gd name="connsiteX122" fmla="*/ 5515696 w 6946329"/>
              <a:gd name="connsiteY122" fmla="*/ 344089 h 2144840"/>
              <a:gd name="connsiteX123" fmla="*/ 5745698 w 6946329"/>
              <a:gd name="connsiteY123" fmla="*/ 332870 h 2144840"/>
              <a:gd name="connsiteX124" fmla="*/ 5796187 w 6946329"/>
              <a:gd name="connsiteY124" fmla="*/ 321650 h 2144840"/>
              <a:gd name="connsiteX125" fmla="*/ 5852285 w 6946329"/>
              <a:gd name="connsiteY125" fmla="*/ 316040 h 2144840"/>
              <a:gd name="connsiteX126" fmla="*/ 5964481 w 6946329"/>
              <a:gd name="connsiteY126" fmla="*/ 304821 h 2144840"/>
              <a:gd name="connsiteX127" fmla="*/ 5998140 w 6946329"/>
              <a:gd name="connsiteY127" fmla="*/ 293601 h 2144840"/>
              <a:gd name="connsiteX128" fmla="*/ 6026189 w 6946329"/>
              <a:gd name="connsiteY128" fmla="*/ 287991 h 2144840"/>
              <a:gd name="connsiteX129" fmla="*/ 6048628 w 6946329"/>
              <a:gd name="connsiteY129" fmla="*/ 282381 h 2144840"/>
              <a:gd name="connsiteX130" fmla="*/ 6082287 w 6946329"/>
              <a:gd name="connsiteY130" fmla="*/ 276771 h 2144840"/>
              <a:gd name="connsiteX131" fmla="*/ 6104726 w 6946329"/>
              <a:gd name="connsiteY131" fmla="*/ 271162 h 2144840"/>
              <a:gd name="connsiteX132" fmla="*/ 6160825 w 6946329"/>
              <a:gd name="connsiteY132" fmla="*/ 259942 h 2144840"/>
              <a:gd name="connsiteX133" fmla="*/ 6194483 w 6946329"/>
              <a:gd name="connsiteY133" fmla="*/ 254332 h 2144840"/>
              <a:gd name="connsiteX134" fmla="*/ 6228142 w 6946329"/>
              <a:gd name="connsiteY134" fmla="*/ 243113 h 2144840"/>
              <a:gd name="connsiteX135" fmla="*/ 6273021 w 6946329"/>
              <a:gd name="connsiteY135" fmla="*/ 231893 h 2144840"/>
              <a:gd name="connsiteX136" fmla="*/ 6295460 w 6946329"/>
              <a:gd name="connsiteY136" fmla="*/ 226283 h 2144840"/>
              <a:gd name="connsiteX137" fmla="*/ 6329119 w 6946329"/>
              <a:gd name="connsiteY137" fmla="*/ 215063 h 2144840"/>
              <a:gd name="connsiteX138" fmla="*/ 6357168 w 6946329"/>
              <a:gd name="connsiteY138" fmla="*/ 203844 h 2144840"/>
              <a:gd name="connsiteX139" fmla="*/ 6385217 w 6946329"/>
              <a:gd name="connsiteY139" fmla="*/ 198234 h 2144840"/>
              <a:gd name="connsiteX140" fmla="*/ 6407656 w 6946329"/>
              <a:gd name="connsiteY140" fmla="*/ 187014 h 2144840"/>
              <a:gd name="connsiteX141" fmla="*/ 6514243 w 6946329"/>
              <a:gd name="connsiteY141" fmla="*/ 170185 h 2144840"/>
              <a:gd name="connsiteX142" fmla="*/ 6536682 w 6946329"/>
              <a:gd name="connsiteY142" fmla="*/ 164575 h 2144840"/>
              <a:gd name="connsiteX143" fmla="*/ 6553512 w 6946329"/>
              <a:gd name="connsiteY143" fmla="*/ 158965 h 2144840"/>
              <a:gd name="connsiteX144" fmla="*/ 6761075 w 6946329"/>
              <a:gd name="connsiteY144" fmla="*/ 164575 h 2144840"/>
              <a:gd name="connsiteX145" fmla="*/ 6901320 w 6946329"/>
              <a:gd name="connsiteY145" fmla="*/ 170185 h 2144840"/>
              <a:gd name="connsiteX146" fmla="*/ 6946199 w 6946329"/>
              <a:gd name="connsiteY146" fmla="*/ 147746 h 2144840"/>
              <a:gd name="connsiteX147" fmla="*/ 6940589 w 6946329"/>
              <a:gd name="connsiteY147" fmla="*/ 130916 h 2144840"/>
              <a:gd name="connsiteX148" fmla="*/ 6934979 w 6946329"/>
              <a:gd name="connsiteY148" fmla="*/ 7500 h 2144840"/>
              <a:gd name="connsiteX149" fmla="*/ 6895710 w 6946329"/>
              <a:gd name="connsiteY149" fmla="*/ 1890 h 2144840"/>
              <a:gd name="connsiteX150" fmla="*/ 6755465 w 6946329"/>
              <a:gd name="connsiteY150" fmla="*/ 7500 h 2144840"/>
              <a:gd name="connsiteX151" fmla="*/ 6699367 w 6946329"/>
              <a:gd name="connsiteY151" fmla="*/ 13110 h 2144840"/>
              <a:gd name="connsiteX152" fmla="*/ 6626439 w 6946329"/>
              <a:gd name="connsiteY152" fmla="*/ 24330 h 2144840"/>
              <a:gd name="connsiteX153" fmla="*/ 6424486 w 6946329"/>
              <a:gd name="connsiteY153" fmla="*/ 29940 h 2144840"/>
              <a:gd name="connsiteX154" fmla="*/ 5998140 w 6946329"/>
              <a:gd name="connsiteY154" fmla="*/ 41159 h 2144840"/>
              <a:gd name="connsiteX155" fmla="*/ 5964481 w 6946329"/>
              <a:gd name="connsiteY155" fmla="*/ 52379 h 2144840"/>
              <a:gd name="connsiteX156" fmla="*/ 5824236 w 6946329"/>
              <a:gd name="connsiteY156" fmla="*/ 63598 h 2144840"/>
              <a:gd name="connsiteX157" fmla="*/ 5510086 w 6946329"/>
              <a:gd name="connsiteY157" fmla="*/ 69208 h 2144840"/>
              <a:gd name="connsiteX158" fmla="*/ 5459598 w 6946329"/>
              <a:gd name="connsiteY158" fmla="*/ 74818 h 2144840"/>
              <a:gd name="connsiteX159" fmla="*/ 5425939 w 6946329"/>
              <a:gd name="connsiteY159" fmla="*/ 80428 h 2144840"/>
              <a:gd name="connsiteX160" fmla="*/ 5364231 w 6946329"/>
              <a:gd name="connsiteY160" fmla="*/ 86038 h 2144840"/>
              <a:gd name="connsiteX161" fmla="*/ 5308133 w 6946329"/>
              <a:gd name="connsiteY161" fmla="*/ 91648 h 2144840"/>
              <a:gd name="connsiteX162" fmla="*/ 5106179 w 6946329"/>
              <a:gd name="connsiteY162" fmla="*/ 102867 h 2144840"/>
              <a:gd name="connsiteX163" fmla="*/ 5083740 w 6946329"/>
              <a:gd name="connsiteY163" fmla="*/ 108477 h 2144840"/>
              <a:gd name="connsiteX164" fmla="*/ 4932275 w 6946329"/>
              <a:gd name="connsiteY164" fmla="*/ 119697 h 2144840"/>
              <a:gd name="connsiteX165" fmla="*/ 4864957 w 6946329"/>
              <a:gd name="connsiteY165" fmla="*/ 130916 h 2144840"/>
              <a:gd name="connsiteX166" fmla="*/ 4842518 w 6946329"/>
              <a:gd name="connsiteY166" fmla="*/ 142136 h 2144840"/>
              <a:gd name="connsiteX167" fmla="*/ 4808859 w 6946329"/>
              <a:gd name="connsiteY167" fmla="*/ 158965 h 2144840"/>
              <a:gd name="connsiteX168" fmla="*/ 4780810 w 6946329"/>
              <a:gd name="connsiteY168" fmla="*/ 164575 h 2144840"/>
              <a:gd name="connsiteX169" fmla="*/ 4763980 w 6946329"/>
              <a:gd name="connsiteY169" fmla="*/ 170185 h 2144840"/>
              <a:gd name="connsiteX170" fmla="*/ 4685443 w 6946329"/>
              <a:gd name="connsiteY170" fmla="*/ 181405 h 2144840"/>
              <a:gd name="connsiteX171" fmla="*/ 4663004 w 6946329"/>
              <a:gd name="connsiteY171" fmla="*/ 187014 h 2144840"/>
              <a:gd name="connsiteX172" fmla="*/ 4567637 w 6946329"/>
              <a:gd name="connsiteY172" fmla="*/ 198234 h 2144840"/>
              <a:gd name="connsiteX173" fmla="*/ 4545198 w 6946329"/>
              <a:gd name="connsiteY173" fmla="*/ 203844 h 2144840"/>
              <a:gd name="connsiteX174" fmla="*/ 4517149 w 6946329"/>
              <a:gd name="connsiteY174" fmla="*/ 209454 h 2144840"/>
              <a:gd name="connsiteX175" fmla="*/ 4483490 w 6946329"/>
              <a:gd name="connsiteY175" fmla="*/ 220673 h 2144840"/>
              <a:gd name="connsiteX176" fmla="*/ 4438611 w 6946329"/>
              <a:gd name="connsiteY176" fmla="*/ 237503 h 2144840"/>
              <a:gd name="connsiteX177" fmla="*/ 4404952 w 6946329"/>
              <a:gd name="connsiteY177" fmla="*/ 248722 h 2144840"/>
              <a:gd name="connsiteX178" fmla="*/ 4388123 w 6946329"/>
              <a:gd name="connsiteY178" fmla="*/ 254332 h 2144840"/>
              <a:gd name="connsiteX179" fmla="*/ 4298366 w 6946329"/>
              <a:gd name="connsiteY179" fmla="*/ 259942 h 2144840"/>
              <a:gd name="connsiteX180" fmla="*/ 4169340 w 6946329"/>
              <a:gd name="connsiteY180" fmla="*/ 271162 h 2144840"/>
              <a:gd name="connsiteX181" fmla="*/ 4118852 w 6946329"/>
              <a:gd name="connsiteY181" fmla="*/ 276771 h 2144840"/>
              <a:gd name="connsiteX182" fmla="*/ 4051534 w 6946329"/>
              <a:gd name="connsiteY182" fmla="*/ 282381 h 2144840"/>
              <a:gd name="connsiteX183" fmla="*/ 3849580 w 6946329"/>
              <a:gd name="connsiteY183" fmla="*/ 299211 h 2144840"/>
              <a:gd name="connsiteX184" fmla="*/ 3776653 w 6946329"/>
              <a:gd name="connsiteY184" fmla="*/ 316040 h 2144840"/>
              <a:gd name="connsiteX185" fmla="*/ 3703725 w 6946329"/>
              <a:gd name="connsiteY185" fmla="*/ 338479 h 2144840"/>
              <a:gd name="connsiteX186" fmla="*/ 3647627 w 6946329"/>
              <a:gd name="connsiteY186" fmla="*/ 344089 h 2144840"/>
              <a:gd name="connsiteX187" fmla="*/ 3546650 w 6946329"/>
              <a:gd name="connsiteY187" fmla="*/ 355309 h 2144840"/>
              <a:gd name="connsiteX188" fmla="*/ 3529821 w 6946329"/>
              <a:gd name="connsiteY188" fmla="*/ 360919 h 2144840"/>
              <a:gd name="connsiteX189" fmla="*/ 3496162 w 6946329"/>
              <a:gd name="connsiteY189" fmla="*/ 366529 h 2144840"/>
              <a:gd name="connsiteX190" fmla="*/ 3462503 w 6946329"/>
              <a:gd name="connsiteY190" fmla="*/ 377748 h 2144840"/>
              <a:gd name="connsiteX191" fmla="*/ 3440064 w 6946329"/>
              <a:gd name="connsiteY191" fmla="*/ 383358 h 2144840"/>
              <a:gd name="connsiteX192" fmla="*/ 3383966 w 6946329"/>
              <a:gd name="connsiteY192" fmla="*/ 400187 h 2144840"/>
              <a:gd name="connsiteX193" fmla="*/ 3350307 w 6946329"/>
              <a:gd name="connsiteY193" fmla="*/ 411407 h 2144840"/>
              <a:gd name="connsiteX194" fmla="*/ 3327868 w 6946329"/>
              <a:gd name="connsiteY194" fmla="*/ 422627 h 2144840"/>
              <a:gd name="connsiteX195" fmla="*/ 3294209 w 6946329"/>
              <a:gd name="connsiteY195" fmla="*/ 428236 h 2144840"/>
              <a:gd name="connsiteX196" fmla="*/ 3277379 w 6946329"/>
              <a:gd name="connsiteY196" fmla="*/ 439456 h 2144840"/>
              <a:gd name="connsiteX197" fmla="*/ 3260550 w 6946329"/>
              <a:gd name="connsiteY197" fmla="*/ 456286 h 2144840"/>
              <a:gd name="connsiteX198" fmla="*/ 3243720 w 6946329"/>
              <a:gd name="connsiteY198" fmla="*/ 461895 h 2144840"/>
              <a:gd name="connsiteX199" fmla="*/ 3204452 w 6946329"/>
              <a:gd name="connsiteY199" fmla="*/ 484335 h 2144840"/>
              <a:gd name="connsiteX200" fmla="*/ 3097865 w 6946329"/>
              <a:gd name="connsiteY200" fmla="*/ 501164 h 2144840"/>
              <a:gd name="connsiteX201" fmla="*/ 3047377 w 6946329"/>
              <a:gd name="connsiteY201" fmla="*/ 506774 h 2144840"/>
              <a:gd name="connsiteX202" fmla="*/ 3030547 w 6946329"/>
              <a:gd name="connsiteY202" fmla="*/ 512384 h 2144840"/>
              <a:gd name="connsiteX203" fmla="*/ 2935180 w 6946329"/>
              <a:gd name="connsiteY203" fmla="*/ 523603 h 2144840"/>
              <a:gd name="connsiteX204" fmla="*/ 2890302 w 6946329"/>
              <a:gd name="connsiteY204" fmla="*/ 534823 h 2144840"/>
              <a:gd name="connsiteX205" fmla="*/ 2867863 w 6946329"/>
              <a:gd name="connsiteY205" fmla="*/ 540433 h 2144840"/>
              <a:gd name="connsiteX206" fmla="*/ 2755666 w 6946329"/>
              <a:gd name="connsiteY206" fmla="*/ 557262 h 2144840"/>
              <a:gd name="connsiteX207" fmla="*/ 2716398 w 6946329"/>
              <a:gd name="connsiteY207" fmla="*/ 568482 h 2144840"/>
              <a:gd name="connsiteX208" fmla="*/ 2693958 w 6946329"/>
              <a:gd name="connsiteY208" fmla="*/ 574092 h 2144840"/>
              <a:gd name="connsiteX209" fmla="*/ 2632250 w 6946329"/>
              <a:gd name="connsiteY209" fmla="*/ 596531 h 2144840"/>
              <a:gd name="connsiteX210" fmla="*/ 2592982 w 6946329"/>
              <a:gd name="connsiteY210" fmla="*/ 602141 h 2144840"/>
              <a:gd name="connsiteX211" fmla="*/ 2576152 w 6946329"/>
              <a:gd name="connsiteY211" fmla="*/ 607751 h 2144840"/>
              <a:gd name="connsiteX212" fmla="*/ 2452736 w 6946329"/>
              <a:gd name="connsiteY212" fmla="*/ 624580 h 2144840"/>
              <a:gd name="connsiteX213" fmla="*/ 2430297 w 6946329"/>
              <a:gd name="connsiteY213" fmla="*/ 630190 h 2144840"/>
              <a:gd name="connsiteX214" fmla="*/ 2396638 w 6946329"/>
              <a:gd name="connsiteY214" fmla="*/ 635800 h 2144840"/>
              <a:gd name="connsiteX215" fmla="*/ 2362979 w 6946329"/>
              <a:gd name="connsiteY215" fmla="*/ 647019 h 2144840"/>
              <a:gd name="connsiteX216" fmla="*/ 2346150 w 6946329"/>
              <a:gd name="connsiteY216" fmla="*/ 652629 h 2144840"/>
              <a:gd name="connsiteX217" fmla="*/ 2323710 w 6946329"/>
              <a:gd name="connsiteY217" fmla="*/ 658239 h 2144840"/>
              <a:gd name="connsiteX218" fmla="*/ 2245173 w 6946329"/>
              <a:gd name="connsiteY218" fmla="*/ 663849 h 2144840"/>
              <a:gd name="connsiteX219" fmla="*/ 2166636 w 6946329"/>
              <a:gd name="connsiteY219" fmla="*/ 680678 h 2144840"/>
              <a:gd name="connsiteX220" fmla="*/ 2132977 w 6946329"/>
              <a:gd name="connsiteY220" fmla="*/ 691898 h 2144840"/>
              <a:gd name="connsiteX221" fmla="*/ 2065659 w 6946329"/>
              <a:gd name="connsiteY221" fmla="*/ 703117 h 2144840"/>
              <a:gd name="connsiteX222" fmla="*/ 2032000 w 6946329"/>
              <a:gd name="connsiteY222" fmla="*/ 714337 h 2144840"/>
              <a:gd name="connsiteX223" fmla="*/ 1998341 w 6946329"/>
              <a:gd name="connsiteY223" fmla="*/ 725557 h 2144840"/>
              <a:gd name="connsiteX224" fmla="*/ 1970292 w 6946329"/>
              <a:gd name="connsiteY224" fmla="*/ 731167 h 2144840"/>
              <a:gd name="connsiteX225" fmla="*/ 1953463 w 6946329"/>
              <a:gd name="connsiteY225" fmla="*/ 736776 h 2144840"/>
              <a:gd name="connsiteX226" fmla="*/ 1914194 w 6946329"/>
              <a:gd name="connsiteY226" fmla="*/ 742386 h 2144840"/>
              <a:gd name="connsiteX227" fmla="*/ 1818827 w 6946329"/>
              <a:gd name="connsiteY227" fmla="*/ 759216 h 2144840"/>
              <a:gd name="connsiteX228" fmla="*/ 1785168 w 6946329"/>
              <a:gd name="connsiteY228" fmla="*/ 770435 h 2144840"/>
              <a:gd name="connsiteX229" fmla="*/ 1751509 w 6946329"/>
              <a:gd name="connsiteY229" fmla="*/ 776045 h 2144840"/>
              <a:gd name="connsiteX230" fmla="*/ 1723460 w 6946329"/>
              <a:gd name="connsiteY230" fmla="*/ 787265 h 2144840"/>
              <a:gd name="connsiteX231" fmla="*/ 1706631 w 6946329"/>
              <a:gd name="connsiteY231" fmla="*/ 792875 h 2144840"/>
              <a:gd name="connsiteX232" fmla="*/ 1684191 w 6946329"/>
              <a:gd name="connsiteY232" fmla="*/ 804094 h 2144840"/>
              <a:gd name="connsiteX233" fmla="*/ 1656142 w 6946329"/>
              <a:gd name="connsiteY233" fmla="*/ 809704 h 2144840"/>
              <a:gd name="connsiteX234" fmla="*/ 1577605 w 6946329"/>
              <a:gd name="connsiteY234" fmla="*/ 832143 h 2144840"/>
              <a:gd name="connsiteX235" fmla="*/ 1560776 w 6946329"/>
              <a:gd name="connsiteY235" fmla="*/ 837753 h 2144840"/>
              <a:gd name="connsiteX236" fmla="*/ 1409310 w 6946329"/>
              <a:gd name="connsiteY236" fmla="*/ 848973 h 2144840"/>
              <a:gd name="connsiteX237" fmla="*/ 1319553 w 6946329"/>
              <a:gd name="connsiteY237" fmla="*/ 860192 h 2144840"/>
              <a:gd name="connsiteX238" fmla="*/ 1128820 w 6946329"/>
              <a:gd name="connsiteY238" fmla="*/ 871412 h 2144840"/>
              <a:gd name="connsiteX239" fmla="*/ 971745 w 6946329"/>
              <a:gd name="connsiteY239" fmla="*/ 882632 h 2144840"/>
              <a:gd name="connsiteX240" fmla="*/ 932476 w 6946329"/>
              <a:gd name="connsiteY240" fmla="*/ 888241 h 2144840"/>
              <a:gd name="connsiteX241" fmla="*/ 898817 w 6946329"/>
              <a:gd name="connsiteY241" fmla="*/ 893851 h 2144840"/>
              <a:gd name="connsiteX242" fmla="*/ 831499 w 6946329"/>
              <a:gd name="connsiteY242" fmla="*/ 899461 h 2144840"/>
              <a:gd name="connsiteX243" fmla="*/ 797841 w 6946329"/>
              <a:gd name="connsiteY243" fmla="*/ 910681 h 2144840"/>
              <a:gd name="connsiteX244" fmla="*/ 775401 w 6946329"/>
              <a:gd name="connsiteY244" fmla="*/ 921900 h 2144840"/>
              <a:gd name="connsiteX245" fmla="*/ 752962 w 6946329"/>
              <a:gd name="connsiteY245" fmla="*/ 927510 h 2144840"/>
              <a:gd name="connsiteX246" fmla="*/ 713693 w 6946329"/>
              <a:gd name="connsiteY246" fmla="*/ 938730 h 2144840"/>
              <a:gd name="connsiteX247" fmla="*/ 640766 w 6946329"/>
              <a:gd name="connsiteY247" fmla="*/ 944340 h 2144840"/>
              <a:gd name="connsiteX248" fmla="*/ 623936 w 6946329"/>
              <a:gd name="connsiteY248" fmla="*/ 955559 h 2144840"/>
              <a:gd name="connsiteX249" fmla="*/ 595887 w 6946329"/>
              <a:gd name="connsiteY249" fmla="*/ 961169 h 2144840"/>
              <a:gd name="connsiteX250" fmla="*/ 573448 w 6946329"/>
              <a:gd name="connsiteY250" fmla="*/ 966779 h 2144840"/>
              <a:gd name="connsiteX251" fmla="*/ 511740 w 6946329"/>
              <a:gd name="connsiteY251" fmla="*/ 983608 h 2144840"/>
              <a:gd name="connsiteX252" fmla="*/ 444422 w 6946329"/>
              <a:gd name="connsiteY252" fmla="*/ 994828 h 2144840"/>
              <a:gd name="connsiteX253" fmla="*/ 427593 w 6946329"/>
              <a:gd name="connsiteY253" fmla="*/ 1000438 h 2144840"/>
              <a:gd name="connsiteX254" fmla="*/ 410763 w 6946329"/>
              <a:gd name="connsiteY254" fmla="*/ 1011657 h 2144840"/>
              <a:gd name="connsiteX255" fmla="*/ 388324 w 6946329"/>
              <a:gd name="connsiteY255" fmla="*/ 1017267 h 2144840"/>
              <a:gd name="connsiteX256" fmla="*/ 371495 w 6946329"/>
              <a:gd name="connsiteY256" fmla="*/ 1022877 h 2144840"/>
              <a:gd name="connsiteX257" fmla="*/ 332226 w 6946329"/>
              <a:gd name="connsiteY257" fmla="*/ 1034097 h 2144840"/>
              <a:gd name="connsiteX258" fmla="*/ 315396 w 6946329"/>
              <a:gd name="connsiteY258" fmla="*/ 1045316 h 2144840"/>
              <a:gd name="connsiteX259" fmla="*/ 281737 w 6946329"/>
              <a:gd name="connsiteY259" fmla="*/ 1056536 h 2144840"/>
              <a:gd name="connsiteX260" fmla="*/ 259298 w 6946329"/>
              <a:gd name="connsiteY260" fmla="*/ 1067755 h 2144840"/>
              <a:gd name="connsiteX261" fmla="*/ 220029 w 6946329"/>
              <a:gd name="connsiteY261" fmla="*/ 1073365 h 2144840"/>
              <a:gd name="connsiteX262" fmla="*/ 197590 w 6946329"/>
              <a:gd name="connsiteY262" fmla="*/ 1084585 h 2144840"/>
              <a:gd name="connsiteX263" fmla="*/ 180761 w 6946329"/>
              <a:gd name="connsiteY263" fmla="*/ 1095805 h 2144840"/>
              <a:gd name="connsiteX264" fmla="*/ 141492 w 6946329"/>
              <a:gd name="connsiteY264" fmla="*/ 1107024 h 2144840"/>
              <a:gd name="connsiteX265" fmla="*/ 124663 w 6946329"/>
              <a:gd name="connsiteY265" fmla="*/ 1112634 h 2144840"/>
              <a:gd name="connsiteX266" fmla="*/ 74174 w 6946329"/>
              <a:gd name="connsiteY266" fmla="*/ 1151903 h 2144840"/>
              <a:gd name="connsiteX267" fmla="*/ 57345 w 6946329"/>
              <a:gd name="connsiteY267" fmla="*/ 1163122 h 2144840"/>
              <a:gd name="connsiteX268" fmla="*/ 46125 w 6946329"/>
              <a:gd name="connsiteY268" fmla="*/ 1179952 h 2144840"/>
              <a:gd name="connsiteX269" fmla="*/ 12466 w 6946329"/>
              <a:gd name="connsiteY269" fmla="*/ 1202391 h 2144840"/>
              <a:gd name="connsiteX270" fmla="*/ 6856 w 6946329"/>
              <a:gd name="connsiteY270" fmla="*/ 1230440 h 214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</a:cxnLst>
            <a:rect l="l" t="t" r="r" b="b"/>
            <a:pathLst>
              <a:path w="6946329" h="2144840">
                <a:moveTo>
                  <a:pt x="6856" y="1230440"/>
                </a:moveTo>
                <a:lnTo>
                  <a:pt x="6856" y="1230440"/>
                </a:lnTo>
                <a:cubicBezTo>
                  <a:pt x="4986" y="1267839"/>
                  <a:pt x="1247" y="1305191"/>
                  <a:pt x="1247" y="1342636"/>
                </a:cubicBezTo>
                <a:cubicBezTo>
                  <a:pt x="1247" y="1397719"/>
                  <a:pt x="-5520" y="1500698"/>
                  <a:pt x="12466" y="1572639"/>
                </a:cubicBezTo>
                <a:cubicBezTo>
                  <a:pt x="13900" y="1578376"/>
                  <a:pt x="16206" y="1583858"/>
                  <a:pt x="18076" y="1589468"/>
                </a:cubicBezTo>
                <a:cubicBezTo>
                  <a:pt x="19946" y="1623127"/>
                  <a:pt x="21100" y="1656833"/>
                  <a:pt x="23686" y="1690445"/>
                </a:cubicBezTo>
                <a:cubicBezTo>
                  <a:pt x="25687" y="1716453"/>
                  <a:pt x="29370" y="1738459"/>
                  <a:pt x="34906" y="1763373"/>
                </a:cubicBezTo>
                <a:cubicBezTo>
                  <a:pt x="36578" y="1770899"/>
                  <a:pt x="38645" y="1778332"/>
                  <a:pt x="40515" y="1785812"/>
                </a:cubicBezTo>
                <a:cubicBezTo>
                  <a:pt x="42385" y="1894268"/>
                  <a:pt x="40797" y="2002839"/>
                  <a:pt x="46125" y="2111181"/>
                </a:cubicBezTo>
                <a:cubicBezTo>
                  <a:pt x="47224" y="2133524"/>
                  <a:pt x="72526" y="2130112"/>
                  <a:pt x="85394" y="2133621"/>
                </a:cubicBezTo>
                <a:cubicBezTo>
                  <a:pt x="96804" y="2136733"/>
                  <a:pt x="119053" y="2144840"/>
                  <a:pt x="119053" y="2144840"/>
                </a:cubicBezTo>
                <a:cubicBezTo>
                  <a:pt x="154582" y="2142970"/>
                  <a:pt x="190752" y="2146207"/>
                  <a:pt x="225639" y="2139230"/>
                </a:cubicBezTo>
                <a:cubicBezTo>
                  <a:pt x="238146" y="2136729"/>
                  <a:pt x="266091" y="2112006"/>
                  <a:pt x="276128" y="2099962"/>
                </a:cubicBezTo>
                <a:cubicBezTo>
                  <a:pt x="280444" y="2094782"/>
                  <a:pt x="282167" y="2087448"/>
                  <a:pt x="287347" y="2083132"/>
                </a:cubicBezTo>
                <a:cubicBezTo>
                  <a:pt x="304854" y="2068543"/>
                  <a:pt x="309081" y="2075071"/>
                  <a:pt x="326616" y="2066303"/>
                </a:cubicBezTo>
                <a:cubicBezTo>
                  <a:pt x="332646" y="2063288"/>
                  <a:pt x="337835" y="2058823"/>
                  <a:pt x="343445" y="2055083"/>
                </a:cubicBezTo>
                <a:cubicBezTo>
                  <a:pt x="357546" y="2012784"/>
                  <a:pt x="338525" y="2064923"/>
                  <a:pt x="360275" y="2021424"/>
                </a:cubicBezTo>
                <a:cubicBezTo>
                  <a:pt x="362920" y="2016135"/>
                  <a:pt x="363241" y="2009884"/>
                  <a:pt x="365885" y="2004595"/>
                </a:cubicBezTo>
                <a:cubicBezTo>
                  <a:pt x="368900" y="1998565"/>
                  <a:pt x="374366" y="1993926"/>
                  <a:pt x="377104" y="1987765"/>
                </a:cubicBezTo>
                <a:cubicBezTo>
                  <a:pt x="381907" y="1976958"/>
                  <a:pt x="384584" y="1965326"/>
                  <a:pt x="388324" y="1954106"/>
                </a:cubicBezTo>
                <a:lnTo>
                  <a:pt x="393934" y="1937277"/>
                </a:lnTo>
                <a:cubicBezTo>
                  <a:pt x="395804" y="1931667"/>
                  <a:pt x="397348" y="1925938"/>
                  <a:pt x="399544" y="1920448"/>
                </a:cubicBezTo>
                <a:cubicBezTo>
                  <a:pt x="403284" y="1911098"/>
                  <a:pt x="407869" y="1902043"/>
                  <a:pt x="410763" y="1892398"/>
                </a:cubicBezTo>
                <a:cubicBezTo>
                  <a:pt x="413503" y="1883265"/>
                  <a:pt x="414060" y="1873599"/>
                  <a:pt x="416373" y="1864349"/>
                </a:cubicBezTo>
                <a:cubicBezTo>
                  <a:pt x="417807" y="1858612"/>
                  <a:pt x="420427" y="1853225"/>
                  <a:pt x="421983" y="1847520"/>
                </a:cubicBezTo>
                <a:cubicBezTo>
                  <a:pt x="446892" y="1756184"/>
                  <a:pt x="419981" y="1837228"/>
                  <a:pt x="444422" y="1780202"/>
                </a:cubicBezTo>
                <a:cubicBezTo>
                  <a:pt x="446751" y="1774767"/>
                  <a:pt x="447160" y="1768542"/>
                  <a:pt x="450032" y="1763373"/>
                </a:cubicBezTo>
                <a:cubicBezTo>
                  <a:pt x="456581" y="1751586"/>
                  <a:pt x="472471" y="1729714"/>
                  <a:pt x="472471" y="1729714"/>
                </a:cubicBezTo>
                <a:cubicBezTo>
                  <a:pt x="474341" y="1722234"/>
                  <a:pt x="474633" y="1714171"/>
                  <a:pt x="478081" y="1707275"/>
                </a:cubicBezTo>
                <a:cubicBezTo>
                  <a:pt x="484111" y="1695214"/>
                  <a:pt x="496256" y="1686408"/>
                  <a:pt x="500520" y="1673616"/>
                </a:cubicBezTo>
                <a:cubicBezTo>
                  <a:pt x="502390" y="1668006"/>
                  <a:pt x="502436" y="1661404"/>
                  <a:pt x="506130" y="1656786"/>
                </a:cubicBezTo>
                <a:cubicBezTo>
                  <a:pt x="510342" y="1651521"/>
                  <a:pt x="517350" y="1649307"/>
                  <a:pt x="522960" y="1645567"/>
                </a:cubicBezTo>
                <a:cubicBezTo>
                  <a:pt x="526700" y="1639957"/>
                  <a:pt x="531164" y="1634767"/>
                  <a:pt x="534179" y="1628737"/>
                </a:cubicBezTo>
                <a:cubicBezTo>
                  <a:pt x="536823" y="1623448"/>
                  <a:pt x="536509" y="1616828"/>
                  <a:pt x="539789" y="1611908"/>
                </a:cubicBezTo>
                <a:cubicBezTo>
                  <a:pt x="559149" y="1582868"/>
                  <a:pt x="564122" y="1606225"/>
                  <a:pt x="579058" y="1561419"/>
                </a:cubicBezTo>
                <a:cubicBezTo>
                  <a:pt x="580928" y="1555809"/>
                  <a:pt x="581796" y="1549759"/>
                  <a:pt x="584668" y="1544590"/>
                </a:cubicBezTo>
                <a:cubicBezTo>
                  <a:pt x="591217" y="1532803"/>
                  <a:pt x="607107" y="1510931"/>
                  <a:pt x="607107" y="1510931"/>
                </a:cubicBezTo>
                <a:cubicBezTo>
                  <a:pt x="608977" y="1503451"/>
                  <a:pt x="611045" y="1496018"/>
                  <a:pt x="612717" y="1488492"/>
                </a:cubicBezTo>
                <a:cubicBezTo>
                  <a:pt x="614785" y="1479184"/>
                  <a:pt x="615817" y="1469642"/>
                  <a:pt x="618326" y="1460443"/>
                </a:cubicBezTo>
                <a:cubicBezTo>
                  <a:pt x="621438" y="1449033"/>
                  <a:pt x="625806" y="1438004"/>
                  <a:pt x="629546" y="1426784"/>
                </a:cubicBezTo>
                <a:cubicBezTo>
                  <a:pt x="629546" y="1426783"/>
                  <a:pt x="640765" y="1393126"/>
                  <a:pt x="640766" y="1393125"/>
                </a:cubicBezTo>
                <a:lnTo>
                  <a:pt x="663205" y="1359466"/>
                </a:lnTo>
                <a:lnTo>
                  <a:pt x="674425" y="1342636"/>
                </a:lnTo>
                <a:cubicBezTo>
                  <a:pt x="679003" y="1328899"/>
                  <a:pt x="682587" y="1315502"/>
                  <a:pt x="691254" y="1303368"/>
                </a:cubicBezTo>
                <a:cubicBezTo>
                  <a:pt x="695865" y="1296912"/>
                  <a:pt x="702473" y="1292148"/>
                  <a:pt x="708083" y="1286538"/>
                </a:cubicBezTo>
                <a:cubicBezTo>
                  <a:pt x="709953" y="1280928"/>
                  <a:pt x="710413" y="1274629"/>
                  <a:pt x="713693" y="1269709"/>
                </a:cubicBezTo>
                <a:cubicBezTo>
                  <a:pt x="726347" y="1250729"/>
                  <a:pt x="734061" y="1252460"/>
                  <a:pt x="752962" y="1241660"/>
                </a:cubicBezTo>
                <a:cubicBezTo>
                  <a:pt x="790303" y="1220322"/>
                  <a:pt x="744676" y="1238812"/>
                  <a:pt x="803450" y="1219221"/>
                </a:cubicBezTo>
                <a:lnTo>
                  <a:pt x="820280" y="1213611"/>
                </a:lnTo>
                <a:cubicBezTo>
                  <a:pt x="825890" y="1211741"/>
                  <a:pt x="831196" y="1208061"/>
                  <a:pt x="837109" y="1208001"/>
                </a:cubicBezTo>
                <a:lnTo>
                  <a:pt x="1392481" y="1202391"/>
                </a:lnTo>
                <a:cubicBezTo>
                  <a:pt x="1398091" y="1200521"/>
                  <a:pt x="1403538" y="1198064"/>
                  <a:pt x="1409310" y="1196781"/>
                </a:cubicBezTo>
                <a:cubicBezTo>
                  <a:pt x="1467756" y="1183792"/>
                  <a:pt x="1542861" y="1187472"/>
                  <a:pt x="1594434" y="1185562"/>
                </a:cubicBezTo>
                <a:cubicBezTo>
                  <a:pt x="1677724" y="1168903"/>
                  <a:pt x="1532760" y="1196553"/>
                  <a:pt x="1717850" y="1174342"/>
                </a:cubicBezTo>
                <a:cubicBezTo>
                  <a:pt x="1793245" y="1165294"/>
                  <a:pt x="1738598" y="1166615"/>
                  <a:pt x="1779558" y="1157513"/>
                </a:cubicBezTo>
                <a:cubicBezTo>
                  <a:pt x="1815206" y="1149592"/>
                  <a:pt x="1849163" y="1149138"/>
                  <a:pt x="1886145" y="1146293"/>
                </a:cubicBezTo>
                <a:cubicBezTo>
                  <a:pt x="1953839" y="1132754"/>
                  <a:pt x="1907849" y="1140480"/>
                  <a:pt x="2037610" y="1135073"/>
                </a:cubicBezTo>
                <a:lnTo>
                  <a:pt x="2183465" y="1129463"/>
                </a:lnTo>
                <a:lnTo>
                  <a:pt x="2267612" y="1118244"/>
                </a:lnTo>
                <a:cubicBezTo>
                  <a:pt x="2282556" y="1116251"/>
                  <a:pt x="2297582" y="1114870"/>
                  <a:pt x="2312491" y="1112634"/>
                </a:cubicBezTo>
                <a:cubicBezTo>
                  <a:pt x="2424910" y="1095771"/>
                  <a:pt x="2334703" y="1105514"/>
                  <a:pt x="2441517" y="1095805"/>
                </a:cubicBezTo>
                <a:cubicBezTo>
                  <a:pt x="2481268" y="1085867"/>
                  <a:pt x="2451054" y="1092464"/>
                  <a:pt x="2508834" y="1084585"/>
                </a:cubicBezTo>
                <a:lnTo>
                  <a:pt x="2587372" y="1073365"/>
                </a:lnTo>
                <a:cubicBezTo>
                  <a:pt x="2599945" y="1069174"/>
                  <a:pt x="2613551" y="1064160"/>
                  <a:pt x="2626641" y="1062146"/>
                </a:cubicBezTo>
                <a:cubicBezTo>
                  <a:pt x="2643377" y="1059571"/>
                  <a:pt x="2660300" y="1058406"/>
                  <a:pt x="2677129" y="1056536"/>
                </a:cubicBezTo>
                <a:cubicBezTo>
                  <a:pt x="2688349" y="1052796"/>
                  <a:pt x="2699981" y="1050119"/>
                  <a:pt x="2710788" y="1045316"/>
                </a:cubicBezTo>
                <a:cubicBezTo>
                  <a:pt x="2716949" y="1042578"/>
                  <a:pt x="2721159" y="1036034"/>
                  <a:pt x="2727617" y="1034097"/>
                </a:cubicBezTo>
                <a:cubicBezTo>
                  <a:pt x="2740282" y="1030298"/>
                  <a:pt x="2753877" y="1030852"/>
                  <a:pt x="2766886" y="1028487"/>
                </a:cubicBezTo>
                <a:cubicBezTo>
                  <a:pt x="2803325" y="1021861"/>
                  <a:pt x="2776640" y="1023877"/>
                  <a:pt x="2817374" y="1011657"/>
                </a:cubicBezTo>
                <a:cubicBezTo>
                  <a:pt x="2826507" y="1008917"/>
                  <a:pt x="2836073" y="1007918"/>
                  <a:pt x="2845423" y="1006048"/>
                </a:cubicBezTo>
                <a:cubicBezTo>
                  <a:pt x="2852903" y="1002308"/>
                  <a:pt x="2859929" y="997473"/>
                  <a:pt x="2867863" y="994828"/>
                </a:cubicBezTo>
                <a:cubicBezTo>
                  <a:pt x="2886243" y="988701"/>
                  <a:pt x="2953270" y="974613"/>
                  <a:pt x="2968839" y="972389"/>
                </a:cubicBezTo>
                <a:cubicBezTo>
                  <a:pt x="2981929" y="970519"/>
                  <a:pt x="2995099" y="969144"/>
                  <a:pt x="3008108" y="966779"/>
                </a:cubicBezTo>
                <a:cubicBezTo>
                  <a:pt x="3015694" y="965400"/>
                  <a:pt x="3023021" y="962842"/>
                  <a:pt x="3030547" y="961169"/>
                </a:cubicBezTo>
                <a:cubicBezTo>
                  <a:pt x="3039855" y="959101"/>
                  <a:pt x="3049463" y="958299"/>
                  <a:pt x="3058596" y="955559"/>
                </a:cubicBezTo>
                <a:cubicBezTo>
                  <a:pt x="3068241" y="952666"/>
                  <a:pt x="3077020" y="947301"/>
                  <a:pt x="3086645" y="944340"/>
                </a:cubicBezTo>
                <a:cubicBezTo>
                  <a:pt x="3101383" y="939805"/>
                  <a:pt x="3116647" y="937177"/>
                  <a:pt x="3131524" y="933120"/>
                </a:cubicBezTo>
                <a:cubicBezTo>
                  <a:pt x="3137229" y="931564"/>
                  <a:pt x="3142667" y="929135"/>
                  <a:pt x="3148353" y="927510"/>
                </a:cubicBezTo>
                <a:cubicBezTo>
                  <a:pt x="3173898" y="920211"/>
                  <a:pt x="3181215" y="921170"/>
                  <a:pt x="3210061" y="910681"/>
                </a:cubicBezTo>
                <a:cubicBezTo>
                  <a:pt x="3265255" y="890611"/>
                  <a:pt x="3193540" y="905955"/>
                  <a:pt x="3266160" y="893851"/>
                </a:cubicBezTo>
                <a:cubicBezTo>
                  <a:pt x="3273640" y="890111"/>
                  <a:pt x="3281338" y="886781"/>
                  <a:pt x="3288599" y="882632"/>
                </a:cubicBezTo>
                <a:cubicBezTo>
                  <a:pt x="3294453" y="879287"/>
                  <a:pt x="3299398" y="874427"/>
                  <a:pt x="3305428" y="871412"/>
                </a:cubicBezTo>
                <a:cubicBezTo>
                  <a:pt x="3310717" y="868767"/>
                  <a:pt x="3316969" y="868447"/>
                  <a:pt x="3322258" y="865802"/>
                </a:cubicBezTo>
                <a:cubicBezTo>
                  <a:pt x="3332010" y="860926"/>
                  <a:pt x="3341061" y="854752"/>
                  <a:pt x="3350307" y="848973"/>
                </a:cubicBezTo>
                <a:cubicBezTo>
                  <a:pt x="3356024" y="845400"/>
                  <a:pt x="3360678" y="839690"/>
                  <a:pt x="3367136" y="837753"/>
                </a:cubicBezTo>
                <a:cubicBezTo>
                  <a:pt x="3379801" y="833953"/>
                  <a:pt x="3393396" y="834508"/>
                  <a:pt x="3406405" y="832143"/>
                </a:cubicBezTo>
                <a:cubicBezTo>
                  <a:pt x="3413991" y="830764"/>
                  <a:pt x="3421364" y="828403"/>
                  <a:pt x="3428844" y="826533"/>
                </a:cubicBezTo>
                <a:cubicBezTo>
                  <a:pt x="3436324" y="820923"/>
                  <a:pt x="3443165" y="814343"/>
                  <a:pt x="3451283" y="809704"/>
                </a:cubicBezTo>
                <a:cubicBezTo>
                  <a:pt x="3465811" y="801402"/>
                  <a:pt x="3504575" y="799536"/>
                  <a:pt x="3512991" y="798484"/>
                </a:cubicBezTo>
                <a:cubicBezTo>
                  <a:pt x="3530717" y="787849"/>
                  <a:pt x="3544706" y="778481"/>
                  <a:pt x="3563480" y="770435"/>
                </a:cubicBezTo>
                <a:cubicBezTo>
                  <a:pt x="3590560" y="758829"/>
                  <a:pt x="3571743" y="772209"/>
                  <a:pt x="3602749" y="753606"/>
                </a:cubicBezTo>
                <a:cubicBezTo>
                  <a:pt x="3650976" y="724671"/>
                  <a:pt x="3619384" y="736841"/>
                  <a:pt x="3653237" y="725557"/>
                </a:cubicBezTo>
                <a:cubicBezTo>
                  <a:pt x="3684307" y="704842"/>
                  <a:pt x="3655356" y="720819"/>
                  <a:pt x="3703725" y="708727"/>
                </a:cubicBezTo>
                <a:cubicBezTo>
                  <a:pt x="3715198" y="705859"/>
                  <a:pt x="3726164" y="701248"/>
                  <a:pt x="3737384" y="697508"/>
                </a:cubicBezTo>
                <a:cubicBezTo>
                  <a:pt x="3742994" y="695638"/>
                  <a:pt x="3748415" y="693058"/>
                  <a:pt x="3754214" y="691898"/>
                </a:cubicBezTo>
                <a:cubicBezTo>
                  <a:pt x="3763564" y="690028"/>
                  <a:pt x="3773064" y="688797"/>
                  <a:pt x="3782263" y="686288"/>
                </a:cubicBezTo>
                <a:cubicBezTo>
                  <a:pt x="3793673" y="683176"/>
                  <a:pt x="3804144" y="676139"/>
                  <a:pt x="3815922" y="675068"/>
                </a:cubicBezTo>
                <a:lnTo>
                  <a:pt x="3877629" y="669459"/>
                </a:lnTo>
                <a:cubicBezTo>
                  <a:pt x="3892589" y="665719"/>
                  <a:pt x="3907879" y="663116"/>
                  <a:pt x="3922508" y="658239"/>
                </a:cubicBezTo>
                <a:cubicBezTo>
                  <a:pt x="3928118" y="656369"/>
                  <a:pt x="3933448" y="653164"/>
                  <a:pt x="3939337" y="652629"/>
                </a:cubicBezTo>
                <a:cubicBezTo>
                  <a:pt x="4021057" y="645200"/>
                  <a:pt x="4257985" y="642030"/>
                  <a:pt x="4292756" y="641409"/>
                </a:cubicBezTo>
                <a:lnTo>
                  <a:pt x="4674223" y="635800"/>
                </a:lnTo>
                <a:cubicBezTo>
                  <a:pt x="4681703" y="633930"/>
                  <a:pt x="4689077" y="631569"/>
                  <a:pt x="4696663" y="630190"/>
                </a:cubicBezTo>
                <a:cubicBezTo>
                  <a:pt x="4709672" y="627825"/>
                  <a:pt x="4723266" y="628380"/>
                  <a:pt x="4735931" y="624580"/>
                </a:cubicBezTo>
                <a:cubicBezTo>
                  <a:pt x="4742389" y="622643"/>
                  <a:pt x="4746564" y="616016"/>
                  <a:pt x="4752761" y="613360"/>
                </a:cubicBezTo>
                <a:cubicBezTo>
                  <a:pt x="4759847" y="610323"/>
                  <a:pt x="4767815" y="609966"/>
                  <a:pt x="4775200" y="607751"/>
                </a:cubicBezTo>
                <a:cubicBezTo>
                  <a:pt x="4786528" y="604353"/>
                  <a:pt x="4808859" y="596531"/>
                  <a:pt x="4808859" y="596531"/>
                </a:cubicBezTo>
                <a:cubicBezTo>
                  <a:pt x="4826639" y="569862"/>
                  <a:pt x="4826475" y="581834"/>
                  <a:pt x="4786420" y="568482"/>
                </a:cubicBezTo>
                <a:lnTo>
                  <a:pt x="4803249" y="574092"/>
                </a:lnTo>
                <a:lnTo>
                  <a:pt x="4820079" y="579702"/>
                </a:lnTo>
                <a:cubicBezTo>
                  <a:pt x="4831112" y="563151"/>
                  <a:pt x="4831927" y="559544"/>
                  <a:pt x="4848128" y="546043"/>
                </a:cubicBezTo>
                <a:cubicBezTo>
                  <a:pt x="4853307" y="541727"/>
                  <a:pt x="4859918" y="539302"/>
                  <a:pt x="4864957" y="534823"/>
                </a:cubicBezTo>
                <a:cubicBezTo>
                  <a:pt x="4895618" y="507569"/>
                  <a:pt x="4888714" y="505219"/>
                  <a:pt x="4915445" y="489944"/>
                </a:cubicBezTo>
                <a:cubicBezTo>
                  <a:pt x="4922706" y="485795"/>
                  <a:pt x="4929951" y="481369"/>
                  <a:pt x="4937885" y="478725"/>
                </a:cubicBezTo>
                <a:cubicBezTo>
                  <a:pt x="4946931" y="475710"/>
                  <a:pt x="4956584" y="474985"/>
                  <a:pt x="4965934" y="473115"/>
                </a:cubicBezTo>
                <a:cubicBezTo>
                  <a:pt x="4973414" y="461895"/>
                  <a:pt x="4976810" y="446393"/>
                  <a:pt x="4988373" y="439456"/>
                </a:cubicBezTo>
                <a:cubicBezTo>
                  <a:pt x="5008797" y="427202"/>
                  <a:pt x="5031080" y="414437"/>
                  <a:pt x="5050081" y="400187"/>
                </a:cubicBezTo>
                <a:cubicBezTo>
                  <a:pt x="5057561" y="394577"/>
                  <a:pt x="5064402" y="387997"/>
                  <a:pt x="5072520" y="383358"/>
                </a:cubicBezTo>
                <a:cubicBezTo>
                  <a:pt x="5077654" y="380424"/>
                  <a:pt x="5083915" y="380077"/>
                  <a:pt x="5089350" y="377748"/>
                </a:cubicBezTo>
                <a:cubicBezTo>
                  <a:pt x="5119265" y="364928"/>
                  <a:pt x="5102310" y="368436"/>
                  <a:pt x="5128618" y="360919"/>
                </a:cubicBezTo>
                <a:cubicBezTo>
                  <a:pt x="5136032" y="358801"/>
                  <a:pt x="5143357" y="355685"/>
                  <a:pt x="5151058" y="355309"/>
                </a:cubicBezTo>
                <a:cubicBezTo>
                  <a:pt x="5220189" y="351937"/>
                  <a:pt x="5289441" y="351828"/>
                  <a:pt x="5358621" y="349699"/>
                </a:cubicBezTo>
                <a:lnTo>
                  <a:pt x="5515696" y="344089"/>
                </a:lnTo>
                <a:cubicBezTo>
                  <a:pt x="5607721" y="321082"/>
                  <a:pt x="5508525" y="344163"/>
                  <a:pt x="5745698" y="332870"/>
                </a:cubicBezTo>
                <a:cubicBezTo>
                  <a:pt x="5768416" y="331788"/>
                  <a:pt x="5774921" y="324688"/>
                  <a:pt x="5796187" y="321650"/>
                </a:cubicBezTo>
                <a:cubicBezTo>
                  <a:pt x="5814791" y="318992"/>
                  <a:pt x="5833596" y="318007"/>
                  <a:pt x="5852285" y="316040"/>
                </a:cubicBezTo>
                <a:cubicBezTo>
                  <a:pt x="5952201" y="305522"/>
                  <a:pt x="5850659" y="315167"/>
                  <a:pt x="5964481" y="304821"/>
                </a:cubicBezTo>
                <a:cubicBezTo>
                  <a:pt x="5975701" y="301081"/>
                  <a:pt x="5986543" y="295920"/>
                  <a:pt x="5998140" y="293601"/>
                </a:cubicBezTo>
                <a:cubicBezTo>
                  <a:pt x="6007490" y="291731"/>
                  <a:pt x="6016881" y="290059"/>
                  <a:pt x="6026189" y="287991"/>
                </a:cubicBezTo>
                <a:cubicBezTo>
                  <a:pt x="6033715" y="286318"/>
                  <a:pt x="6041068" y="283893"/>
                  <a:pt x="6048628" y="282381"/>
                </a:cubicBezTo>
                <a:cubicBezTo>
                  <a:pt x="6059782" y="280150"/>
                  <a:pt x="6071133" y="279002"/>
                  <a:pt x="6082287" y="276771"/>
                </a:cubicBezTo>
                <a:cubicBezTo>
                  <a:pt x="6089847" y="275259"/>
                  <a:pt x="6097187" y="272777"/>
                  <a:pt x="6104726" y="271162"/>
                </a:cubicBezTo>
                <a:cubicBezTo>
                  <a:pt x="6123373" y="267166"/>
                  <a:pt x="6142082" y="263456"/>
                  <a:pt x="6160825" y="259942"/>
                </a:cubicBezTo>
                <a:cubicBezTo>
                  <a:pt x="6172004" y="257846"/>
                  <a:pt x="6183448" y="257091"/>
                  <a:pt x="6194483" y="254332"/>
                </a:cubicBezTo>
                <a:cubicBezTo>
                  <a:pt x="6205956" y="251464"/>
                  <a:pt x="6216669" y="245981"/>
                  <a:pt x="6228142" y="243113"/>
                </a:cubicBezTo>
                <a:lnTo>
                  <a:pt x="6273021" y="231893"/>
                </a:lnTo>
                <a:cubicBezTo>
                  <a:pt x="6280501" y="230023"/>
                  <a:pt x="6288146" y="228721"/>
                  <a:pt x="6295460" y="226283"/>
                </a:cubicBezTo>
                <a:cubicBezTo>
                  <a:pt x="6306680" y="222543"/>
                  <a:pt x="6318138" y="219455"/>
                  <a:pt x="6329119" y="215063"/>
                </a:cubicBezTo>
                <a:cubicBezTo>
                  <a:pt x="6338469" y="211323"/>
                  <a:pt x="6347523" y="206737"/>
                  <a:pt x="6357168" y="203844"/>
                </a:cubicBezTo>
                <a:cubicBezTo>
                  <a:pt x="6366301" y="201104"/>
                  <a:pt x="6375867" y="200104"/>
                  <a:pt x="6385217" y="198234"/>
                </a:cubicBezTo>
                <a:cubicBezTo>
                  <a:pt x="6392697" y="194494"/>
                  <a:pt x="6399723" y="189658"/>
                  <a:pt x="6407656" y="187014"/>
                </a:cubicBezTo>
                <a:cubicBezTo>
                  <a:pt x="6450254" y="172815"/>
                  <a:pt x="6467073" y="174473"/>
                  <a:pt x="6514243" y="170185"/>
                </a:cubicBezTo>
                <a:cubicBezTo>
                  <a:pt x="6521723" y="168315"/>
                  <a:pt x="6529269" y="166693"/>
                  <a:pt x="6536682" y="164575"/>
                </a:cubicBezTo>
                <a:cubicBezTo>
                  <a:pt x="6542368" y="162950"/>
                  <a:pt x="6547599" y="158965"/>
                  <a:pt x="6553512" y="158965"/>
                </a:cubicBezTo>
                <a:cubicBezTo>
                  <a:pt x="6622725" y="158965"/>
                  <a:pt x="6691898" y="162343"/>
                  <a:pt x="6761075" y="164575"/>
                </a:cubicBezTo>
                <a:lnTo>
                  <a:pt x="6901320" y="170185"/>
                </a:lnTo>
                <a:cubicBezTo>
                  <a:pt x="6918815" y="167269"/>
                  <a:pt x="6942192" y="171785"/>
                  <a:pt x="6946199" y="147746"/>
                </a:cubicBezTo>
                <a:cubicBezTo>
                  <a:pt x="6947171" y="141913"/>
                  <a:pt x="6942459" y="136526"/>
                  <a:pt x="6940589" y="130916"/>
                </a:cubicBezTo>
                <a:cubicBezTo>
                  <a:pt x="6938719" y="89777"/>
                  <a:pt x="6948508" y="46395"/>
                  <a:pt x="6934979" y="7500"/>
                </a:cubicBezTo>
                <a:cubicBezTo>
                  <a:pt x="6930635" y="-4989"/>
                  <a:pt x="6908933" y="1890"/>
                  <a:pt x="6895710" y="1890"/>
                </a:cubicBezTo>
                <a:cubicBezTo>
                  <a:pt x="6848924" y="1890"/>
                  <a:pt x="6802213" y="5630"/>
                  <a:pt x="6755465" y="7500"/>
                </a:cubicBezTo>
                <a:cubicBezTo>
                  <a:pt x="6736766" y="9370"/>
                  <a:pt x="6717941" y="10252"/>
                  <a:pt x="6699367" y="13110"/>
                </a:cubicBezTo>
                <a:cubicBezTo>
                  <a:pt x="6618337" y="25577"/>
                  <a:pt x="6835789" y="15228"/>
                  <a:pt x="6626439" y="24330"/>
                </a:cubicBezTo>
                <a:cubicBezTo>
                  <a:pt x="6559159" y="27255"/>
                  <a:pt x="6491809" y="28278"/>
                  <a:pt x="6424486" y="29940"/>
                </a:cubicBezTo>
                <a:cubicBezTo>
                  <a:pt x="6012720" y="40106"/>
                  <a:pt x="6325999" y="30583"/>
                  <a:pt x="5998140" y="41159"/>
                </a:cubicBezTo>
                <a:cubicBezTo>
                  <a:pt x="5986920" y="44899"/>
                  <a:pt x="5976249" y="51202"/>
                  <a:pt x="5964481" y="52379"/>
                </a:cubicBezTo>
                <a:cubicBezTo>
                  <a:pt x="5917268" y="57100"/>
                  <a:pt x="5872001" y="62253"/>
                  <a:pt x="5824236" y="63598"/>
                </a:cubicBezTo>
                <a:cubicBezTo>
                  <a:pt x="5719544" y="66547"/>
                  <a:pt x="5614803" y="67338"/>
                  <a:pt x="5510086" y="69208"/>
                </a:cubicBezTo>
                <a:cubicBezTo>
                  <a:pt x="5493257" y="71078"/>
                  <a:pt x="5476382" y="72580"/>
                  <a:pt x="5459598" y="74818"/>
                </a:cubicBezTo>
                <a:cubicBezTo>
                  <a:pt x="5448323" y="76321"/>
                  <a:pt x="5437236" y="79099"/>
                  <a:pt x="5425939" y="80428"/>
                </a:cubicBezTo>
                <a:cubicBezTo>
                  <a:pt x="5405426" y="82841"/>
                  <a:pt x="5384792" y="84080"/>
                  <a:pt x="5364231" y="86038"/>
                </a:cubicBezTo>
                <a:cubicBezTo>
                  <a:pt x="5345523" y="87820"/>
                  <a:pt x="5326870" y="90207"/>
                  <a:pt x="5308133" y="91648"/>
                </a:cubicBezTo>
                <a:cubicBezTo>
                  <a:pt x="5249145" y="96185"/>
                  <a:pt x="5163197" y="100016"/>
                  <a:pt x="5106179" y="102867"/>
                </a:cubicBezTo>
                <a:cubicBezTo>
                  <a:pt x="5098699" y="104737"/>
                  <a:pt x="5091372" y="107387"/>
                  <a:pt x="5083740" y="108477"/>
                </a:cubicBezTo>
                <a:cubicBezTo>
                  <a:pt x="5040726" y="114622"/>
                  <a:pt x="4970540" y="117446"/>
                  <a:pt x="4932275" y="119697"/>
                </a:cubicBezTo>
                <a:cubicBezTo>
                  <a:pt x="4909836" y="123437"/>
                  <a:pt x="4885304" y="120742"/>
                  <a:pt x="4864957" y="130916"/>
                </a:cubicBezTo>
                <a:cubicBezTo>
                  <a:pt x="4857477" y="134656"/>
                  <a:pt x="4849779" y="137987"/>
                  <a:pt x="4842518" y="142136"/>
                </a:cubicBezTo>
                <a:cubicBezTo>
                  <a:pt x="4821193" y="154322"/>
                  <a:pt x="4831711" y="153252"/>
                  <a:pt x="4808859" y="158965"/>
                </a:cubicBezTo>
                <a:cubicBezTo>
                  <a:pt x="4799609" y="161278"/>
                  <a:pt x="4790060" y="162262"/>
                  <a:pt x="4780810" y="164575"/>
                </a:cubicBezTo>
                <a:cubicBezTo>
                  <a:pt x="4775073" y="166009"/>
                  <a:pt x="4769803" y="169157"/>
                  <a:pt x="4763980" y="170185"/>
                </a:cubicBezTo>
                <a:cubicBezTo>
                  <a:pt x="4737938" y="174781"/>
                  <a:pt x="4711098" y="174992"/>
                  <a:pt x="4685443" y="181405"/>
                </a:cubicBezTo>
                <a:cubicBezTo>
                  <a:pt x="4677963" y="183275"/>
                  <a:pt x="4670609" y="185747"/>
                  <a:pt x="4663004" y="187014"/>
                </a:cubicBezTo>
                <a:cubicBezTo>
                  <a:pt x="4647582" y="189584"/>
                  <a:pt x="4581153" y="196732"/>
                  <a:pt x="4567637" y="198234"/>
                </a:cubicBezTo>
                <a:cubicBezTo>
                  <a:pt x="4560157" y="200104"/>
                  <a:pt x="4552724" y="202171"/>
                  <a:pt x="4545198" y="203844"/>
                </a:cubicBezTo>
                <a:cubicBezTo>
                  <a:pt x="4535890" y="205912"/>
                  <a:pt x="4526348" y="206945"/>
                  <a:pt x="4517149" y="209454"/>
                </a:cubicBezTo>
                <a:cubicBezTo>
                  <a:pt x="4505739" y="212566"/>
                  <a:pt x="4493330" y="214113"/>
                  <a:pt x="4483490" y="220673"/>
                </a:cubicBezTo>
                <a:cubicBezTo>
                  <a:pt x="4454203" y="240198"/>
                  <a:pt x="4479669" y="226306"/>
                  <a:pt x="4438611" y="237503"/>
                </a:cubicBezTo>
                <a:cubicBezTo>
                  <a:pt x="4427201" y="240615"/>
                  <a:pt x="4416172" y="244982"/>
                  <a:pt x="4404952" y="248722"/>
                </a:cubicBezTo>
                <a:cubicBezTo>
                  <a:pt x="4399342" y="250592"/>
                  <a:pt x="4394025" y="253963"/>
                  <a:pt x="4388123" y="254332"/>
                </a:cubicBezTo>
                <a:lnTo>
                  <a:pt x="4298366" y="259942"/>
                </a:lnTo>
                <a:cubicBezTo>
                  <a:pt x="4244675" y="277839"/>
                  <a:pt x="4295912" y="262433"/>
                  <a:pt x="4169340" y="271162"/>
                </a:cubicBezTo>
                <a:cubicBezTo>
                  <a:pt x="4152447" y="272327"/>
                  <a:pt x="4135709" y="275166"/>
                  <a:pt x="4118852" y="276771"/>
                </a:cubicBezTo>
                <a:cubicBezTo>
                  <a:pt x="4096436" y="278906"/>
                  <a:pt x="4073973" y="280511"/>
                  <a:pt x="4051534" y="282381"/>
                </a:cubicBezTo>
                <a:cubicBezTo>
                  <a:pt x="3955828" y="306308"/>
                  <a:pt x="4022065" y="293051"/>
                  <a:pt x="3849580" y="299211"/>
                </a:cubicBezTo>
                <a:cubicBezTo>
                  <a:pt x="3803378" y="314611"/>
                  <a:pt x="3827629" y="308757"/>
                  <a:pt x="3776653" y="316040"/>
                </a:cubicBezTo>
                <a:cubicBezTo>
                  <a:pt x="3752128" y="325850"/>
                  <a:pt x="3731054" y="335746"/>
                  <a:pt x="3703725" y="338479"/>
                </a:cubicBezTo>
                <a:lnTo>
                  <a:pt x="3647627" y="344089"/>
                </a:lnTo>
                <a:cubicBezTo>
                  <a:pt x="3590880" y="358276"/>
                  <a:pt x="3662989" y="341622"/>
                  <a:pt x="3546650" y="355309"/>
                </a:cubicBezTo>
                <a:cubicBezTo>
                  <a:pt x="3540777" y="356000"/>
                  <a:pt x="3535593" y="359636"/>
                  <a:pt x="3529821" y="360919"/>
                </a:cubicBezTo>
                <a:cubicBezTo>
                  <a:pt x="3518717" y="363387"/>
                  <a:pt x="3507197" y="363770"/>
                  <a:pt x="3496162" y="366529"/>
                </a:cubicBezTo>
                <a:cubicBezTo>
                  <a:pt x="3484689" y="369397"/>
                  <a:pt x="3473976" y="374880"/>
                  <a:pt x="3462503" y="377748"/>
                </a:cubicBezTo>
                <a:cubicBezTo>
                  <a:pt x="3455023" y="379618"/>
                  <a:pt x="3447283" y="380651"/>
                  <a:pt x="3440064" y="383358"/>
                </a:cubicBezTo>
                <a:cubicBezTo>
                  <a:pt x="3387887" y="402925"/>
                  <a:pt x="3452484" y="388769"/>
                  <a:pt x="3383966" y="400187"/>
                </a:cubicBezTo>
                <a:cubicBezTo>
                  <a:pt x="3372746" y="403927"/>
                  <a:pt x="3360885" y="406118"/>
                  <a:pt x="3350307" y="411407"/>
                </a:cubicBezTo>
                <a:cubicBezTo>
                  <a:pt x="3342827" y="415147"/>
                  <a:pt x="3335878" y="420224"/>
                  <a:pt x="3327868" y="422627"/>
                </a:cubicBezTo>
                <a:cubicBezTo>
                  <a:pt x="3316973" y="425895"/>
                  <a:pt x="3305429" y="426366"/>
                  <a:pt x="3294209" y="428236"/>
                </a:cubicBezTo>
                <a:cubicBezTo>
                  <a:pt x="3288599" y="431976"/>
                  <a:pt x="3282559" y="435140"/>
                  <a:pt x="3277379" y="439456"/>
                </a:cubicBezTo>
                <a:cubicBezTo>
                  <a:pt x="3271284" y="444535"/>
                  <a:pt x="3267151" y="451885"/>
                  <a:pt x="3260550" y="456286"/>
                </a:cubicBezTo>
                <a:cubicBezTo>
                  <a:pt x="3255630" y="459566"/>
                  <a:pt x="3249330" y="460025"/>
                  <a:pt x="3243720" y="461895"/>
                </a:cubicBezTo>
                <a:cubicBezTo>
                  <a:pt x="3226821" y="473162"/>
                  <a:pt x="3224378" y="475796"/>
                  <a:pt x="3204452" y="484335"/>
                </a:cubicBezTo>
                <a:cubicBezTo>
                  <a:pt x="3173475" y="497610"/>
                  <a:pt x="3119768" y="498730"/>
                  <a:pt x="3097865" y="501164"/>
                </a:cubicBezTo>
                <a:lnTo>
                  <a:pt x="3047377" y="506774"/>
                </a:lnTo>
                <a:cubicBezTo>
                  <a:pt x="3041767" y="508644"/>
                  <a:pt x="3036401" y="511548"/>
                  <a:pt x="3030547" y="512384"/>
                </a:cubicBezTo>
                <a:cubicBezTo>
                  <a:pt x="2969833" y="521058"/>
                  <a:pt x="2982427" y="513479"/>
                  <a:pt x="2935180" y="523603"/>
                </a:cubicBezTo>
                <a:cubicBezTo>
                  <a:pt x="2920102" y="526834"/>
                  <a:pt x="2905261" y="531083"/>
                  <a:pt x="2890302" y="534823"/>
                </a:cubicBezTo>
                <a:cubicBezTo>
                  <a:pt x="2882822" y="536693"/>
                  <a:pt x="2875468" y="539166"/>
                  <a:pt x="2867863" y="540433"/>
                </a:cubicBezTo>
                <a:cubicBezTo>
                  <a:pt x="2785674" y="554130"/>
                  <a:pt x="2823118" y="548830"/>
                  <a:pt x="2755666" y="557262"/>
                </a:cubicBezTo>
                <a:cubicBezTo>
                  <a:pt x="2685503" y="574804"/>
                  <a:pt x="2772744" y="552383"/>
                  <a:pt x="2716398" y="568482"/>
                </a:cubicBezTo>
                <a:cubicBezTo>
                  <a:pt x="2708984" y="570600"/>
                  <a:pt x="2701273" y="571654"/>
                  <a:pt x="2693958" y="574092"/>
                </a:cubicBezTo>
                <a:cubicBezTo>
                  <a:pt x="2666358" y="583292"/>
                  <a:pt x="2662039" y="589656"/>
                  <a:pt x="2632250" y="596531"/>
                </a:cubicBezTo>
                <a:cubicBezTo>
                  <a:pt x="2619366" y="599504"/>
                  <a:pt x="2606071" y="600271"/>
                  <a:pt x="2592982" y="602141"/>
                </a:cubicBezTo>
                <a:cubicBezTo>
                  <a:pt x="2587372" y="604011"/>
                  <a:pt x="2581970" y="606693"/>
                  <a:pt x="2576152" y="607751"/>
                </a:cubicBezTo>
                <a:cubicBezTo>
                  <a:pt x="2529485" y="616235"/>
                  <a:pt x="2503305" y="611937"/>
                  <a:pt x="2452736" y="624580"/>
                </a:cubicBezTo>
                <a:cubicBezTo>
                  <a:pt x="2445256" y="626450"/>
                  <a:pt x="2437857" y="628678"/>
                  <a:pt x="2430297" y="630190"/>
                </a:cubicBezTo>
                <a:cubicBezTo>
                  <a:pt x="2419143" y="632421"/>
                  <a:pt x="2407673" y="633041"/>
                  <a:pt x="2396638" y="635800"/>
                </a:cubicBezTo>
                <a:cubicBezTo>
                  <a:pt x="2385165" y="638668"/>
                  <a:pt x="2374199" y="643279"/>
                  <a:pt x="2362979" y="647019"/>
                </a:cubicBezTo>
                <a:cubicBezTo>
                  <a:pt x="2357369" y="648889"/>
                  <a:pt x="2351887" y="651195"/>
                  <a:pt x="2346150" y="652629"/>
                </a:cubicBezTo>
                <a:cubicBezTo>
                  <a:pt x="2338670" y="654499"/>
                  <a:pt x="2331373" y="657388"/>
                  <a:pt x="2323710" y="658239"/>
                </a:cubicBezTo>
                <a:cubicBezTo>
                  <a:pt x="2297625" y="661137"/>
                  <a:pt x="2271352" y="661979"/>
                  <a:pt x="2245173" y="663849"/>
                </a:cubicBezTo>
                <a:cubicBezTo>
                  <a:pt x="2232133" y="666457"/>
                  <a:pt x="2187110" y="674536"/>
                  <a:pt x="2166636" y="680678"/>
                </a:cubicBezTo>
                <a:cubicBezTo>
                  <a:pt x="2155308" y="684076"/>
                  <a:pt x="2144685" y="690225"/>
                  <a:pt x="2132977" y="691898"/>
                </a:cubicBezTo>
                <a:cubicBezTo>
                  <a:pt x="2116133" y="694304"/>
                  <a:pt x="2083697" y="698198"/>
                  <a:pt x="2065659" y="703117"/>
                </a:cubicBezTo>
                <a:cubicBezTo>
                  <a:pt x="2054249" y="706229"/>
                  <a:pt x="2043220" y="710597"/>
                  <a:pt x="2032000" y="714337"/>
                </a:cubicBezTo>
                <a:cubicBezTo>
                  <a:pt x="2020780" y="718077"/>
                  <a:pt x="2009938" y="723238"/>
                  <a:pt x="1998341" y="725557"/>
                </a:cubicBezTo>
                <a:cubicBezTo>
                  <a:pt x="1988991" y="727427"/>
                  <a:pt x="1979542" y="728855"/>
                  <a:pt x="1970292" y="731167"/>
                </a:cubicBezTo>
                <a:cubicBezTo>
                  <a:pt x="1964555" y="732601"/>
                  <a:pt x="1959261" y="735616"/>
                  <a:pt x="1953463" y="736776"/>
                </a:cubicBezTo>
                <a:cubicBezTo>
                  <a:pt x="1940497" y="739369"/>
                  <a:pt x="1927215" y="740088"/>
                  <a:pt x="1914194" y="742386"/>
                </a:cubicBezTo>
                <a:cubicBezTo>
                  <a:pt x="1796785" y="763106"/>
                  <a:pt x="1910496" y="746120"/>
                  <a:pt x="1818827" y="759216"/>
                </a:cubicBezTo>
                <a:cubicBezTo>
                  <a:pt x="1807607" y="762956"/>
                  <a:pt x="1796641" y="767567"/>
                  <a:pt x="1785168" y="770435"/>
                </a:cubicBezTo>
                <a:cubicBezTo>
                  <a:pt x="1774133" y="773194"/>
                  <a:pt x="1762483" y="773052"/>
                  <a:pt x="1751509" y="776045"/>
                </a:cubicBezTo>
                <a:cubicBezTo>
                  <a:pt x="1741794" y="778695"/>
                  <a:pt x="1732889" y="783729"/>
                  <a:pt x="1723460" y="787265"/>
                </a:cubicBezTo>
                <a:cubicBezTo>
                  <a:pt x="1717923" y="789341"/>
                  <a:pt x="1712066" y="790546"/>
                  <a:pt x="1706631" y="792875"/>
                </a:cubicBezTo>
                <a:cubicBezTo>
                  <a:pt x="1698944" y="796169"/>
                  <a:pt x="1692125" y="801450"/>
                  <a:pt x="1684191" y="804094"/>
                </a:cubicBezTo>
                <a:cubicBezTo>
                  <a:pt x="1675145" y="807109"/>
                  <a:pt x="1665492" y="807834"/>
                  <a:pt x="1656142" y="809704"/>
                </a:cubicBezTo>
                <a:cubicBezTo>
                  <a:pt x="1594085" y="840734"/>
                  <a:pt x="1693353" y="793558"/>
                  <a:pt x="1577605" y="832143"/>
                </a:cubicBezTo>
                <a:cubicBezTo>
                  <a:pt x="1571995" y="834013"/>
                  <a:pt x="1566660" y="837165"/>
                  <a:pt x="1560776" y="837753"/>
                </a:cubicBezTo>
                <a:cubicBezTo>
                  <a:pt x="1510400" y="842791"/>
                  <a:pt x="1409310" y="848973"/>
                  <a:pt x="1409310" y="848973"/>
                </a:cubicBezTo>
                <a:cubicBezTo>
                  <a:pt x="1356025" y="859628"/>
                  <a:pt x="1401549" y="851560"/>
                  <a:pt x="1319553" y="860192"/>
                </a:cubicBezTo>
                <a:cubicBezTo>
                  <a:pt x="1188268" y="874012"/>
                  <a:pt x="1412791" y="858204"/>
                  <a:pt x="1128820" y="871412"/>
                </a:cubicBezTo>
                <a:cubicBezTo>
                  <a:pt x="1079971" y="873684"/>
                  <a:pt x="1021621" y="877091"/>
                  <a:pt x="971745" y="882632"/>
                </a:cubicBezTo>
                <a:cubicBezTo>
                  <a:pt x="958603" y="884092"/>
                  <a:pt x="945545" y="886231"/>
                  <a:pt x="932476" y="888241"/>
                </a:cubicBezTo>
                <a:cubicBezTo>
                  <a:pt x="921234" y="889970"/>
                  <a:pt x="910122" y="892595"/>
                  <a:pt x="898817" y="893851"/>
                </a:cubicBezTo>
                <a:cubicBezTo>
                  <a:pt x="876438" y="896338"/>
                  <a:pt x="853938" y="897591"/>
                  <a:pt x="831499" y="899461"/>
                </a:cubicBezTo>
                <a:cubicBezTo>
                  <a:pt x="820280" y="903201"/>
                  <a:pt x="808419" y="905393"/>
                  <a:pt x="797841" y="910681"/>
                </a:cubicBezTo>
                <a:cubicBezTo>
                  <a:pt x="790361" y="914421"/>
                  <a:pt x="783231" y="918964"/>
                  <a:pt x="775401" y="921900"/>
                </a:cubicBezTo>
                <a:cubicBezTo>
                  <a:pt x="768182" y="924607"/>
                  <a:pt x="760375" y="925392"/>
                  <a:pt x="752962" y="927510"/>
                </a:cubicBezTo>
                <a:cubicBezTo>
                  <a:pt x="738993" y="931501"/>
                  <a:pt x="728603" y="936976"/>
                  <a:pt x="713693" y="938730"/>
                </a:cubicBezTo>
                <a:cubicBezTo>
                  <a:pt x="689479" y="941579"/>
                  <a:pt x="665075" y="942470"/>
                  <a:pt x="640766" y="944340"/>
                </a:cubicBezTo>
                <a:cubicBezTo>
                  <a:pt x="635156" y="948080"/>
                  <a:pt x="630249" y="953192"/>
                  <a:pt x="623936" y="955559"/>
                </a:cubicBezTo>
                <a:cubicBezTo>
                  <a:pt x="615008" y="958907"/>
                  <a:pt x="605195" y="959101"/>
                  <a:pt x="595887" y="961169"/>
                </a:cubicBezTo>
                <a:cubicBezTo>
                  <a:pt x="588361" y="962842"/>
                  <a:pt x="580833" y="964564"/>
                  <a:pt x="573448" y="966779"/>
                </a:cubicBezTo>
                <a:cubicBezTo>
                  <a:pt x="528591" y="980236"/>
                  <a:pt x="553121" y="976305"/>
                  <a:pt x="511740" y="983608"/>
                </a:cubicBezTo>
                <a:lnTo>
                  <a:pt x="444422" y="994828"/>
                </a:lnTo>
                <a:cubicBezTo>
                  <a:pt x="438812" y="996698"/>
                  <a:pt x="432882" y="997794"/>
                  <a:pt x="427593" y="1000438"/>
                </a:cubicBezTo>
                <a:cubicBezTo>
                  <a:pt x="421563" y="1003453"/>
                  <a:pt x="416960" y="1009001"/>
                  <a:pt x="410763" y="1011657"/>
                </a:cubicBezTo>
                <a:cubicBezTo>
                  <a:pt x="403676" y="1014694"/>
                  <a:pt x="395737" y="1015149"/>
                  <a:pt x="388324" y="1017267"/>
                </a:cubicBezTo>
                <a:cubicBezTo>
                  <a:pt x="382638" y="1018892"/>
                  <a:pt x="377181" y="1021252"/>
                  <a:pt x="371495" y="1022877"/>
                </a:cubicBezTo>
                <a:cubicBezTo>
                  <a:pt x="363103" y="1025275"/>
                  <a:pt x="341196" y="1029612"/>
                  <a:pt x="332226" y="1034097"/>
                </a:cubicBezTo>
                <a:cubicBezTo>
                  <a:pt x="326196" y="1037112"/>
                  <a:pt x="321557" y="1042578"/>
                  <a:pt x="315396" y="1045316"/>
                </a:cubicBezTo>
                <a:cubicBezTo>
                  <a:pt x="304589" y="1050119"/>
                  <a:pt x="292315" y="1051247"/>
                  <a:pt x="281737" y="1056536"/>
                </a:cubicBezTo>
                <a:cubicBezTo>
                  <a:pt x="274257" y="1060276"/>
                  <a:pt x="267366" y="1065555"/>
                  <a:pt x="259298" y="1067755"/>
                </a:cubicBezTo>
                <a:cubicBezTo>
                  <a:pt x="246541" y="1071234"/>
                  <a:pt x="233119" y="1071495"/>
                  <a:pt x="220029" y="1073365"/>
                </a:cubicBezTo>
                <a:cubicBezTo>
                  <a:pt x="212549" y="1077105"/>
                  <a:pt x="204851" y="1080436"/>
                  <a:pt x="197590" y="1084585"/>
                </a:cubicBezTo>
                <a:cubicBezTo>
                  <a:pt x="191736" y="1087930"/>
                  <a:pt x="186791" y="1092790"/>
                  <a:pt x="180761" y="1095805"/>
                </a:cubicBezTo>
                <a:cubicBezTo>
                  <a:pt x="171801" y="1100285"/>
                  <a:pt x="149871" y="1104630"/>
                  <a:pt x="141492" y="1107024"/>
                </a:cubicBezTo>
                <a:cubicBezTo>
                  <a:pt x="135806" y="1108649"/>
                  <a:pt x="130273" y="1110764"/>
                  <a:pt x="124663" y="1112634"/>
                </a:cubicBezTo>
                <a:cubicBezTo>
                  <a:pt x="98299" y="1138997"/>
                  <a:pt x="114432" y="1125064"/>
                  <a:pt x="74174" y="1151903"/>
                </a:cubicBezTo>
                <a:lnTo>
                  <a:pt x="57345" y="1163122"/>
                </a:lnTo>
                <a:cubicBezTo>
                  <a:pt x="53605" y="1168732"/>
                  <a:pt x="51199" y="1175512"/>
                  <a:pt x="46125" y="1179952"/>
                </a:cubicBezTo>
                <a:cubicBezTo>
                  <a:pt x="35977" y="1188831"/>
                  <a:pt x="22000" y="1192856"/>
                  <a:pt x="12466" y="1202391"/>
                </a:cubicBezTo>
                <a:lnTo>
                  <a:pt x="6856" y="123044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268738" y="4622725"/>
            <a:ext cx="69666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911164" y="2683851"/>
            <a:ext cx="398720" cy="69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1429958" y="2589968"/>
            <a:ext cx="6800066" cy="2027113"/>
            <a:chOff x="1429958" y="2589968"/>
            <a:chExt cx="6800066" cy="2027113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429958" y="3635363"/>
              <a:ext cx="319153" cy="9817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743797" y="3482754"/>
              <a:ext cx="462514" cy="1575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200005" y="3470314"/>
              <a:ext cx="980342" cy="121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159083" y="3404863"/>
              <a:ext cx="905678" cy="705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064761" y="3059980"/>
              <a:ext cx="921909" cy="344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986670" y="3033301"/>
              <a:ext cx="883710" cy="266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875696" y="2737625"/>
              <a:ext cx="487890" cy="2994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363586" y="2689111"/>
              <a:ext cx="547577" cy="50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20000" flipH="1">
              <a:off x="7309884" y="2594244"/>
              <a:ext cx="444651" cy="965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7749219" y="2589968"/>
              <a:ext cx="480805" cy="849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/>
          <p:cNvSpPr/>
          <p:nvPr/>
        </p:nvSpPr>
        <p:spPr>
          <a:xfrm>
            <a:off x="1142975" y="3306383"/>
            <a:ext cx="923108" cy="1393372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0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Scheduler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+mj-lt"/>
              </a:rPr>
              <a:t>Fails to deliver performance gains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825" y="2590847"/>
            <a:ext cx="3522413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06" y="2543220"/>
            <a:ext cx="3539765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1886" y="5468983"/>
            <a:ext cx="779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j-lt"/>
              </a:rPr>
              <a:t>Cache thrashing causes deadline performance to saturate beyond 8 cores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51909" y="4589417"/>
            <a:ext cx="1349828" cy="0"/>
          </a:xfrm>
          <a:prstGeom prst="straightConnector1">
            <a:avLst/>
          </a:prstGeom>
          <a:ln w="34925"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1885" y="5844321"/>
            <a:ext cx="7794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j-lt"/>
              </a:rPr>
              <a:t>At MCS 27, processing time increases with more cores</a:t>
            </a:r>
          </a:p>
        </p:txBody>
      </p:sp>
    </p:spTree>
    <p:extLst>
      <p:ext uri="{BB962C8B-B14F-4D97-AF65-F5344CB8AC3E}">
        <p14:creationId xmlns:p14="http://schemas.microsoft.com/office/powerpoint/2010/main" val="415314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RT-OPEX: Real-Time Opportunistic Execution</a:t>
            </a:r>
          </a:p>
          <a:p>
            <a:pPr lvl="1"/>
            <a:r>
              <a:rPr lang="en-US" b="1" dirty="0">
                <a:latin typeface="+mj-lt"/>
              </a:rPr>
              <a:t>Low overhead</a:t>
            </a:r>
          </a:p>
          <a:p>
            <a:pPr lvl="2"/>
            <a:r>
              <a:rPr lang="en-US" dirty="0">
                <a:latin typeface="+mj-lt"/>
              </a:rPr>
              <a:t>Migration on top of partitioned</a:t>
            </a:r>
          </a:p>
          <a:p>
            <a:pPr lvl="2"/>
            <a:endParaRPr lang="en-US" sz="1600" dirty="0">
              <a:latin typeface="+mj-lt"/>
            </a:endParaRPr>
          </a:p>
          <a:p>
            <a:pPr lvl="1"/>
            <a:r>
              <a:rPr lang="en-US" b="1" dirty="0">
                <a:latin typeface="+mj-lt"/>
              </a:rPr>
              <a:t>Flexible to resources</a:t>
            </a:r>
          </a:p>
          <a:p>
            <a:pPr lvl="2"/>
            <a:r>
              <a:rPr lang="en-US" dirty="0">
                <a:latin typeface="+mj-lt"/>
              </a:rPr>
              <a:t>Exploits added resources for migration</a:t>
            </a:r>
          </a:p>
          <a:p>
            <a:pPr lvl="2"/>
            <a:endParaRPr lang="en-US" sz="1600" dirty="0">
              <a:latin typeface="+mj-lt"/>
            </a:endParaRPr>
          </a:p>
          <a:p>
            <a:pPr lvl="1"/>
            <a:r>
              <a:rPr lang="en-US" b="1" dirty="0">
                <a:latin typeface="+mj-lt"/>
              </a:rPr>
              <a:t>Flexible to load</a:t>
            </a:r>
          </a:p>
          <a:p>
            <a:pPr lvl="2"/>
            <a:r>
              <a:rPr lang="en-US" dirty="0">
                <a:latin typeface="+mj-lt"/>
              </a:rPr>
              <a:t>Leverages load variations to improve deadline miss rate</a:t>
            </a:r>
          </a:p>
          <a:p>
            <a:pPr lvl="2"/>
            <a:endParaRPr lang="en-US" sz="1000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E964-B63B-AA47-B1F3-10957151E0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6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RT-OPEX Performance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01247" cy="4351338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 sz="1100">
              <a:latin typeface="+mj-lt"/>
            </a:endParaRPr>
          </a:p>
          <a:p>
            <a:pPr marL="0" indent="0">
              <a:buNone/>
            </a:pPr>
            <a:r>
              <a:rPr lang="en-US" sz="2000">
                <a:latin typeface="+mj-lt"/>
              </a:rPr>
              <a:t>Lower RTT </a:t>
            </a:r>
            <a:r>
              <a:rPr lang="en-US" sz="2000">
                <a:latin typeface="+mj-lt"/>
                <a:sym typeface="Wingdings" panose="05000000000000000000" pitchFamily="2" charset="2"/>
              </a:rPr>
              <a:t> larger gaps </a:t>
            </a:r>
          </a:p>
          <a:p>
            <a:pPr marL="0" indent="0">
              <a:buNone/>
            </a:pPr>
            <a:endParaRPr lang="en-US" sz="2000">
              <a:latin typeface="+mj-lt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>
                <a:latin typeface="+mj-lt"/>
              </a:rPr>
              <a:t>Larger RTT </a:t>
            </a:r>
            <a:r>
              <a:rPr lang="en-US" sz="2000">
                <a:latin typeface="+mj-lt"/>
                <a:sym typeface="Wingdings" panose="05000000000000000000" pitchFamily="2" charset="2"/>
              </a:rPr>
              <a:t> narrower gaps</a:t>
            </a:r>
          </a:p>
          <a:p>
            <a:pPr marL="0" indent="0">
              <a:buNone/>
            </a:pPr>
            <a:endParaRPr lang="en-US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25" y="1825625"/>
            <a:ext cx="3516849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774" y="1825625"/>
            <a:ext cx="3400951" cy="274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95109" y="2412274"/>
            <a:ext cx="1088571" cy="1881052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42364" y="2333897"/>
            <a:ext cx="1252402" cy="1959429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84069" y="4970808"/>
            <a:ext cx="870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ym typeface="Wingdings" panose="05000000000000000000" pitchFamily="2" charset="2"/>
              </a:rPr>
              <a:t>migrate decode tasks of high MCS  deadline miss  goes to zero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4069" y="5807631"/>
            <a:ext cx="870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ym typeface="Wingdings" panose="05000000000000000000" pitchFamily="2" charset="2"/>
              </a:rPr>
              <a:t>migrate only FFT subtasks  deadline miss reduced</a:t>
            </a:r>
          </a:p>
        </p:txBody>
      </p:sp>
    </p:spTree>
    <p:extLst>
      <p:ext uri="{BB962C8B-B14F-4D97-AF65-F5344CB8AC3E}">
        <p14:creationId xmlns:p14="http://schemas.microsoft.com/office/powerpoint/2010/main" val="20606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C-RAN in Practice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24" b="85490"/>
          <a:stretch/>
        </p:blipFill>
        <p:spPr>
          <a:xfrm>
            <a:off x="628651" y="1450934"/>
            <a:ext cx="4735094" cy="7676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4" b="65063"/>
          <a:stretch/>
        </p:blipFill>
        <p:spPr>
          <a:xfrm>
            <a:off x="6581472" y="2026438"/>
            <a:ext cx="7725654" cy="1828800"/>
          </a:xfrm>
          <a:prstGeom prst="rect">
            <a:avLst/>
          </a:prstGeom>
        </p:spPr>
      </p:pic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612255" y="3811847"/>
            <a:ext cx="4311695" cy="1682367"/>
            <a:chOff x="-2832427" y="1786386"/>
            <a:chExt cx="7919610" cy="309012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24" b="31044"/>
            <a:stretch/>
          </p:blipFill>
          <p:spPr>
            <a:xfrm>
              <a:off x="-2832427" y="3084410"/>
              <a:ext cx="7919610" cy="179210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993"/>
            <a:stretch/>
          </p:blipFill>
          <p:spPr>
            <a:xfrm>
              <a:off x="-2832427" y="1786386"/>
              <a:ext cx="7919610" cy="1303468"/>
            </a:xfrm>
            <a:prstGeom prst="rect">
              <a:avLst/>
            </a:prstGeom>
          </p:spPr>
        </p:pic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8979" y="2440964"/>
            <a:ext cx="4653176" cy="2286000"/>
            <a:chOff x="-3482761" y="2190694"/>
            <a:chExt cx="6490952" cy="318885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90"/>
            <a:stretch/>
          </p:blipFill>
          <p:spPr>
            <a:xfrm>
              <a:off x="-3482761" y="2190694"/>
              <a:ext cx="6490952" cy="15848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89"/>
            <a:stretch/>
          </p:blipFill>
          <p:spPr>
            <a:xfrm>
              <a:off x="-3482761" y="3712330"/>
              <a:ext cx="6490952" cy="166722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b="49119"/>
          <a:stretch/>
        </p:blipFill>
        <p:spPr>
          <a:xfrm>
            <a:off x="6040444" y="5386638"/>
            <a:ext cx="3994055" cy="106597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50115" y="5388270"/>
            <a:ext cx="4713629" cy="586112"/>
            <a:chOff x="-5704786" y="6858000"/>
            <a:chExt cx="4713629" cy="58611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48" b="82052"/>
            <a:stretch/>
          </p:blipFill>
          <p:spPr>
            <a:xfrm>
              <a:off x="-3530043" y="6858000"/>
              <a:ext cx="2538886" cy="56722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553" b="81454"/>
            <a:stretch/>
          </p:blipFill>
          <p:spPr>
            <a:xfrm>
              <a:off x="-5704786" y="6858000"/>
              <a:ext cx="3571186" cy="58611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79168" y="4745124"/>
            <a:ext cx="4730915" cy="722504"/>
            <a:chOff x="-6661315" y="8243696"/>
            <a:chExt cx="4730915" cy="7225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65" t="4559" b="85805"/>
            <a:stretch/>
          </p:blipFill>
          <p:spPr>
            <a:xfrm>
              <a:off x="-4114800" y="8306261"/>
              <a:ext cx="2184400" cy="65993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59" r="62421" b="84892"/>
            <a:stretch/>
          </p:blipFill>
          <p:spPr>
            <a:xfrm>
              <a:off x="-6661315" y="8243696"/>
              <a:ext cx="2546515" cy="722504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1767" y="2237496"/>
            <a:ext cx="4266278" cy="2743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7" b="80979"/>
          <a:stretch/>
        </p:blipFill>
        <p:spPr>
          <a:xfrm>
            <a:off x="8073818" y="3831789"/>
            <a:ext cx="1185856" cy="710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67" b="80793"/>
          <a:stretch/>
        </p:blipFill>
        <p:spPr>
          <a:xfrm>
            <a:off x="-78418" y="5974382"/>
            <a:ext cx="6170697" cy="7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5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 Latency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4335236" cy="4351338"/>
              </a:xfrm>
            </p:spPr>
            <p:txBody>
              <a:bodyPr/>
              <a:lstStyle/>
              <a:p>
                <a:r>
                  <a:rPr lang="en-US" sz="2400">
                    <a:latin typeface="+mj-lt"/>
                  </a:rPr>
                  <a:t>Latency between and Radio</a:t>
                </a:r>
              </a:p>
              <a:p>
                <a:r>
                  <a:rPr lang="en-US" sz="2400" err="1">
                    <a:latin typeface="+mj-lt"/>
                  </a:rPr>
                  <a:t>Fronthaul</a:t>
                </a:r>
                <a:r>
                  <a:rPr lang="en-US" sz="2400">
                    <a:latin typeface="+mj-lt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𝑓𝑟𝑜𝑛𝑡h𝑎𝑢𝑙</m:t>
                        </m:r>
                      </m:sub>
                    </m:sSub>
                  </m:oMath>
                </a14:m>
                <a:r>
                  <a:rPr lang="en-US" sz="2400">
                    <a:latin typeface="+mj-lt"/>
                  </a:rPr>
                  <a:t>):</a:t>
                </a:r>
              </a:p>
              <a:p>
                <a:pPr lvl="1"/>
                <a:r>
                  <a:rPr lang="en-US" sz="2000">
                    <a:latin typeface="+mj-lt"/>
                  </a:rPr>
                  <a:t>Fixed latency (~20us/Km)</a:t>
                </a:r>
              </a:p>
              <a:p>
                <a:r>
                  <a:rPr lang="en-US" sz="2400">
                    <a:latin typeface="+mj-lt"/>
                  </a:rPr>
                  <a:t>Cloud network latency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𝑐𝑙𝑜𝑢𝑑</m:t>
                        </m:r>
                      </m:sub>
                    </m:sSub>
                  </m:oMath>
                </a14:m>
                <a:r>
                  <a:rPr lang="en-US" sz="2400">
                    <a:latin typeface="+mj-lt"/>
                  </a:rPr>
                  <a:t>):</a:t>
                </a:r>
              </a:p>
              <a:p>
                <a:pPr lvl="1"/>
                <a:r>
                  <a:rPr lang="en-US" sz="2000">
                    <a:latin typeface="+mj-lt"/>
                  </a:rPr>
                  <a:t>Switch, Ethernet and driver delay</a:t>
                </a:r>
              </a:p>
              <a:p>
                <a:endParaRPr lang="en-US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4335236" cy="4351338"/>
              </a:xfrm>
              <a:blipFill>
                <a:blip r:embed="rId2"/>
                <a:stretch>
                  <a:fillRect l="-1828" t="-1961" r="-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952" y="1690689"/>
            <a:ext cx="353123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280" y="4502331"/>
            <a:ext cx="326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Latency per packet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Average 0.15</a:t>
            </a:r>
            <a:r>
              <a:rPr lang="en-US" i="1">
                <a:latin typeface="+mj-lt"/>
              </a:rPr>
              <a:t>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1Gbps Ethernet to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+mj-lt"/>
              </a:rPr>
              <a:t>1/10 </a:t>
            </a:r>
            <a:r>
              <a:rPr lang="en-US" err="1">
                <a:latin typeface="+mj-lt"/>
              </a:rPr>
              <a:t>Gbps</a:t>
            </a:r>
            <a:r>
              <a:rPr lang="en-US">
                <a:latin typeface="+mj-lt"/>
              </a:rPr>
              <a:t> Ethernet to GPP</a:t>
            </a:r>
          </a:p>
        </p:txBody>
      </p:sp>
    </p:spTree>
    <p:extLst>
      <p:ext uri="{BB962C8B-B14F-4D97-AF65-F5344CB8AC3E}">
        <p14:creationId xmlns:p14="http://schemas.microsoft.com/office/powerpoint/2010/main" val="12311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Uplink Processing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707978" cy="1745265"/>
          </a:xfrm>
        </p:spPr>
        <p:txBody>
          <a:bodyPr>
            <a:normAutofit/>
          </a:bodyPr>
          <a:lstStyle/>
          <a:p>
            <a:pPr marL="105728" indent="0" defTabSz="822960">
              <a:spcBef>
                <a:spcPts val="270"/>
              </a:spcBef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"/>
              </a:rPr>
              <a:t>Dynamic and depends on:</a:t>
            </a:r>
          </a:p>
          <a:p>
            <a:pPr marL="362903" defTabSz="822960">
              <a:spcBef>
                <a:spcPts val="270"/>
              </a:spcBef>
            </a:pP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Gill Sans"/>
              </a:rPr>
              <a:t>MCS selection</a:t>
            </a:r>
          </a:p>
          <a:p>
            <a:pPr marL="362903" defTabSz="822960">
              <a:spcBef>
                <a:spcPts val="270"/>
              </a:spcBef>
            </a:pP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Gill Sans"/>
              </a:rPr>
              <a:t>Number of antennas</a:t>
            </a:r>
          </a:p>
          <a:p>
            <a:pPr marL="362903" defTabSz="822960">
              <a:spcBef>
                <a:spcPts val="270"/>
              </a:spcBef>
            </a:pP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Gill Sans"/>
              </a:rPr>
              <a:t>SNR of channel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 descr="time_mcs_sn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41" y="3653482"/>
            <a:ext cx="2743200" cy="2198363"/>
          </a:xfrm>
          <a:prstGeom prst="rect">
            <a:avLst/>
          </a:prstGeom>
        </p:spPr>
      </p:pic>
      <p:pic>
        <p:nvPicPr>
          <p:cNvPr id="8" name="Picture 7" descr="time_mcs_ant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908" y="3653484"/>
            <a:ext cx="2743200" cy="21983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75" y="3654373"/>
            <a:ext cx="2743200" cy="2197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2517" y="5846969"/>
            <a:ext cx="256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2.8</a:t>
            </a:r>
            <a:r>
              <a:rPr lang="en-US" i="1">
                <a:latin typeface="+mj-lt"/>
              </a:rPr>
              <a:t>x</a:t>
            </a:r>
            <a:r>
              <a:rPr lang="en-US">
                <a:latin typeface="+mj-lt"/>
              </a:rPr>
              <a:t> increase w.r.t </a:t>
            </a:r>
            <a:r>
              <a:rPr lang="en-US" i="1">
                <a:latin typeface="+mj-lt"/>
              </a:rPr>
              <a:t>MCS</a:t>
            </a:r>
          </a:p>
          <a:p>
            <a:r>
              <a:rPr lang="en-US">
                <a:latin typeface="+mj-lt"/>
              </a:rPr>
              <a:t>0.5</a:t>
            </a:r>
            <a:r>
              <a:rPr lang="en-US" i="1">
                <a:latin typeface="+mj-lt"/>
              </a:rPr>
              <a:t>ms </a:t>
            </a:r>
            <a:r>
              <a:rPr lang="en-US">
                <a:latin typeface="+mj-lt"/>
              </a:rPr>
              <a:t>increase w.r.t </a:t>
            </a:r>
            <a:r>
              <a:rPr lang="en-US" i="1">
                <a:latin typeface="+mj-lt"/>
              </a:rPr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3184" y="5851844"/>
            <a:ext cx="256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50% increase w.r.t SNR</a:t>
            </a:r>
            <a:endParaRPr lang="en-US" i="1"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64373" y="3996558"/>
            <a:ext cx="0" cy="528145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74978" y="4175991"/>
                <a:ext cx="405239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dirty="0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1100" i="1" dirty="0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sz="110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978" y="4175991"/>
                <a:ext cx="405239" cy="169277"/>
              </a:xfrm>
              <a:prstGeom prst="rect">
                <a:avLst/>
              </a:prstGeom>
              <a:blipFill>
                <a:blip r:embed="rId6"/>
                <a:stretch>
                  <a:fillRect l="-7576" r="-9091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>
          <a:xfrm>
            <a:off x="4426527" y="4376652"/>
            <a:ext cx="1030778" cy="565264"/>
          </a:xfrm>
          <a:custGeom>
            <a:avLst/>
            <a:gdLst>
              <a:gd name="connsiteX0" fmla="*/ 964956 w 964956"/>
              <a:gd name="connsiteY0" fmla="*/ 0 h 519545"/>
              <a:gd name="connsiteX1" fmla="*/ 964956 w 964956"/>
              <a:gd name="connsiteY1" fmla="*/ 0 h 519545"/>
              <a:gd name="connsiteX2" fmla="*/ 935862 w 964956"/>
              <a:gd name="connsiteY2" fmla="*/ 33251 h 519545"/>
              <a:gd name="connsiteX3" fmla="*/ 923393 w 964956"/>
              <a:gd name="connsiteY3" fmla="*/ 41563 h 519545"/>
              <a:gd name="connsiteX4" fmla="*/ 898454 w 964956"/>
              <a:gd name="connsiteY4" fmla="*/ 62345 h 519545"/>
              <a:gd name="connsiteX5" fmla="*/ 877673 w 964956"/>
              <a:gd name="connsiteY5" fmla="*/ 78971 h 519545"/>
              <a:gd name="connsiteX6" fmla="*/ 869360 w 964956"/>
              <a:gd name="connsiteY6" fmla="*/ 91440 h 519545"/>
              <a:gd name="connsiteX7" fmla="*/ 836109 w 964956"/>
              <a:gd name="connsiteY7" fmla="*/ 112222 h 519545"/>
              <a:gd name="connsiteX8" fmla="*/ 802858 w 964956"/>
              <a:gd name="connsiteY8" fmla="*/ 128847 h 519545"/>
              <a:gd name="connsiteX9" fmla="*/ 748825 w 964956"/>
              <a:gd name="connsiteY9" fmla="*/ 166254 h 519545"/>
              <a:gd name="connsiteX10" fmla="*/ 732200 w 964956"/>
              <a:gd name="connsiteY10" fmla="*/ 178723 h 519545"/>
              <a:gd name="connsiteX11" fmla="*/ 711418 w 964956"/>
              <a:gd name="connsiteY11" fmla="*/ 187036 h 519545"/>
              <a:gd name="connsiteX12" fmla="*/ 678167 w 964956"/>
              <a:gd name="connsiteY12" fmla="*/ 203662 h 519545"/>
              <a:gd name="connsiteX13" fmla="*/ 665698 w 964956"/>
              <a:gd name="connsiteY13" fmla="*/ 216131 h 519545"/>
              <a:gd name="connsiteX14" fmla="*/ 649073 w 964956"/>
              <a:gd name="connsiteY14" fmla="*/ 220287 h 519545"/>
              <a:gd name="connsiteX15" fmla="*/ 611665 w 964956"/>
              <a:gd name="connsiteY15" fmla="*/ 232756 h 519545"/>
              <a:gd name="connsiteX16" fmla="*/ 586727 w 964956"/>
              <a:gd name="connsiteY16" fmla="*/ 245225 h 519545"/>
              <a:gd name="connsiteX17" fmla="*/ 574258 w 964956"/>
              <a:gd name="connsiteY17" fmla="*/ 253538 h 519545"/>
              <a:gd name="connsiteX18" fmla="*/ 532694 w 964956"/>
              <a:gd name="connsiteY18" fmla="*/ 266007 h 519545"/>
              <a:gd name="connsiteX19" fmla="*/ 516069 w 964956"/>
              <a:gd name="connsiteY19" fmla="*/ 274320 h 519545"/>
              <a:gd name="connsiteX20" fmla="*/ 486974 w 964956"/>
              <a:gd name="connsiteY20" fmla="*/ 282633 h 519545"/>
              <a:gd name="connsiteX21" fmla="*/ 462036 w 964956"/>
              <a:gd name="connsiteY21" fmla="*/ 299258 h 519545"/>
              <a:gd name="connsiteX22" fmla="*/ 432942 w 964956"/>
              <a:gd name="connsiteY22" fmla="*/ 315883 h 519545"/>
              <a:gd name="connsiteX23" fmla="*/ 420473 w 964956"/>
              <a:gd name="connsiteY23" fmla="*/ 328353 h 519545"/>
              <a:gd name="connsiteX24" fmla="*/ 395534 w 964956"/>
              <a:gd name="connsiteY24" fmla="*/ 340822 h 519545"/>
              <a:gd name="connsiteX25" fmla="*/ 370596 w 964956"/>
              <a:gd name="connsiteY25" fmla="*/ 361603 h 519545"/>
              <a:gd name="connsiteX26" fmla="*/ 358127 w 964956"/>
              <a:gd name="connsiteY26" fmla="*/ 365760 h 519545"/>
              <a:gd name="connsiteX27" fmla="*/ 345658 w 964956"/>
              <a:gd name="connsiteY27" fmla="*/ 374073 h 519545"/>
              <a:gd name="connsiteX28" fmla="*/ 320720 w 964956"/>
              <a:gd name="connsiteY28" fmla="*/ 382385 h 519545"/>
              <a:gd name="connsiteX29" fmla="*/ 308251 w 964956"/>
              <a:gd name="connsiteY29" fmla="*/ 386542 h 519545"/>
              <a:gd name="connsiteX30" fmla="*/ 295782 w 964956"/>
              <a:gd name="connsiteY30" fmla="*/ 394854 h 519545"/>
              <a:gd name="connsiteX31" fmla="*/ 275000 w 964956"/>
              <a:gd name="connsiteY31" fmla="*/ 399011 h 519545"/>
              <a:gd name="connsiteX32" fmla="*/ 250062 w 964956"/>
              <a:gd name="connsiteY32" fmla="*/ 407323 h 519545"/>
              <a:gd name="connsiteX33" fmla="*/ 225123 w 964956"/>
              <a:gd name="connsiteY33" fmla="*/ 419793 h 519545"/>
              <a:gd name="connsiteX34" fmla="*/ 212654 w 964956"/>
              <a:gd name="connsiteY34" fmla="*/ 423949 h 519545"/>
              <a:gd name="connsiteX35" fmla="*/ 200185 w 964956"/>
              <a:gd name="connsiteY35" fmla="*/ 432262 h 519545"/>
              <a:gd name="connsiteX36" fmla="*/ 175247 w 964956"/>
              <a:gd name="connsiteY36" fmla="*/ 440574 h 519545"/>
              <a:gd name="connsiteX37" fmla="*/ 162778 w 964956"/>
              <a:gd name="connsiteY37" fmla="*/ 444731 h 519545"/>
              <a:gd name="connsiteX38" fmla="*/ 150309 w 964956"/>
              <a:gd name="connsiteY38" fmla="*/ 448887 h 519545"/>
              <a:gd name="connsiteX39" fmla="*/ 137840 w 964956"/>
              <a:gd name="connsiteY39" fmla="*/ 453043 h 519545"/>
              <a:gd name="connsiteX40" fmla="*/ 117058 w 964956"/>
              <a:gd name="connsiteY40" fmla="*/ 457200 h 519545"/>
              <a:gd name="connsiteX41" fmla="*/ 92120 w 964956"/>
              <a:gd name="connsiteY41" fmla="*/ 465513 h 519545"/>
              <a:gd name="connsiteX42" fmla="*/ 79651 w 964956"/>
              <a:gd name="connsiteY42" fmla="*/ 473825 h 519545"/>
              <a:gd name="connsiteX43" fmla="*/ 50556 w 964956"/>
              <a:gd name="connsiteY43" fmla="*/ 477982 h 519545"/>
              <a:gd name="connsiteX44" fmla="*/ 29774 w 964956"/>
              <a:gd name="connsiteY44" fmla="*/ 482138 h 519545"/>
              <a:gd name="connsiteX45" fmla="*/ 4836 w 964956"/>
              <a:gd name="connsiteY45" fmla="*/ 490451 h 519545"/>
              <a:gd name="connsiteX46" fmla="*/ 680 w 964956"/>
              <a:gd name="connsiteY46" fmla="*/ 502920 h 519545"/>
              <a:gd name="connsiteX47" fmla="*/ 25618 w 964956"/>
              <a:gd name="connsiteY47" fmla="*/ 519545 h 519545"/>
              <a:gd name="connsiteX48" fmla="*/ 75494 w 964956"/>
              <a:gd name="connsiteY48" fmla="*/ 507076 h 519545"/>
              <a:gd name="connsiteX49" fmla="*/ 183560 w 964956"/>
              <a:gd name="connsiteY49" fmla="*/ 494607 h 519545"/>
              <a:gd name="connsiteX50" fmla="*/ 225123 w 964956"/>
              <a:gd name="connsiteY50" fmla="*/ 482138 h 519545"/>
              <a:gd name="connsiteX51" fmla="*/ 237593 w 964956"/>
              <a:gd name="connsiteY51" fmla="*/ 477982 h 519545"/>
              <a:gd name="connsiteX52" fmla="*/ 349814 w 964956"/>
              <a:gd name="connsiteY52" fmla="*/ 469669 h 519545"/>
              <a:gd name="connsiteX53" fmla="*/ 399691 w 964956"/>
              <a:gd name="connsiteY53" fmla="*/ 444731 h 519545"/>
              <a:gd name="connsiteX54" fmla="*/ 412160 w 964956"/>
              <a:gd name="connsiteY54" fmla="*/ 436418 h 519545"/>
              <a:gd name="connsiteX55" fmla="*/ 420473 w 964956"/>
              <a:gd name="connsiteY55" fmla="*/ 423949 h 519545"/>
              <a:gd name="connsiteX56" fmla="*/ 432942 w 964956"/>
              <a:gd name="connsiteY56" fmla="*/ 415636 h 519545"/>
              <a:gd name="connsiteX57" fmla="*/ 437098 w 964956"/>
              <a:gd name="connsiteY57" fmla="*/ 403167 h 519545"/>
              <a:gd name="connsiteX58" fmla="*/ 486974 w 964956"/>
              <a:gd name="connsiteY58" fmla="*/ 378229 h 519545"/>
              <a:gd name="connsiteX59" fmla="*/ 503600 w 964956"/>
              <a:gd name="connsiteY59" fmla="*/ 374073 h 519545"/>
              <a:gd name="connsiteX60" fmla="*/ 545163 w 964956"/>
              <a:gd name="connsiteY60" fmla="*/ 369916 h 519545"/>
              <a:gd name="connsiteX61" fmla="*/ 565945 w 964956"/>
              <a:gd name="connsiteY61" fmla="*/ 365760 h 519545"/>
              <a:gd name="connsiteX62" fmla="*/ 686480 w 964956"/>
              <a:gd name="connsiteY62" fmla="*/ 361603 h 519545"/>
              <a:gd name="connsiteX63" fmla="*/ 711418 w 964956"/>
              <a:gd name="connsiteY63" fmla="*/ 353291 h 519545"/>
              <a:gd name="connsiteX64" fmla="*/ 728043 w 964956"/>
              <a:gd name="connsiteY64" fmla="*/ 344978 h 519545"/>
              <a:gd name="connsiteX65" fmla="*/ 765451 w 964956"/>
              <a:gd name="connsiteY65" fmla="*/ 332509 h 519545"/>
              <a:gd name="connsiteX66" fmla="*/ 777920 w 964956"/>
              <a:gd name="connsiteY66" fmla="*/ 328353 h 519545"/>
              <a:gd name="connsiteX67" fmla="*/ 790389 w 964956"/>
              <a:gd name="connsiteY67" fmla="*/ 324196 h 519545"/>
              <a:gd name="connsiteX68" fmla="*/ 811171 w 964956"/>
              <a:gd name="connsiteY68" fmla="*/ 320040 h 519545"/>
              <a:gd name="connsiteX69" fmla="*/ 836109 w 964956"/>
              <a:gd name="connsiteY69" fmla="*/ 307571 h 519545"/>
              <a:gd name="connsiteX70" fmla="*/ 848578 w 964956"/>
              <a:gd name="connsiteY70" fmla="*/ 303414 h 519545"/>
              <a:gd name="connsiteX71" fmla="*/ 873516 w 964956"/>
              <a:gd name="connsiteY71" fmla="*/ 286789 h 519545"/>
              <a:gd name="connsiteX72" fmla="*/ 885985 w 964956"/>
              <a:gd name="connsiteY72" fmla="*/ 207818 h 519545"/>
              <a:gd name="connsiteX73" fmla="*/ 890142 w 964956"/>
              <a:gd name="connsiteY73" fmla="*/ 195349 h 519545"/>
              <a:gd name="connsiteX74" fmla="*/ 894298 w 964956"/>
              <a:gd name="connsiteY74" fmla="*/ 178723 h 519545"/>
              <a:gd name="connsiteX75" fmla="*/ 902611 w 964956"/>
              <a:gd name="connsiteY75" fmla="*/ 153785 h 519545"/>
              <a:gd name="connsiteX76" fmla="*/ 910923 w 964956"/>
              <a:gd name="connsiteY76" fmla="*/ 128847 h 519545"/>
              <a:gd name="connsiteX77" fmla="*/ 915080 w 964956"/>
              <a:gd name="connsiteY77" fmla="*/ 116378 h 519545"/>
              <a:gd name="connsiteX78" fmla="*/ 923393 w 964956"/>
              <a:gd name="connsiteY78" fmla="*/ 87283 h 519545"/>
              <a:gd name="connsiteX79" fmla="*/ 931705 w 964956"/>
              <a:gd name="connsiteY79" fmla="*/ 74814 h 519545"/>
              <a:gd name="connsiteX80" fmla="*/ 948331 w 964956"/>
              <a:gd name="connsiteY80" fmla="*/ 70658 h 519545"/>
              <a:gd name="connsiteX81" fmla="*/ 960800 w 964956"/>
              <a:gd name="connsiteY81" fmla="*/ 33251 h 519545"/>
              <a:gd name="connsiteX82" fmla="*/ 964956 w 964956"/>
              <a:gd name="connsiteY82" fmla="*/ 20782 h 519545"/>
              <a:gd name="connsiteX83" fmla="*/ 964956 w 964956"/>
              <a:gd name="connsiteY83" fmla="*/ 0 h 51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964956" h="519545">
                <a:moveTo>
                  <a:pt x="964956" y="0"/>
                </a:moveTo>
                <a:lnTo>
                  <a:pt x="964956" y="0"/>
                </a:lnTo>
                <a:cubicBezTo>
                  <a:pt x="955258" y="11084"/>
                  <a:pt x="946276" y="22837"/>
                  <a:pt x="935862" y="33251"/>
                </a:cubicBezTo>
                <a:cubicBezTo>
                  <a:pt x="932330" y="36783"/>
                  <a:pt x="927230" y="38365"/>
                  <a:pt x="923393" y="41563"/>
                </a:cubicBezTo>
                <a:cubicBezTo>
                  <a:pt x="891390" y="68231"/>
                  <a:pt x="929411" y="41709"/>
                  <a:pt x="898454" y="62345"/>
                </a:cubicBezTo>
                <a:cubicBezTo>
                  <a:pt x="874635" y="98076"/>
                  <a:pt x="906350" y="56029"/>
                  <a:pt x="877673" y="78971"/>
                </a:cubicBezTo>
                <a:cubicBezTo>
                  <a:pt x="873772" y="82092"/>
                  <a:pt x="872892" y="87908"/>
                  <a:pt x="869360" y="91440"/>
                </a:cubicBezTo>
                <a:cubicBezTo>
                  <a:pt x="856730" y="104070"/>
                  <a:pt x="850923" y="103992"/>
                  <a:pt x="836109" y="112222"/>
                </a:cubicBezTo>
                <a:cubicBezTo>
                  <a:pt x="806665" y="128580"/>
                  <a:pt x="825651" y="121250"/>
                  <a:pt x="802858" y="128847"/>
                </a:cubicBezTo>
                <a:cubicBezTo>
                  <a:pt x="718322" y="192249"/>
                  <a:pt x="807623" y="127055"/>
                  <a:pt x="748825" y="166254"/>
                </a:cubicBezTo>
                <a:cubicBezTo>
                  <a:pt x="743061" y="170096"/>
                  <a:pt x="738255" y="175359"/>
                  <a:pt x="732200" y="178723"/>
                </a:cubicBezTo>
                <a:cubicBezTo>
                  <a:pt x="725678" y="182346"/>
                  <a:pt x="718091" y="183699"/>
                  <a:pt x="711418" y="187036"/>
                </a:cubicBezTo>
                <a:cubicBezTo>
                  <a:pt x="672152" y="206669"/>
                  <a:pt x="706287" y="194287"/>
                  <a:pt x="678167" y="203662"/>
                </a:cubicBezTo>
                <a:cubicBezTo>
                  <a:pt x="674011" y="207818"/>
                  <a:pt x="670801" y="213215"/>
                  <a:pt x="665698" y="216131"/>
                </a:cubicBezTo>
                <a:cubicBezTo>
                  <a:pt x="660738" y="218965"/>
                  <a:pt x="654422" y="218281"/>
                  <a:pt x="649073" y="220287"/>
                </a:cubicBezTo>
                <a:cubicBezTo>
                  <a:pt x="609740" y="235037"/>
                  <a:pt x="657208" y="223648"/>
                  <a:pt x="611665" y="232756"/>
                </a:cubicBezTo>
                <a:cubicBezTo>
                  <a:pt x="575930" y="256580"/>
                  <a:pt x="621143" y="228017"/>
                  <a:pt x="586727" y="245225"/>
                </a:cubicBezTo>
                <a:cubicBezTo>
                  <a:pt x="582259" y="247459"/>
                  <a:pt x="578849" y="251570"/>
                  <a:pt x="574258" y="253538"/>
                </a:cubicBezTo>
                <a:cubicBezTo>
                  <a:pt x="532500" y="271434"/>
                  <a:pt x="588566" y="238069"/>
                  <a:pt x="532694" y="266007"/>
                </a:cubicBezTo>
                <a:cubicBezTo>
                  <a:pt x="527152" y="268778"/>
                  <a:pt x="521764" y="271879"/>
                  <a:pt x="516069" y="274320"/>
                </a:cubicBezTo>
                <a:cubicBezTo>
                  <a:pt x="507726" y="277896"/>
                  <a:pt x="495404" y="280525"/>
                  <a:pt x="486974" y="282633"/>
                </a:cubicBezTo>
                <a:cubicBezTo>
                  <a:pt x="478661" y="288175"/>
                  <a:pt x="470972" y="294790"/>
                  <a:pt x="462036" y="299258"/>
                </a:cubicBezTo>
                <a:cubicBezTo>
                  <a:pt x="451879" y="304337"/>
                  <a:pt x="441750" y="308543"/>
                  <a:pt x="432942" y="315883"/>
                </a:cubicBezTo>
                <a:cubicBezTo>
                  <a:pt x="428426" y="319646"/>
                  <a:pt x="424989" y="324590"/>
                  <a:pt x="420473" y="328353"/>
                </a:cubicBezTo>
                <a:cubicBezTo>
                  <a:pt x="409733" y="337303"/>
                  <a:pt x="408028" y="336657"/>
                  <a:pt x="395534" y="340822"/>
                </a:cubicBezTo>
                <a:cubicBezTo>
                  <a:pt x="386340" y="350016"/>
                  <a:pt x="382171" y="355815"/>
                  <a:pt x="370596" y="361603"/>
                </a:cubicBezTo>
                <a:cubicBezTo>
                  <a:pt x="366677" y="363562"/>
                  <a:pt x="362046" y="363801"/>
                  <a:pt x="358127" y="365760"/>
                </a:cubicBezTo>
                <a:cubicBezTo>
                  <a:pt x="353659" y="367994"/>
                  <a:pt x="350223" y="372044"/>
                  <a:pt x="345658" y="374073"/>
                </a:cubicBezTo>
                <a:cubicBezTo>
                  <a:pt x="337651" y="377632"/>
                  <a:pt x="329033" y="379614"/>
                  <a:pt x="320720" y="382385"/>
                </a:cubicBezTo>
                <a:cubicBezTo>
                  <a:pt x="316564" y="383770"/>
                  <a:pt x="311896" y="384112"/>
                  <a:pt x="308251" y="386542"/>
                </a:cubicBezTo>
                <a:cubicBezTo>
                  <a:pt x="304095" y="389313"/>
                  <a:pt x="300459" y="393100"/>
                  <a:pt x="295782" y="394854"/>
                </a:cubicBezTo>
                <a:cubicBezTo>
                  <a:pt x="289167" y="397335"/>
                  <a:pt x="281816" y="397152"/>
                  <a:pt x="275000" y="399011"/>
                </a:cubicBezTo>
                <a:cubicBezTo>
                  <a:pt x="266546" y="401316"/>
                  <a:pt x="258375" y="404552"/>
                  <a:pt x="250062" y="407323"/>
                </a:cubicBezTo>
                <a:cubicBezTo>
                  <a:pt x="218725" y="417769"/>
                  <a:pt x="257349" y="403681"/>
                  <a:pt x="225123" y="419793"/>
                </a:cubicBezTo>
                <a:cubicBezTo>
                  <a:pt x="221204" y="421752"/>
                  <a:pt x="216810" y="422564"/>
                  <a:pt x="212654" y="423949"/>
                </a:cubicBezTo>
                <a:cubicBezTo>
                  <a:pt x="208498" y="426720"/>
                  <a:pt x="204750" y="430233"/>
                  <a:pt x="200185" y="432262"/>
                </a:cubicBezTo>
                <a:cubicBezTo>
                  <a:pt x="192178" y="435821"/>
                  <a:pt x="183560" y="437803"/>
                  <a:pt x="175247" y="440574"/>
                </a:cubicBezTo>
                <a:lnTo>
                  <a:pt x="162778" y="444731"/>
                </a:lnTo>
                <a:lnTo>
                  <a:pt x="150309" y="448887"/>
                </a:lnTo>
                <a:cubicBezTo>
                  <a:pt x="146153" y="450272"/>
                  <a:pt x="142136" y="452184"/>
                  <a:pt x="137840" y="453043"/>
                </a:cubicBezTo>
                <a:cubicBezTo>
                  <a:pt x="130913" y="454429"/>
                  <a:pt x="123874" y="455341"/>
                  <a:pt x="117058" y="457200"/>
                </a:cubicBezTo>
                <a:cubicBezTo>
                  <a:pt x="108604" y="459506"/>
                  <a:pt x="99411" y="460653"/>
                  <a:pt x="92120" y="465513"/>
                </a:cubicBezTo>
                <a:cubicBezTo>
                  <a:pt x="87964" y="468284"/>
                  <a:pt x="84436" y="472390"/>
                  <a:pt x="79651" y="473825"/>
                </a:cubicBezTo>
                <a:cubicBezTo>
                  <a:pt x="70267" y="476640"/>
                  <a:pt x="60220" y="476371"/>
                  <a:pt x="50556" y="477982"/>
                </a:cubicBezTo>
                <a:cubicBezTo>
                  <a:pt x="43588" y="479143"/>
                  <a:pt x="36590" y="480279"/>
                  <a:pt x="29774" y="482138"/>
                </a:cubicBezTo>
                <a:cubicBezTo>
                  <a:pt x="21320" y="484444"/>
                  <a:pt x="4836" y="490451"/>
                  <a:pt x="4836" y="490451"/>
                </a:cubicBezTo>
                <a:cubicBezTo>
                  <a:pt x="3451" y="494607"/>
                  <a:pt x="-1867" y="499355"/>
                  <a:pt x="680" y="502920"/>
                </a:cubicBezTo>
                <a:cubicBezTo>
                  <a:pt x="6487" y="511050"/>
                  <a:pt x="25618" y="519545"/>
                  <a:pt x="25618" y="519545"/>
                </a:cubicBezTo>
                <a:cubicBezTo>
                  <a:pt x="58551" y="508568"/>
                  <a:pt x="41913" y="512674"/>
                  <a:pt x="75494" y="507076"/>
                </a:cubicBezTo>
                <a:cubicBezTo>
                  <a:pt x="115315" y="480528"/>
                  <a:pt x="77780" y="502442"/>
                  <a:pt x="183560" y="494607"/>
                </a:cubicBezTo>
                <a:cubicBezTo>
                  <a:pt x="191639" y="494009"/>
                  <a:pt x="220916" y="483540"/>
                  <a:pt x="225123" y="482138"/>
                </a:cubicBezTo>
                <a:cubicBezTo>
                  <a:pt x="229280" y="480752"/>
                  <a:pt x="233220" y="478255"/>
                  <a:pt x="237593" y="477982"/>
                </a:cubicBezTo>
                <a:cubicBezTo>
                  <a:pt x="319367" y="472870"/>
                  <a:pt x="281975" y="475836"/>
                  <a:pt x="349814" y="469669"/>
                </a:cubicBezTo>
                <a:cubicBezTo>
                  <a:pt x="384230" y="458197"/>
                  <a:pt x="367463" y="466216"/>
                  <a:pt x="399691" y="444731"/>
                </a:cubicBezTo>
                <a:lnTo>
                  <a:pt x="412160" y="436418"/>
                </a:lnTo>
                <a:cubicBezTo>
                  <a:pt x="414931" y="432262"/>
                  <a:pt x="416941" y="427481"/>
                  <a:pt x="420473" y="423949"/>
                </a:cubicBezTo>
                <a:cubicBezTo>
                  <a:pt x="424005" y="420417"/>
                  <a:pt x="429821" y="419537"/>
                  <a:pt x="432942" y="415636"/>
                </a:cubicBezTo>
                <a:cubicBezTo>
                  <a:pt x="435679" y="412215"/>
                  <a:pt x="434000" y="406265"/>
                  <a:pt x="437098" y="403167"/>
                </a:cubicBezTo>
                <a:cubicBezTo>
                  <a:pt x="450641" y="389624"/>
                  <a:pt x="468947" y="382735"/>
                  <a:pt x="486974" y="378229"/>
                </a:cubicBezTo>
                <a:cubicBezTo>
                  <a:pt x="492516" y="376844"/>
                  <a:pt x="497945" y="374881"/>
                  <a:pt x="503600" y="374073"/>
                </a:cubicBezTo>
                <a:cubicBezTo>
                  <a:pt x="517384" y="372104"/>
                  <a:pt x="531362" y="371756"/>
                  <a:pt x="545163" y="369916"/>
                </a:cubicBezTo>
                <a:cubicBezTo>
                  <a:pt x="552166" y="368982"/>
                  <a:pt x="558893" y="366175"/>
                  <a:pt x="565945" y="365760"/>
                </a:cubicBezTo>
                <a:cubicBezTo>
                  <a:pt x="606078" y="363399"/>
                  <a:pt x="646302" y="362989"/>
                  <a:pt x="686480" y="361603"/>
                </a:cubicBezTo>
                <a:cubicBezTo>
                  <a:pt x="694793" y="358832"/>
                  <a:pt x="703581" y="357210"/>
                  <a:pt x="711418" y="353291"/>
                </a:cubicBezTo>
                <a:cubicBezTo>
                  <a:pt x="716960" y="350520"/>
                  <a:pt x="722290" y="347279"/>
                  <a:pt x="728043" y="344978"/>
                </a:cubicBezTo>
                <a:cubicBezTo>
                  <a:pt x="728055" y="344973"/>
                  <a:pt x="759210" y="334589"/>
                  <a:pt x="765451" y="332509"/>
                </a:cubicBezTo>
                <a:lnTo>
                  <a:pt x="777920" y="328353"/>
                </a:lnTo>
                <a:cubicBezTo>
                  <a:pt x="782076" y="326967"/>
                  <a:pt x="786093" y="325055"/>
                  <a:pt x="790389" y="324196"/>
                </a:cubicBezTo>
                <a:cubicBezTo>
                  <a:pt x="797316" y="322811"/>
                  <a:pt x="804317" y="321753"/>
                  <a:pt x="811171" y="320040"/>
                </a:cubicBezTo>
                <a:cubicBezTo>
                  <a:pt x="832059" y="314818"/>
                  <a:pt x="815798" y="317726"/>
                  <a:pt x="836109" y="307571"/>
                </a:cubicBezTo>
                <a:cubicBezTo>
                  <a:pt x="840028" y="305612"/>
                  <a:pt x="844748" y="305542"/>
                  <a:pt x="848578" y="303414"/>
                </a:cubicBezTo>
                <a:cubicBezTo>
                  <a:pt x="857311" y="298562"/>
                  <a:pt x="873516" y="286789"/>
                  <a:pt x="873516" y="286789"/>
                </a:cubicBezTo>
                <a:cubicBezTo>
                  <a:pt x="889884" y="237686"/>
                  <a:pt x="876328" y="285075"/>
                  <a:pt x="885985" y="207818"/>
                </a:cubicBezTo>
                <a:cubicBezTo>
                  <a:pt x="886528" y="203471"/>
                  <a:pt x="888938" y="199562"/>
                  <a:pt x="890142" y="195349"/>
                </a:cubicBezTo>
                <a:cubicBezTo>
                  <a:pt x="891711" y="189856"/>
                  <a:pt x="892657" y="184195"/>
                  <a:pt x="894298" y="178723"/>
                </a:cubicBezTo>
                <a:cubicBezTo>
                  <a:pt x="896816" y="170330"/>
                  <a:pt x="899840" y="162098"/>
                  <a:pt x="902611" y="153785"/>
                </a:cubicBezTo>
                <a:lnTo>
                  <a:pt x="910923" y="128847"/>
                </a:lnTo>
                <a:cubicBezTo>
                  <a:pt x="912309" y="124691"/>
                  <a:pt x="914017" y="120628"/>
                  <a:pt x="915080" y="116378"/>
                </a:cubicBezTo>
                <a:cubicBezTo>
                  <a:pt x="916413" y="111046"/>
                  <a:pt x="920410" y="93249"/>
                  <a:pt x="923393" y="87283"/>
                </a:cubicBezTo>
                <a:cubicBezTo>
                  <a:pt x="925627" y="82815"/>
                  <a:pt x="927549" y="77585"/>
                  <a:pt x="931705" y="74814"/>
                </a:cubicBezTo>
                <a:cubicBezTo>
                  <a:pt x="936458" y="71645"/>
                  <a:pt x="942789" y="72043"/>
                  <a:pt x="948331" y="70658"/>
                </a:cubicBezTo>
                <a:lnTo>
                  <a:pt x="960800" y="33251"/>
                </a:lnTo>
                <a:cubicBezTo>
                  <a:pt x="962185" y="29095"/>
                  <a:pt x="962526" y="24427"/>
                  <a:pt x="964956" y="20782"/>
                </a:cubicBezTo>
                <a:lnTo>
                  <a:pt x="964956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43850" y="5846969"/>
                <a:ext cx="2566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i="1">
                    <a:latin typeface="+mj-lt"/>
                  </a:rPr>
                  <a:t> </a:t>
                </a:r>
                <a:r>
                  <a:rPr lang="en-US">
                    <a:latin typeface="+mj-lt"/>
                  </a:rPr>
                  <a:t>per antenna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850" y="5846969"/>
                <a:ext cx="2566051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27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17" grpId="0" animBg="1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RT-OPEX Performance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801247" cy="4351338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 sz="2000">
              <a:latin typeface="+mj-lt"/>
            </a:endParaRPr>
          </a:p>
          <a:p>
            <a:pPr marL="0" indent="0">
              <a:buNone/>
            </a:pPr>
            <a:r>
              <a:rPr lang="en-US" sz="2000">
                <a:latin typeface="+mj-lt"/>
              </a:rPr>
              <a:t>At miss rate threshold ≤ 0.01, RT-OPEX supports 4 Mbps of extra load</a:t>
            </a:r>
            <a:endParaRPr lang="en-US" sz="2000">
              <a:latin typeface="+mj-lt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400" y="1825625"/>
            <a:ext cx="5991073" cy="26404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91473" y="3726612"/>
                <a:ext cx="1526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RTT/2 = 500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473" y="3726612"/>
                <a:ext cx="1526876" cy="369332"/>
              </a:xfrm>
              <a:prstGeom prst="rect">
                <a:avLst/>
              </a:prstGeom>
              <a:blipFill>
                <a:blip r:embed="rId4"/>
                <a:stretch>
                  <a:fillRect l="-36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03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RT-OPEX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>
                <a:latin typeface="+mj-lt"/>
              </a:rPr>
              <a:t>Challenges</a:t>
            </a:r>
          </a:p>
          <a:p>
            <a:pPr marL="0" indent="0">
              <a:buNone/>
            </a:pPr>
            <a:endParaRPr lang="en-US" sz="150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88682" y="3053587"/>
          <a:ext cx="6640512" cy="227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3" name="Visio" r:id="rId3" imgW="6721370" imgH="1944864" progId="Visio.Drawing.11">
                  <p:embed/>
                </p:oleObj>
              </mc:Choice>
              <mc:Fallback>
                <p:oleObj name="Visio" r:id="rId3" imgW="6721370" imgH="1944864" progId="Visio.Drawing.11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8682" y="3053587"/>
                        <a:ext cx="6640512" cy="2274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97470" y="5730762"/>
            <a:ext cx="260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+mj-lt"/>
              </a:rPr>
              <a:t>When to migrate?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7884" y="2150894"/>
            <a:ext cx="260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+mj-lt"/>
              </a:rPr>
              <a:t>What to migrate?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81049" y="3961301"/>
            <a:ext cx="2062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+mj-lt"/>
              </a:rPr>
              <a:t>How to migrate?</a:t>
            </a:r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 flipH="1">
            <a:off x="6243145" y="2551004"/>
            <a:ext cx="285394" cy="1193304"/>
          </a:xfrm>
          <a:prstGeom prst="straightConnector1">
            <a:avLst/>
          </a:prstGeom>
          <a:ln w="41275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3"/>
          </p:cNvCxnSpPr>
          <p:nvPr/>
        </p:nvCxnSpPr>
        <p:spPr>
          <a:xfrm>
            <a:off x="4143375" y="4161356"/>
            <a:ext cx="1100275" cy="142630"/>
          </a:xfrm>
          <a:prstGeom prst="straightConnector1">
            <a:avLst/>
          </a:prstGeom>
          <a:ln w="41275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0"/>
          </p:cNvCxnSpPr>
          <p:nvPr/>
        </p:nvCxnSpPr>
        <p:spPr>
          <a:xfrm flipV="1">
            <a:off x="4698125" y="4808479"/>
            <a:ext cx="496614" cy="922283"/>
          </a:xfrm>
          <a:prstGeom prst="straightConnector1">
            <a:avLst/>
          </a:prstGeom>
          <a:ln w="41275"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0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RT-OPEX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  <p:pic>
        <p:nvPicPr>
          <p:cNvPr id="14" name="Picture 13" descr="total-sta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776887"/>
            <a:ext cx="8346936" cy="377918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209288" y="643859"/>
            <a:ext cx="4934712" cy="5049052"/>
            <a:chOff x="4219188" y="620227"/>
            <a:chExt cx="4934712" cy="5049052"/>
          </a:xfrm>
        </p:grpSpPr>
        <p:sp>
          <p:nvSpPr>
            <p:cNvPr id="3" name="Rectangle 2"/>
            <p:cNvSpPr/>
            <p:nvPr/>
          </p:nvSpPr>
          <p:spPr>
            <a:xfrm>
              <a:off x="4782312" y="1690688"/>
              <a:ext cx="4361688" cy="39785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417308" y="859536"/>
              <a:ext cx="4736592" cy="141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19188" y="620227"/>
              <a:ext cx="4736592" cy="141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777240" y="1955251"/>
            <a:ext cx="1097280" cy="109728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89376" y="3872443"/>
            <a:ext cx="1097280" cy="109728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71088" y="1975708"/>
            <a:ext cx="1097280" cy="109728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43840" y="1957971"/>
            <a:ext cx="4538472" cy="3922055"/>
            <a:chOff x="243840" y="1939683"/>
            <a:chExt cx="4538472" cy="3922055"/>
          </a:xfrm>
        </p:grpSpPr>
        <p:sp>
          <p:nvSpPr>
            <p:cNvPr id="12" name="Rectangle 11"/>
            <p:cNvSpPr/>
            <p:nvPr/>
          </p:nvSpPr>
          <p:spPr>
            <a:xfrm>
              <a:off x="243840" y="2235667"/>
              <a:ext cx="4538472" cy="36260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840" y="1939683"/>
              <a:ext cx="4173468" cy="805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5223126" y="1973201"/>
            <a:ext cx="1097280" cy="109728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23126" y="3872443"/>
            <a:ext cx="1097280" cy="109728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79208" y="3864888"/>
            <a:ext cx="1097280" cy="109728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90638" y="1967326"/>
            <a:ext cx="1097280" cy="109728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845623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+mj-lt"/>
              </a:rPr>
              <a:t>Periodic (sub)frames every 1 </a:t>
            </a:r>
            <a:r>
              <a:rPr lang="en-US" err="1">
                <a:latin typeface="+mj-lt"/>
              </a:rPr>
              <a:t>ms</a:t>
            </a:r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Hard deadline of 3ms</a:t>
            </a:r>
          </a:p>
          <a:p>
            <a:pPr lvl="1"/>
            <a:r>
              <a:rPr lang="en-US">
                <a:latin typeface="+mj-lt"/>
              </a:rPr>
              <a:t>Transport, decode and respond to LTE uplink frame</a:t>
            </a:r>
          </a:p>
          <a:p>
            <a:r>
              <a:rPr lang="en-US">
                <a:latin typeface="+mj-lt"/>
              </a:rPr>
              <a:t>Requires real-time scheduling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863" y="5140159"/>
            <a:ext cx="1311989" cy="683307"/>
            <a:chOff x="5143181" y="2465198"/>
            <a:chExt cx="1311989" cy="683307"/>
          </a:xfrm>
        </p:grpSpPr>
        <p:sp>
          <p:nvSpPr>
            <p:cNvPr id="5" name="Oval 4"/>
            <p:cNvSpPr/>
            <p:nvPr/>
          </p:nvSpPr>
          <p:spPr>
            <a:xfrm>
              <a:off x="5143181" y="2992210"/>
              <a:ext cx="1311989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3242" y="2465198"/>
              <a:ext cx="812507" cy="610743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517852" y="4389888"/>
            <a:ext cx="1170742" cy="684764"/>
            <a:chOff x="6014999" y="1906708"/>
            <a:chExt cx="1170742" cy="684764"/>
          </a:xfrm>
        </p:grpSpPr>
        <p:sp>
          <p:nvSpPr>
            <p:cNvPr id="8" name="Oval 7"/>
            <p:cNvSpPr/>
            <p:nvPr/>
          </p:nvSpPr>
          <p:spPr>
            <a:xfrm>
              <a:off x="6014999" y="2435177"/>
              <a:ext cx="1170742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0144" y="1906708"/>
              <a:ext cx="812507" cy="61074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657419" y="5560519"/>
            <a:ext cx="1311989" cy="683307"/>
            <a:chOff x="6666902" y="2465198"/>
            <a:chExt cx="1311989" cy="683307"/>
          </a:xfrm>
        </p:grpSpPr>
        <p:sp>
          <p:nvSpPr>
            <p:cNvPr id="11" name="Oval 10"/>
            <p:cNvSpPr/>
            <p:nvPr/>
          </p:nvSpPr>
          <p:spPr>
            <a:xfrm>
              <a:off x="6666902" y="2992210"/>
              <a:ext cx="1311989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06965" y="2465198"/>
              <a:ext cx="812507" cy="610743"/>
            </a:xfrm>
            <a:prstGeom prst="rect">
              <a:avLst/>
            </a:prstGeom>
          </p:spPr>
        </p:pic>
      </p:grpSp>
      <p:pic>
        <p:nvPicPr>
          <p:cNvPr id="14" name="Picture 4" descr="http://www.clipartkid.com/images/53/data-center-clip-art-http-gal2-piclab-us-key-images-for-data-Vx4LbF-clip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34" y="4615496"/>
            <a:ext cx="227840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>
            <a:stCxn id="5" idx="6"/>
          </p:cNvCxnSpPr>
          <p:nvPr/>
        </p:nvCxnSpPr>
        <p:spPr>
          <a:xfrm flipV="1">
            <a:off x="1517852" y="5307995"/>
            <a:ext cx="3434482" cy="43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7"/>
          </p:cNvCxnSpPr>
          <p:nvPr/>
        </p:nvCxnSpPr>
        <p:spPr>
          <a:xfrm flipV="1">
            <a:off x="3777272" y="5307995"/>
            <a:ext cx="1175062" cy="80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6"/>
          </p:cNvCxnSpPr>
          <p:nvPr/>
        </p:nvCxnSpPr>
        <p:spPr>
          <a:xfrm>
            <a:off x="2688594" y="4996505"/>
            <a:ext cx="2263740" cy="311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1"/>
          </p:cNvCxnSpPr>
          <p:nvPr/>
        </p:nvCxnSpPr>
        <p:spPr>
          <a:xfrm flipV="1">
            <a:off x="6191866" y="5301296"/>
            <a:ext cx="729768" cy="6699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le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66" y="4840146"/>
            <a:ext cx="461741" cy="36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le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28" y="5598049"/>
            <a:ext cx="461741" cy="36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le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15" y="5883254"/>
            <a:ext cx="461741" cy="36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ougleschan.com/the-recruitment-guru/wp-content/uploads/2013/05/process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89" y="3837205"/>
            <a:ext cx="1105365" cy="110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496551" y="5653108"/>
            <a:ext cx="6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ACK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96551" y="5468818"/>
            <a:ext cx="6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ACK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96551" y="5297839"/>
            <a:ext cx="65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ACK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pic>
        <p:nvPicPr>
          <p:cNvPr id="1030" name="Picture 6" descr="http://www.descartesbiometrics.com/wp-content/uploads/2014/08/silhouette-helix-m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2" y="4457765"/>
            <a:ext cx="6045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://www.descartesbiometrics.com/wp-content/uploads/2014/08/silhouette-helix-m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09" y="4087530"/>
            <a:ext cx="6045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://www.descartesbiometrics.com/wp-content/uploads/2014/08/silhouette-helix-m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6" y="3948918"/>
            <a:ext cx="6045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www.descartesbiometrics.com/wp-content/uploads/2014/08/silhouette-helix-m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7" y="5868733"/>
            <a:ext cx="6045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www.descartesbiometrics.com/wp-content/uploads/2014/08/silhouette-helix-m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65" y="6362944"/>
            <a:ext cx="6045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www.descartesbiometrics.com/wp-content/uploads/2014/08/silhouette-helix-m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79" y="6145956"/>
            <a:ext cx="6045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loud 32"/>
          <p:cNvSpPr/>
          <p:nvPr/>
        </p:nvSpPr>
        <p:spPr>
          <a:xfrm rot="10800000" flipV="1">
            <a:off x="4921856" y="4770782"/>
            <a:ext cx="1317716" cy="88315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600" err="1">
                <a:solidFill>
                  <a:schemeClr val="tx1"/>
                </a:solidFill>
              </a:rPr>
              <a:t>fronthaulnetwork</a:t>
            </a: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55556E-6 L -1.66667E-6 -5.55556E-6 C 0.00104 -5.55556E-6 0.0092 0.00092 0.01146 0.00208 C 0.01233 0.00254 0.01285 0.00393 0.01389 0.00416 C 0.01562 0.00509 0.01771 0.00509 0.01962 0.00532 C 0.02517 0.00786 0.01823 0.00486 0.02691 0.00763 C 0.02778 0.00786 0.02864 0.00833 0.02934 0.00856 C 0.03385 0.01041 0.03229 0.00949 0.03767 0.01087 C 0.03871 0.01111 0.03976 0.0118 0.04097 0.0118 C 0.04358 0.01249 0.04635 0.01249 0.04913 0.01296 L 0.06215 0.01527 C 0.07066 0.01689 0.06597 0.01574 0.07621 0.01851 C 0.07743 0.01874 0.07882 0.01944 0.08021 0.01967 C 0.08437 0.0199 0.08837 0.02013 0.09253 0.0206 C 0.09479 0.02083 0.09687 0.02129 0.09913 0.02175 C 0.10017 0.02199 0.10121 0.02268 0.10243 0.02291 C 0.10503 0.02337 0.10781 0.02361 0.11059 0.02384 C 0.1158 0.02638 0.11024 0.02407 0.11962 0.02615 C 0.12257 0.02685 0.12257 0.02731 0.12535 0.02824 C 0.12639 0.0287 0.12743 0.02893 0.12864 0.02939 C 0.12934 0.02962 0.13021 0.03032 0.13108 0.03055 C 0.13403 0.03101 0.13698 0.03124 0.1401 0.03171 C 0.1408 0.03194 0.14167 0.03263 0.14253 0.03263 C 0.14566 0.03333 0.15243 0.0331 0.15555 0.03587 C 0.15729 0.03749 0.1592 0.03842 0.16059 0.04027 C 0.16215 0.04236 0.1625 0.04328 0.16458 0.04467 C 0.16545 0.04536 0.16632 0.04536 0.16719 0.04583 C 0.16771 0.04699 0.16771 0.04907 0.16875 0.04907 C 0.24739 0.05185 0.26996 0.05069 0.33264 0.04907 C 0.33871 0.04791 0.34236 0.04699 0.34913 0.04699 L 0.42604 0.04583 C 0.49462 0.04282 0.3908 0.04722 0.5401 0.04374 C 0.54149 0.04351 0.54271 0.04259 0.5441 0.04259 C 0.54774 0.04236 0.55121 0.04259 0.55486 0.04259 " pathEditMode="relative" ptsTypes="AAAAAAAAAAAAAAAAAAAAAAAAAAAAAAAA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3.61111E-6 -1.85185E-6 C 0.00261 -0.00047 0.00539 -0.0007 0.00816 -0.00116 C 0.0092 -0.00139 0.01025 -0.00232 0.01146 -0.00232 C 0.02101 -0.00301 0.03056 -0.00301 0.04011 -0.00347 C 0.04202 -0.00371 0.04393 -0.00417 0.04584 -0.0044 C 0.04723 -0.00486 0.04844 -0.00556 0.04983 -0.00556 C 0.06146 -0.00625 0.07292 -0.00625 0.08438 -0.00672 L 0.09098 -0.00787 C 0.09254 -0.0081 0.0941 -0.0088 0.09584 -0.0088 C 0.10261 -0.00949 0.10955 -0.00949 0.11632 -0.00996 L 0.14011 -0.0132 C 0.14219 -0.01366 0.14445 -0.01389 0.1467 -0.01435 C 0.14775 -0.01459 0.14879 -0.01505 0.14983 -0.01551 C 0.15365 -0.01644 0.15539 -0.01644 0.15886 -0.0176 C 0.1665 -0.02014 0.15313 -0.01713 0.16719 -0.01991 C 0.16841 -0.0206 0.1698 -0.02153 0.17118 -0.02199 C 0.17257 -0.02246 0.17396 -0.02269 0.17535 -0.02315 C 0.17639 -0.02338 0.17743 -0.02385 0.17865 -0.02408 C 0.18004 -0.02454 0.18125 -0.02477 0.18264 -0.02523 C 0.1849 -0.02593 0.18698 -0.02685 0.18924 -0.02755 L 0.19341 -0.02847 C 0.19497 -0.02894 0.1967 -0.02917 0.19827 -0.02963 C 0.19931 -0.02986 0.20052 -0.03033 0.20157 -0.03079 C 0.20243 -0.03102 0.20313 -0.03172 0.204 -0.03195 C 0.20816 -0.03287 0.21493 -0.03357 0.21875 -0.03403 C 0.2198 -0.03449 0.22101 -0.03472 0.22205 -0.03519 C 0.22361 -0.03565 0.22535 -0.03542 0.22691 -0.03611 C 0.22795 -0.03658 0.22848 -0.03797 0.22934 -0.03843 C 0.23351 -0.04074 0.23403 -0.04028 0.23768 -0.04167 C 0.23924 -0.04236 0.2408 -0.04329 0.24254 -0.04398 C 0.2448 -0.04468 0.24688 -0.04514 0.24914 -0.04607 C 0.24983 -0.04653 0.2507 -0.04676 0.25157 -0.04722 C 0.25261 -0.04769 0.25365 -0.04885 0.25486 -0.04931 C 0.25677 -0.05023 0.26129 -0.05116 0.26389 -0.05255 C 0.26493 -0.05324 0.26598 -0.05417 0.26719 -0.05486 C 0.26875 -0.05579 0.27066 -0.05579 0.27205 -0.05695 C 0.27292 -0.05764 0.27361 -0.0588 0.27448 -0.05926 C 0.279 -0.06135 0.28091 -0.06111 0.28507 -0.0625 C 0.28594 -0.06273 0.28681 -0.0632 0.28768 -0.06366 C 0.28889 -0.06528 0.29011 -0.06713 0.29167 -0.06806 C 0.29271 -0.06829 0.30018 -0.06991 0.3007 -0.07014 C 0.30747 -0.07315 0.30018 -0.07014 0.31545 -0.07222 C 0.33299 -0.07477 0.27882 -0.07361 0.33195 -0.07454 L 0.43594 -0.0757 L 0.4908 -0.07662 C 0.50261 -0.07824 0.50365 -0.07894 0.51875 -0.07662 C 0.5198 -0.07662 0.52032 -0.075 0.52118 -0.07454 C 0.52205 -0.07408 0.52292 -0.07385 0.52361 -0.07338 C 0.53091 -0.06852 0.5198 -0.07408 0.53021 -0.06898 C 0.53177 -0.06829 0.53351 -0.06736 0.53507 -0.0669 C 0.5375 -0.06597 0.54011 -0.06551 0.54254 -0.06459 C 0.54358 -0.06435 0.5448 -0.06412 0.54584 -0.06366 C 0.54636 -0.06343 0.55105 -0.06065 0.55243 -0.06019 C 0.55452 -0.05972 0.55677 -0.05949 0.55886 -0.05926 C 0.56025 -0.05857 0.56164 -0.05741 0.56302 -0.05695 C 0.56493 -0.05648 0.57657 -0.0551 0.57778 -0.05486 C 0.59254 -0.05255 0.57118 -0.05486 0.59497 -0.05255 C 0.59775 -0.05185 0.60035 -0.05116 0.60313 -0.05047 C 0.60712 -0.04954 0.61233 -0.04885 0.61632 -0.04815 L 0.67691 -0.04931 C 0.68004 -0.04954 0.68004 -0.05023 0.68195 -0.05255 C 0.68108 -0.05347 0.67969 -0.05371 0.67934 -0.05486 C 0.67848 -0.05764 0.67865 -0.06135 0.67865 -0.06459 " pathEditMode="relative" ptsTypes="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4.72222E-6 2.96296E-6 C 0.00157 -0.00301 0.00348 -0.00579 0.00486 -0.0088 C 0.00591 -0.01134 0.00608 -0.01435 0.0073 -0.01644 C 0.00851 -0.01875 0.01059 -0.02014 0.01216 -0.02199 C 0.01302 -0.02292 0.01372 -0.02431 0.01459 -0.02523 C 0.01563 -0.02639 0.01684 -0.02732 0.01789 -0.02847 C 0.02414 -0.03588 0.02014 -0.03171 0.02448 -0.03843 C 0.03143 -0.04907 0.02223 -0.03333 0.02934 -0.04607 C 0.03195 -0.05625 0.0283 -0.04306 0.03195 -0.05162 C 0.03664 -0.06273 0.03143 -0.05232 0.03438 -0.06019 C 0.03577 -0.06435 0.03681 -0.06412 0.03924 -0.06782 C 0.03993 -0.06898 0.04028 -0.07014 0.04098 -0.0713 C 0.04167 -0.07269 0.04271 -0.07407 0.04341 -0.0757 C 0.04393 -0.07685 0.04427 -0.0787 0.04497 -0.07986 C 0.04566 -0.08125 0.04671 -0.08195 0.0474 -0.08333 C 0.05296 -0.09213 0.04358 -0.0787 0.0507 -0.09306 C 0.05174 -0.09537 0.0533 -0.09722 0.054 -0.09954 C 0.05486 -0.10232 0.05573 -0.10625 0.0573 -0.10833 C 0.05816 -0.10972 0.05921 -0.11157 0.06059 -0.11157 C 0.07153 -0.11296 0.08247 -0.1125 0.09341 -0.11273 C 0.11945 -0.12431 0.09393 -0.11343 0.17032 -0.11505 L 0.20556 -0.11597 L 0.25313 -0.11713 L 0.32691 -0.11597 C 0.32882 -0.11597 0.33073 -0.11389 0.33264 -0.11389 L 0.41615 -0.11505 C 0.43507 -0.1162 0.4283 -0.11597 0.43681 -0.11597 " pathEditMode="relative" ptsTypes="AAAAAAAAAAAAAAAAAAAAAAAAAA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3455 -0.00115 L -0.15746 -0.00439 C -0.16076 -0.00486 -0.16406 -0.00509 -0.16736 -0.00555 C -0.16892 -0.00578 -0.17048 -0.00648 -0.17222 -0.00671 C -0.18055 -0.00764 -0.19983 -0.00856 -0.2066 -0.00879 C -0.20798 -0.00926 -0.20937 -0.00972 -0.21076 -0.00995 C -0.21441 -0.01064 -0.22726 -0.0118 -0.23038 -0.01203 C -0.24305 -0.01481 -0.22882 -0.01203 -0.25503 -0.01435 C -0.25694 -0.01458 -0.25885 -0.01504 -0.26076 -0.01551 C -0.26319 -0.01574 -0.26562 -0.0162 -0.26805 -0.01643 C -0.27361 -0.01689 -0.27899 -0.01713 -0.28455 -0.01759 C -0.28854 -0.01782 -0.29271 -0.01851 -0.2967 -0.01875 L -0.36892 -0.01967 C -0.36979 -0.02014 -0.37048 -0.02083 -0.37135 -0.02083 C -0.38194 -0.02083 -0.38038 -0.02129 -0.38611 -0.01875 C -0.39392 -0.02222 -0.3908 -0.02129 -0.40243 -0.02199 C -0.41319 -0.02245 -0.42378 -0.02268 -0.43455 -0.02314 C -0.44045 -0.02338 -0.44653 -0.02384 -0.45243 -0.02407 C -0.4592 -0.02708 -0.45573 -0.02592 -0.46319 -0.02731 C -0.4651 -0.0287 -0.46667 -0.03009 -0.46892 -0.03078 C -0.47048 -0.03125 -0.47222 -0.03148 -0.47378 -0.03171 C -0.47656 -0.0331 -0.47639 -0.0331 -0.47951 -0.03402 C -0.48264 -0.03495 -0.48403 -0.03495 -0.48698 -0.03611 C -0.48958 -0.03726 -0.49236 -0.03889 -0.49514 -0.03935 C -0.49722 -0.03981 -0.49948 -0.04027 -0.50173 -0.04051 C -0.5092 -0.04166 -0.51614 -0.04236 -0.52378 -0.0449 C -0.52483 -0.04514 -0.52604 -0.0456 -0.52708 -0.04606 C -0.52882 -0.04652 -0.53038 -0.04768 -0.53194 -0.04814 C -0.53368 -0.04861 -0.53524 -0.04861 -0.53698 -0.0493 C -0.53854 -0.04976 -0.5401 -0.05092 -0.54184 -0.05139 C -0.55243 -0.05416 -0.54722 -0.05324 -0.55746 -0.05463 C -0.56441 -0.05787 -0.5533 -0.05301 -0.56476 -0.05694 C -0.56649 -0.0574 -0.56805 -0.05833 -0.56962 -0.05902 C -0.57187 -0.05995 -0.57309 -0.06064 -0.57552 -0.06134 C -0.57726 -0.0618 -0.57934 -0.0618 -0.58125 -0.06226 C -0.58385 -0.06296 -0.58663 -0.06412 -0.58941 -0.06458 C -0.59844 -0.06597 -0.59427 -0.06504 -0.60173 -0.06666 C -0.61094 -0.07083 -0.6033 -0.06782 -0.62535 -0.06782 " pathEditMode="relative" ptsTypes="AAAAAAAAAAAAAAAAAAAAAAAAAAAAAAAAAAAAAA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781 -0.00092 -0.01302 -0.00162 -0.02118 -0.00231 L -0.05816 -0.00439 C -0.06736 -0.00648 -0.06493 -0.00625 -0.07934 -0.00671 L -0.17448 -0.00879 C -0.17882 -0.00925 -0.1875 -0.00972 -0.19253 -0.01088 C -0.1934 -0.01111 -0.19409 -0.0118 -0.19496 -0.01203 C -0.196 -0.0125 -0.19722 -0.01273 -0.19826 -0.01319 C -0.2 -0.01388 -0.20156 -0.01481 -0.20312 -0.01527 C -0.20434 -0.01574 -0.20538 -0.01597 -0.20642 -0.01643 C -0.20729 -0.01666 -0.20816 -0.01736 -0.20885 -0.01759 C -0.21059 -0.01805 -0.21215 -0.01828 -0.21389 -0.01875 C -0.21666 -0.01944 -0.21927 -0.0206 -0.22204 -0.02083 C -0.23524 -0.02245 -0.22812 -0.02175 -0.2434 -0.02291 L -0.33264 -0.02199 C -0.33906 -0.02175 -0.34531 -0.02152 -0.35156 -0.02083 C -0.35295 -0.0206 -0.35434 -0.0199 -0.35573 -0.01967 C -0.36198 -0.01921 -0.36823 -0.01898 -0.37448 -0.01875 L -0.3901 -0.01759 C -0.39409 -0.01689 -0.40104 -0.01597 -0.40486 -0.01435 C -0.40642 -0.01365 -0.40833 -0.01342 -0.40972 -0.01203 C -0.41145 -0.01064 -0.41284 -0.00856 -0.41475 -0.00763 C -0.41632 -0.00694 -0.41788 -0.00601 -0.41961 -0.00555 C -0.42448 -0.00393 -0.42187 -0.00486 -0.42777 -0.00231 C -0.42864 -0.00185 -0.42951 -0.00162 -0.4302 -0.00115 C -0.43142 -0.00046 -0.43246 0.00047 -0.4335 0.00116 C -0.43454 0.00162 -0.43576 0.00186 -0.4368 0.00209 C -0.44062 0.00348 -0.44062 0.00463 -0.44583 0.00533 L -0.45243 0.00649 C -0.45764 0.0088 -0.45329 0.00718 -0.46302 0.0088 C -0.46493 0.00903 -0.46684 0.0095 -0.46875 0.00973 C -0.47014 0.01019 -0.47152 0.01088 -0.47291 0.01088 C -0.48073 0.01158 -0.48871 0.01158 -0.4967 0.01204 C -0.49861 0.01227 -0.50052 0.01297 -0.50243 0.0132 C -0.50677 0.01366 -0.51111 0.01343 -0.51545 0.01412 C -0.51649 0.01436 -0.5243 0.01644 -0.52691 0.0176 C -0.52864 0.01806 -0.5302 0.01922 -0.53194 0.01968 C -0.53298 0.02014 -0.53402 0.02037 -0.53524 0.02084 C -0.53593 0.02107 -0.5368 0.02176 -0.53767 0.02176 C -0.54201 0.02269 -0.54635 0.02292 -0.55069 0.02408 C -0.55208 0.02431 -0.55347 0.025 -0.55486 0.02524 C -0.55954 0.0257 -0.56406 0.02593 -0.56875 0.02616 C -0.5776 0.02871 -0.56805 0.02616 -0.58264 0.02848 C -0.58437 0.02871 -0.58593 0.0294 -0.58767 0.02963 C -0.59548 0.0301 -0.60347 0.03033 -0.61145 0.03056 C -0.61389 0.03102 -0.61632 0.03125 -0.61875 0.03172 C -0.621 0.03218 -0.62309 0.03357 -0.62534 0.0338 L -0.63264 0.03496 C -0.63472 0.03588 -0.63854 0.03774 -0.64097 0.0382 C -0.6434 0.03889 -0.64583 0.03912 -0.64826 0.03936 C -0.65052 0.04005 -0.6526 0.04121 -0.65486 0.04167 C -0.67274 0.04422 -0.65868 0.04237 -0.6934 0.04375 L -0.71875 0.04491 C -0.71961 0.04514 -0.72031 0.04607 -0.72118 0.04607 C -0.72448 0.04607 -0.72777 0.04514 -0.73107 0.04491 C -0.73159 0.04491 -0.73211 0.04491 -0.73264 0.04491 " pathEditMode="relative" ptsTypes="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2.77778E-6 0.00046 C -0.00295 -0.00023 -0.00538 -0.00023 -0.00781 -0.00069 C -0.00868 -0.00069 -0.00937 -0.00139 -0.01024 -0.00162 C -0.01267 -0.00231 -0.01597 -0.00301 -0.01857 -0.00324 C -0.03003 -0.0044 -0.04652 -0.00463 -0.05677 -0.00486 L -0.09548 -0.00579 C -0.09722 -0.00602 -0.09878 -0.00625 -0.10069 -0.00671 C -0.10173 -0.00694 -0.10277 -0.00717 -0.10416 -0.00741 C -0.11649 -0.00949 -0.13958 -0.00879 -0.14705 -0.00949 C -0.16337 -0.01157 -0.1368 -0.00764 -0.16771 -0.01088 C -0.16857 -0.01088 -0.16927 -0.01157 -0.17014 -0.01204 C -0.17205 -0.01227 -0.17361 -0.01227 -0.17534 -0.0125 C -0.17916 -0.01342 -0.18298 -0.01389 -0.1868 -0.01412 L -0.1967 -0.01528 C -0.20885 -0.01643 -0.20173 -0.0162 -0.21753 -0.01667 L -0.26406 -0.01829 C -0.27083 -0.02083 -0.2658 -0.01921 -0.28055 -0.02037 C -0.30347 -0.02153 -0.29913 -0.02106 -0.32795 -0.02176 C -0.34982 -0.02477 -0.34097 -0.02384 -0.3842 -0.02176 C -0.38593 -0.02176 -0.3875 -0.02083 -0.38923 -0.02037 L -0.39166 -0.01921 L -0.39427 -0.01829 C -0.3993 -0.01366 -0.3967 -0.01528 -0.40104 -0.0125 C -0.40156 -0.01204 -0.40208 -0.01088 -0.4026 -0.00995 C -0.40538 -0.00694 -0.40555 -0.00694 -0.40833 -0.00486 L -0.41007 -1.48148E-6 C -0.41024 0.00093 -0.41024 0.00208 -0.41076 0.00255 L -0.41354 0.00509 C -0.41441 0.00787 -0.41406 0.00787 -0.41597 0.01019 C -0.41805 0.01296 -0.41753 0.01111 -0.41927 0.01458 C -0.41962 0.01528 -0.41962 0.01644 -0.41996 0.01713 C -0.421 0.01875 -0.42187 0.02083 -0.42326 0.02222 C -0.42378 0.02269 -0.42448 0.02338 -0.425 0.02384 C -0.42621 0.02546 -0.42708 0.02732 -0.4283 0.02894 C -0.42899 0.02986 -0.42934 0.03079 -0.43003 0.03148 C -0.43055 0.03195 -0.43125 0.03264 -0.43177 0.03333 C -0.43229 0.03403 -0.43264 0.03519 -0.43333 0.03565 C -0.43402 0.03658 -0.43507 0.03681 -0.43576 0.03727 C -0.43646 0.03796 -0.43698 0.03843 -0.4375 0.03935 C -0.43802 0.03982 -0.43837 0.04097 -0.43906 0.0419 C -0.44062 0.04283 -0.44236 0.04398 -0.44392 0.04514 L -0.4467 0.04676 L -0.44913 0.04861 C -0.44965 0.04931 -0.45 0.05023 -0.45069 0.05093 C -0.4526 0.05301 -0.45399 0.05278 -0.45642 0.05347 C -0.46163 0.0588 -0.45416 0.05185 -0.46059 0.05602 C -0.46146 0.05695 -0.46215 0.05764 -0.46319 0.05857 C -0.46527 0.06042 -0.46562 0.06019 -0.46805 0.06134 C -0.47274 0.06574 -0.46823 0.06227 -0.47309 0.06482 C -0.47934 0.06783 -0.4717 0.06505 -0.47795 0.06713 C -0.47951 0.06829 -0.48107 0.06968 -0.48298 0.0706 C -0.48889 0.07246 -0.48159 0.07014 -0.48871 0.07222 C -0.48958 0.07222 -0.49045 0.07292 -0.49114 0.07315 C -0.49514 0.07408 -0.49462 0.07408 -0.49687 0.07408 " pathEditMode="relative" rAng="0" ptsTypes="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7" grpId="0"/>
      <p:bldP spid="27" grpId="1"/>
      <p:bldP spid="28" grpId="0"/>
      <p:bldP spid="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/>
          <p:cNvCxnSpPr>
            <a:stCxn id="106" idx="7"/>
            <a:endCxn id="31" idx="1"/>
          </p:cNvCxnSpPr>
          <p:nvPr/>
        </p:nvCxnSpPr>
        <p:spPr>
          <a:xfrm flipH="1" flipV="1">
            <a:off x="1942970" y="3616174"/>
            <a:ext cx="33274" cy="1097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C-RAN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pic>
        <p:nvPicPr>
          <p:cNvPr id="44034" name="Picture 2" descr="Image result for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16" y="1667788"/>
            <a:ext cx="701292" cy="11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10493" y="2977014"/>
            <a:ext cx="627796" cy="526131"/>
            <a:chOff x="6014999" y="1906708"/>
            <a:chExt cx="1170742" cy="684764"/>
          </a:xfrm>
        </p:grpSpPr>
        <p:sp>
          <p:nvSpPr>
            <p:cNvPr id="14" name="Oval 13"/>
            <p:cNvSpPr/>
            <p:nvPr/>
          </p:nvSpPr>
          <p:spPr>
            <a:xfrm>
              <a:off x="6014999" y="2435177"/>
              <a:ext cx="1170742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0144" y="1906708"/>
              <a:ext cx="812507" cy="61074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06966" y="2390839"/>
            <a:ext cx="627796" cy="526131"/>
            <a:chOff x="6014999" y="1906708"/>
            <a:chExt cx="1170742" cy="684764"/>
          </a:xfrm>
        </p:grpSpPr>
        <p:sp>
          <p:nvSpPr>
            <p:cNvPr id="20" name="Oval 19"/>
            <p:cNvSpPr/>
            <p:nvPr/>
          </p:nvSpPr>
          <p:spPr>
            <a:xfrm>
              <a:off x="6014999" y="2435177"/>
              <a:ext cx="1170742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0144" y="1906708"/>
              <a:ext cx="812507" cy="61074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779761" y="3443101"/>
            <a:ext cx="627796" cy="526131"/>
            <a:chOff x="6014999" y="1906708"/>
            <a:chExt cx="1170742" cy="684764"/>
          </a:xfrm>
        </p:grpSpPr>
        <p:sp>
          <p:nvSpPr>
            <p:cNvPr id="23" name="Oval 22"/>
            <p:cNvSpPr/>
            <p:nvPr/>
          </p:nvSpPr>
          <p:spPr>
            <a:xfrm>
              <a:off x="6014999" y="2435177"/>
              <a:ext cx="1170742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0144" y="1906708"/>
              <a:ext cx="812507" cy="610743"/>
            </a:xfrm>
            <a:prstGeom prst="rect">
              <a:avLst/>
            </a:prstGeom>
          </p:spPr>
        </p:pic>
      </p:grpSp>
      <p:sp>
        <p:nvSpPr>
          <p:cNvPr id="31" name="Cloud 30"/>
          <p:cNvSpPr/>
          <p:nvPr/>
        </p:nvSpPr>
        <p:spPr>
          <a:xfrm rot="10800000" flipV="1">
            <a:off x="1338129" y="2946992"/>
            <a:ext cx="1209682" cy="669895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Core network</a:t>
            </a:r>
          </a:p>
        </p:txBody>
      </p:sp>
      <p:cxnSp>
        <p:nvCxnSpPr>
          <p:cNvPr id="45" name="Straight Connector 44"/>
          <p:cNvCxnSpPr>
            <a:stCxn id="20" idx="4"/>
            <a:endCxn id="31" idx="0"/>
          </p:cNvCxnSpPr>
          <p:nvPr/>
        </p:nvCxnSpPr>
        <p:spPr>
          <a:xfrm>
            <a:off x="920864" y="2916970"/>
            <a:ext cx="418273" cy="364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4" idx="6"/>
            <a:endCxn id="31" idx="0"/>
          </p:cNvCxnSpPr>
          <p:nvPr/>
        </p:nvCxnSpPr>
        <p:spPr>
          <a:xfrm flipV="1">
            <a:off x="838289" y="3281940"/>
            <a:ext cx="500848" cy="161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3" idx="7"/>
            <a:endCxn id="31" idx="1"/>
          </p:cNvCxnSpPr>
          <p:nvPr/>
        </p:nvCxnSpPr>
        <p:spPr>
          <a:xfrm flipV="1">
            <a:off x="1315618" y="3616174"/>
            <a:ext cx="627352" cy="250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1" idx="2"/>
            <a:endCxn id="44036" idx="1"/>
          </p:cNvCxnSpPr>
          <p:nvPr/>
        </p:nvCxnSpPr>
        <p:spPr>
          <a:xfrm>
            <a:off x="2544059" y="3281940"/>
            <a:ext cx="3768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1407557" y="2178068"/>
            <a:ext cx="627796" cy="526131"/>
            <a:chOff x="6014999" y="1906708"/>
            <a:chExt cx="1170742" cy="684764"/>
          </a:xfrm>
        </p:grpSpPr>
        <p:sp>
          <p:nvSpPr>
            <p:cNvPr id="59" name="Oval 58"/>
            <p:cNvSpPr/>
            <p:nvPr/>
          </p:nvSpPr>
          <p:spPr>
            <a:xfrm>
              <a:off x="6014999" y="2435177"/>
              <a:ext cx="1170742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0144" y="1906708"/>
              <a:ext cx="812507" cy="610743"/>
            </a:xfrm>
            <a:prstGeom prst="rect">
              <a:avLst/>
            </a:prstGeom>
          </p:spPr>
        </p:pic>
      </p:grpSp>
      <p:cxnSp>
        <p:nvCxnSpPr>
          <p:cNvPr id="61" name="Straight Connector 60"/>
          <p:cNvCxnSpPr>
            <a:stCxn id="59" idx="4"/>
            <a:endCxn id="31" idx="3"/>
          </p:cNvCxnSpPr>
          <p:nvPr/>
        </p:nvCxnSpPr>
        <p:spPr>
          <a:xfrm>
            <a:off x="1721455" y="2704199"/>
            <a:ext cx="221515" cy="281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6" idx="7"/>
            <a:endCxn id="31" idx="1"/>
          </p:cNvCxnSpPr>
          <p:nvPr/>
        </p:nvCxnSpPr>
        <p:spPr>
          <a:xfrm flipV="1">
            <a:off x="1269109" y="3616174"/>
            <a:ext cx="673861" cy="840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33252" y="4032734"/>
            <a:ext cx="627796" cy="526131"/>
            <a:chOff x="6014999" y="1906708"/>
            <a:chExt cx="1170742" cy="684764"/>
          </a:xfrm>
        </p:grpSpPr>
        <p:sp>
          <p:nvSpPr>
            <p:cNvPr id="66" name="Oval 65"/>
            <p:cNvSpPr/>
            <p:nvPr/>
          </p:nvSpPr>
          <p:spPr>
            <a:xfrm>
              <a:off x="6014999" y="2435177"/>
              <a:ext cx="1170742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0144" y="1906708"/>
              <a:ext cx="812507" cy="610743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691693" y="5924678"/>
            <a:ext cx="386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Assign </a:t>
            </a:r>
            <a:r>
              <a:rPr lang="en-US" err="1">
                <a:latin typeface="+mj-lt"/>
              </a:rPr>
              <a:t>basestations</a:t>
            </a:r>
            <a:r>
              <a:rPr lang="en-US">
                <a:latin typeface="+mj-lt"/>
              </a:rPr>
              <a:t> to computing nodes</a:t>
            </a:r>
          </a:p>
        </p:txBody>
      </p:sp>
      <p:pic>
        <p:nvPicPr>
          <p:cNvPr id="101" name="Picture 2" descr="Image result for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54" y="2840862"/>
            <a:ext cx="701292" cy="11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Image result for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935" y="4417837"/>
            <a:ext cx="701292" cy="11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 104"/>
          <p:cNvGrpSpPr/>
          <p:nvPr/>
        </p:nvGrpSpPr>
        <p:grpSpPr>
          <a:xfrm>
            <a:off x="1440387" y="4290374"/>
            <a:ext cx="627796" cy="526131"/>
            <a:chOff x="6014999" y="1906708"/>
            <a:chExt cx="1170742" cy="684764"/>
          </a:xfrm>
        </p:grpSpPr>
        <p:sp>
          <p:nvSpPr>
            <p:cNvPr id="106" name="Oval 105"/>
            <p:cNvSpPr/>
            <p:nvPr/>
          </p:nvSpPr>
          <p:spPr>
            <a:xfrm>
              <a:off x="6014999" y="2435177"/>
              <a:ext cx="1170742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0144" y="1906708"/>
              <a:ext cx="812507" cy="610743"/>
            </a:xfrm>
            <a:prstGeom prst="rect">
              <a:avLst/>
            </a:prstGeom>
          </p:spPr>
        </p:pic>
      </p:grpSp>
      <p:pic>
        <p:nvPicPr>
          <p:cNvPr id="44036" name="Picture 4" descr="Image result for schedul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2" r="28265"/>
          <a:stretch/>
        </p:blipFill>
        <p:spPr bwMode="auto">
          <a:xfrm>
            <a:off x="2920956" y="3053340"/>
            <a:ext cx="39174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2566823" y="3423040"/>
            <a:ext cx="1130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scheduler</a:t>
            </a:r>
          </a:p>
        </p:txBody>
      </p:sp>
      <p:cxnSp>
        <p:nvCxnSpPr>
          <p:cNvPr id="118" name="Straight Connector 117"/>
          <p:cNvCxnSpPr>
            <a:stCxn id="44036" idx="3"/>
            <a:endCxn id="44034" idx="1"/>
          </p:cNvCxnSpPr>
          <p:nvPr/>
        </p:nvCxnSpPr>
        <p:spPr>
          <a:xfrm flipV="1">
            <a:off x="3312696" y="2239140"/>
            <a:ext cx="753620" cy="104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44036" idx="3"/>
            <a:endCxn id="101" idx="1"/>
          </p:cNvCxnSpPr>
          <p:nvPr/>
        </p:nvCxnSpPr>
        <p:spPr>
          <a:xfrm>
            <a:off x="3312696" y="3281940"/>
            <a:ext cx="1284758" cy="130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4036" idx="3"/>
            <a:endCxn id="102" idx="0"/>
          </p:cNvCxnSpPr>
          <p:nvPr/>
        </p:nvCxnSpPr>
        <p:spPr>
          <a:xfrm>
            <a:off x="3312696" y="3281940"/>
            <a:ext cx="1003885" cy="1135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 rot="19173914">
            <a:off x="3252765" y="2793080"/>
            <a:ext cx="228079" cy="285302"/>
            <a:chOff x="6014999" y="1906708"/>
            <a:chExt cx="1170742" cy="684764"/>
          </a:xfrm>
        </p:grpSpPr>
        <p:sp>
          <p:nvSpPr>
            <p:cNvPr id="134" name="Oval 133"/>
            <p:cNvSpPr/>
            <p:nvPr/>
          </p:nvSpPr>
          <p:spPr>
            <a:xfrm>
              <a:off x="6014999" y="2435177"/>
              <a:ext cx="1170742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0144" y="1906708"/>
              <a:ext cx="812507" cy="610743"/>
            </a:xfrm>
            <a:prstGeom prst="rect">
              <a:avLst/>
            </a:prstGeom>
          </p:spPr>
        </p:pic>
      </p:grpSp>
      <p:grpSp>
        <p:nvGrpSpPr>
          <p:cNvPr id="142" name="Group 141"/>
          <p:cNvGrpSpPr/>
          <p:nvPr/>
        </p:nvGrpSpPr>
        <p:grpSpPr>
          <a:xfrm rot="19173914">
            <a:off x="3399833" y="2584135"/>
            <a:ext cx="228079" cy="285302"/>
            <a:chOff x="6014999" y="1906708"/>
            <a:chExt cx="1170742" cy="684764"/>
          </a:xfrm>
        </p:grpSpPr>
        <p:sp>
          <p:nvSpPr>
            <p:cNvPr id="143" name="Oval 142"/>
            <p:cNvSpPr/>
            <p:nvPr/>
          </p:nvSpPr>
          <p:spPr>
            <a:xfrm>
              <a:off x="6014999" y="2435177"/>
              <a:ext cx="1170742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0144" y="1906708"/>
              <a:ext cx="812507" cy="610743"/>
            </a:xfrm>
            <a:prstGeom prst="rect">
              <a:avLst/>
            </a:prstGeom>
          </p:spPr>
        </p:pic>
      </p:grpSp>
      <p:grpSp>
        <p:nvGrpSpPr>
          <p:cNvPr id="145" name="Group 144"/>
          <p:cNvGrpSpPr/>
          <p:nvPr/>
        </p:nvGrpSpPr>
        <p:grpSpPr>
          <a:xfrm rot="19173914">
            <a:off x="3561120" y="2352749"/>
            <a:ext cx="228079" cy="285302"/>
            <a:chOff x="6014999" y="1906708"/>
            <a:chExt cx="1170742" cy="684764"/>
          </a:xfrm>
        </p:grpSpPr>
        <p:sp>
          <p:nvSpPr>
            <p:cNvPr id="146" name="Oval 145"/>
            <p:cNvSpPr/>
            <p:nvPr/>
          </p:nvSpPr>
          <p:spPr>
            <a:xfrm>
              <a:off x="6014999" y="2435177"/>
              <a:ext cx="1170742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0144" y="1906708"/>
              <a:ext cx="812507" cy="610743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 rot="420000">
            <a:off x="3607514" y="3033705"/>
            <a:ext cx="228079" cy="285302"/>
            <a:chOff x="6014999" y="1906708"/>
            <a:chExt cx="1170742" cy="684764"/>
          </a:xfrm>
        </p:grpSpPr>
        <p:sp>
          <p:nvSpPr>
            <p:cNvPr id="149" name="Oval 148"/>
            <p:cNvSpPr/>
            <p:nvPr/>
          </p:nvSpPr>
          <p:spPr>
            <a:xfrm>
              <a:off x="6014999" y="2435177"/>
              <a:ext cx="1170742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0144" y="1906708"/>
              <a:ext cx="812507" cy="610743"/>
            </a:xfrm>
            <a:prstGeom prst="rect">
              <a:avLst/>
            </a:prstGeom>
          </p:spPr>
        </p:pic>
      </p:grpSp>
      <p:grpSp>
        <p:nvGrpSpPr>
          <p:cNvPr id="151" name="Group 150"/>
          <p:cNvGrpSpPr/>
          <p:nvPr/>
        </p:nvGrpSpPr>
        <p:grpSpPr>
          <a:xfrm rot="420000">
            <a:off x="3918506" y="3058735"/>
            <a:ext cx="228079" cy="285302"/>
            <a:chOff x="6014999" y="1906708"/>
            <a:chExt cx="1170742" cy="684764"/>
          </a:xfrm>
        </p:grpSpPr>
        <p:sp>
          <p:nvSpPr>
            <p:cNvPr id="152" name="Oval 151"/>
            <p:cNvSpPr/>
            <p:nvPr/>
          </p:nvSpPr>
          <p:spPr>
            <a:xfrm>
              <a:off x="6014999" y="2435177"/>
              <a:ext cx="1170742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0144" y="1906708"/>
              <a:ext cx="812507" cy="610743"/>
            </a:xfrm>
            <a:prstGeom prst="rect">
              <a:avLst/>
            </a:prstGeom>
          </p:spPr>
        </p:pic>
      </p:grpSp>
      <p:grpSp>
        <p:nvGrpSpPr>
          <p:cNvPr id="154" name="Group 153"/>
          <p:cNvGrpSpPr/>
          <p:nvPr/>
        </p:nvGrpSpPr>
        <p:grpSpPr>
          <a:xfrm rot="2880000">
            <a:off x="3763627" y="3548088"/>
            <a:ext cx="228079" cy="285302"/>
            <a:chOff x="6014999" y="1906708"/>
            <a:chExt cx="1170742" cy="684764"/>
          </a:xfrm>
        </p:grpSpPr>
        <p:sp>
          <p:nvSpPr>
            <p:cNvPr id="155" name="Oval 154"/>
            <p:cNvSpPr/>
            <p:nvPr/>
          </p:nvSpPr>
          <p:spPr>
            <a:xfrm>
              <a:off x="6014999" y="2435177"/>
              <a:ext cx="1170742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0144" y="1906708"/>
              <a:ext cx="812507" cy="610743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2113185" y="2054416"/>
            <a:ext cx="627796" cy="526131"/>
            <a:chOff x="6014999" y="1906708"/>
            <a:chExt cx="1170742" cy="684764"/>
          </a:xfrm>
        </p:grpSpPr>
        <p:sp>
          <p:nvSpPr>
            <p:cNvPr id="158" name="Oval 157"/>
            <p:cNvSpPr/>
            <p:nvPr/>
          </p:nvSpPr>
          <p:spPr>
            <a:xfrm>
              <a:off x="6014999" y="2435177"/>
              <a:ext cx="1170742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0144" y="1906708"/>
              <a:ext cx="812507" cy="610743"/>
            </a:xfrm>
            <a:prstGeom prst="rect">
              <a:avLst/>
            </a:prstGeom>
          </p:spPr>
        </p:pic>
      </p:grpSp>
      <p:cxnSp>
        <p:nvCxnSpPr>
          <p:cNvPr id="160" name="Straight Connector 159"/>
          <p:cNvCxnSpPr>
            <a:stCxn id="158" idx="4"/>
            <a:endCxn id="31" idx="3"/>
          </p:cNvCxnSpPr>
          <p:nvPr/>
        </p:nvCxnSpPr>
        <p:spPr>
          <a:xfrm flipH="1">
            <a:off x="1942970" y="2580547"/>
            <a:ext cx="484113" cy="404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 rot="2880000">
            <a:off x="3960006" y="3762515"/>
            <a:ext cx="228079" cy="285302"/>
            <a:chOff x="6014999" y="1906708"/>
            <a:chExt cx="1170742" cy="684764"/>
          </a:xfrm>
        </p:grpSpPr>
        <p:sp>
          <p:nvSpPr>
            <p:cNvPr id="164" name="Oval 163"/>
            <p:cNvSpPr/>
            <p:nvPr/>
          </p:nvSpPr>
          <p:spPr>
            <a:xfrm>
              <a:off x="6014999" y="2435177"/>
              <a:ext cx="1170742" cy="15629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0144" y="1906708"/>
              <a:ext cx="812507" cy="610743"/>
            </a:xfrm>
            <a:prstGeom prst="rect">
              <a:avLst/>
            </a:prstGeom>
          </p:spPr>
        </p:pic>
      </p:grpSp>
      <p:grpSp>
        <p:nvGrpSpPr>
          <p:cNvPr id="166" name="Group 165"/>
          <p:cNvGrpSpPr/>
          <p:nvPr/>
        </p:nvGrpSpPr>
        <p:grpSpPr>
          <a:xfrm>
            <a:off x="5290505" y="1758345"/>
            <a:ext cx="4527926" cy="4535665"/>
            <a:chOff x="5290505" y="1758345"/>
            <a:chExt cx="4527926" cy="4535665"/>
          </a:xfrm>
        </p:grpSpPr>
        <p:sp>
          <p:nvSpPr>
            <p:cNvPr id="98" name="Freeform 97"/>
            <p:cNvSpPr/>
            <p:nvPr/>
          </p:nvSpPr>
          <p:spPr>
            <a:xfrm>
              <a:off x="5290505" y="1758345"/>
              <a:ext cx="3683374" cy="4166333"/>
            </a:xfrm>
            <a:custGeom>
              <a:avLst/>
              <a:gdLst>
                <a:gd name="connsiteX0" fmla="*/ 0 w 4802588"/>
                <a:gd name="connsiteY0" fmla="*/ 1160891 h 4572000"/>
                <a:gd name="connsiteX1" fmla="*/ 0 w 4802588"/>
                <a:gd name="connsiteY1" fmla="*/ 1940119 h 4572000"/>
                <a:gd name="connsiteX2" fmla="*/ 731520 w 4802588"/>
                <a:gd name="connsiteY2" fmla="*/ 4572000 h 4572000"/>
                <a:gd name="connsiteX3" fmla="*/ 4786685 w 4802588"/>
                <a:gd name="connsiteY3" fmla="*/ 4564049 h 4572000"/>
                <a:gd name="connsiteX4" fmla="*/ 4802588 w 4802588"/>
                <a:gd name="connsiteY4" fmla="*/ 0 h 4572000"/>
                <a:gd name="connsiteX5" fmla="*/ 763325 w 4802588"/>
                <a:gd name="connsiteY5" fmla="*/ 0 h 4572000"/>
                <a:gd name="connsiteX6" fmla="*/ 0 w 4802588"/>
                <a:gd name="connsiteY6" fmla="*/ 1160891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2588" h="4572000">
                  <a:moveTo>
                    <a:pt x="0" y="1160891"/>
                  </a:moveTo>
                  <a:lnTo>
                    <a:pt x="0" y="1940119"/>
                  </a:lnTo>
                  <a:lnTo>
                    <a:pt x="731520" y="4572000"/>
                  </a:lnTo>
                  <a:lnTo>
                    <a:pt x="4786685" y="4564049"/>
                  </a:lnTo>
                  <a:lnTo>
                    <a:pt x="4802588" y="0"/>
                  </a:lnTo>
                  <a:lnTo>
                    <a:pt x="763325" y="0"/>
                  </a:lnTo>
                  <a:lnTo>
                    <a:pt x="0" y="1160891"/>
                  </a:lnTo>
                  <a:close/>
                </a:path>
              </a:pathLst>
            </a:cu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949910" y="5924678"/>
              <a:ext cx="3868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+mj-lt"/>
                </a:rPr>
                <a:t>Assign </a:t>
              </a:r>
              <a:r>
                <a:rPr lang="en-US" err="1">
                  <a:latin typeface="+mj-lt"/>
                </a:rPr>
                <a:t>subframes</a:t>
              </a:r>
              <a:r>
                <a:rPr lang="en-US">
                  <a:latin typeface="+mj-lt"/>
                </a:rPr>
                <a:t> to cores</a:t>
              </a:r>
            </a:p>
          </p:txBody>
        </p:sp>
        <p:sp>
          <p:nvSpPr>
            <p:cNvPr id="44039" name="Rectangle 44038"/>
            <p:cNvSpPr/>
            <p:nvPr/>
          </p:nvSpPr>
          <p:spPr>
            <a:xfrm>
              <a:off x="6081821" y="2054416"/>
              <a:ext cx="1329071" cy="184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BS 0 – </a:t>
              </a:r>
              <a:r>
                <a:rPr lang="en-US" sz="1200" b="1" err="1"/>
                <a:t>subframe</a:t>
              </a:r>
              <a:r>
                <a:rPr lang="en-US" sz="1200" b="1"/>
                <a:t> 0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085420" y="2320334"/>
              <a:ext cx="1329071" cy="184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BS 1 – </a:t>
              </a:r>
              <a:r>
                <a:rPr lang="en-US" sz="1200" b="1" err="1"/>
                <a:t>subframe</a:t>
              </a:r>
              <a:r>
                <a:rPr lang="en-US" sz="1200" b="1"/>
                <a:t> 0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486650" y="2054416"/>
              <a:ext cx="1329071" cy="184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BS 0 – </a:t>
              </a:r>
              <a:r>
                <a:rPr lang="en-US" sz="1200" b="1" err="1"/>
                <a:t>subframe</a:t>
              </a:r>
              <a:r>
                <a:rPr lang="en-US" sz="1200" b="1"/>
                <a:t> 1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7486649" y="2324308"/>
              <a:ext cx="1329071" cy="184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BS 1 – </a:t>
              </a:r>
              <a:r>
                <a:rPr lang="en-US" sz="1200" b="1" err="1"/>
                <a:t>subframe</a:t>
              </a:r>
              <a:r>
                <a:rPr lang="en-US" sz="1200" b="1"/>
                <a:t> 1</a:t>
              </a:r>
            </a:p>
          </p:txBody>
        </p:sp>
        <p:pic>
          <p:nvPicPr>
            <p:cNvPr id="172" name="Picture 4" descr="Image result for schedule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52" r="28265"/>
            <a:stretch/>
          </p:blipFill>
          <p:spPr bwMode="auto">
            <a:xfrm>
              <a:off x="5821643" y="2848627"/>
              <a:ext cx="764994" cy="89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" name="TextBox 173"/>
            <p:cNvSpPr txBox="1"/>
            <p:nvPr/>
          </p:nvSpPr>
          <p:spPr>
            <a:xfrm>
              <a:off x="6718213" y="3058242"/>
              <a:ext cx="11304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Per-node scheduler</a:t>
              </a:r>
            </a:p>
          </p:txBody>
        </p:sp>
        <p:cxnSp>
          <p:nvCxnSpPr>
            <p:cNvPr id="44042" name="Straight Connector 44041"/>
            <p:cNvCxnSpPr/>
            <p:nvPr/>
          </p:nvCxnSpPr>
          <p:spPr>
            <a:xfrm>
              <a:off x="6507126" y="3978831"/>
              <a:ext cx="2423541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6507126" y="4297680"/>
              <a:ext cx="2423541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6507126" y="4617720"/>
              <a:ext cx="2423541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6507126" y="5332710"/>
              <a:ext cx="2423541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44" name="TextBox 44043"/>
            <p:cNvSpPr txBox="1"/>
            <p:nvPr/>
          </p:nvSpPr>
          <p:spPr>
            <a:xfrm>
              <a:off x="7622620" y="4676980"/>
              <a:ext cx="2588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/>
                <a:t>.</a:t>
              </a:r>
              <a:br>
                <a:rPr lang="en-US" sz="1000" b="1"/>
              </a:br>
              <a:r>
                <a:rPr lang="en-US" sz="1000" b="1"/>
                <a:t>.</a:t>
              </a:r>
              <a:br>
                <a:rPr lang="en-US" sz="1000" b="1"/>
              </a:br>
              <a:r>
                <a:rPr lang="en-US" sz="1000" b="1"/>
                <a:t>.</a:t>
              </a:r>
            </a:p>
          </p:txBody>
        </p:sp>
        <p:sp>
          <p:nvSpPr>
            <p:cNvPr id="44048" name="TextBox 44047"/>
            <p:cNvSpPr txBox="1"/>
            <p:nvPr/>
          </p:nvSpPr>
          <p:spPr>
            <a:xfrm>
              <a:off x="6507125" y="3657870"/>
              <a:ext cx="1053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core 0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507124" y="3969232"/>
              <a:ext cx="1053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core 1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507123" y="4290374"/>
              <a:ext cx="1053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core 2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507123" y="5002618"/>
              <a:ext cx="1053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core </a:t>
              </a:r>
              <a:r>
                <a:rPr lang="en-US" i="1"/>
                <a:t>N</a:t>
              </a:r>
            </a:p>
          </p:txBody>
        </p:sp>
        <p:cxnSp>
          <p:nvCxnSpPr>
            <p:cNvPr id="44050" name="Elbow Connector 44049"/>
            <p:cNvCxnSpPr>
              <a:stCxn id="172" idx="2"/>
              <a:endCxn id="44048" idx="1"/>
            </p:cNvCxnSpPr>
            <p:nvPr/>
          </p:nvCxnSpPr>
          <p:spPr>
            <a:xfrm rot="16200000" flipH="1">
              <a:off x="6305090" y="3640501"/>
              <a:ext cx="101084" cy="30298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Elbow Connector 190"/>
            <p:cNvCxnSpPr>
              <a:stCxn id="172" idx="2"/>
              <a:endCxn id="186" idx="1"/>
            </p:cNvCxnSpPr>
            <p:nvPr/>
          </p:nvCxnSpPr>
          <p:spPr>
            <a:xfrm rot="16200000" flipH="1">
              <a:off x="6149409" y="3796183"/>
              <a:ext cx="412446" cy="30298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Elbow Connector 192"/>
            <p:cNvCxnSpPr>
              <a:stCxn id="172" idx="2"/>
              <a:endCxn id="187" idx="1"/>
            </p:cNvCxnSpPr>
            <p:nvPr/>
          </p:nvCxnSpPr>
          <p:spPr>
            <a:xfrm rot="16200000" flipH="1">
              <a:off x="5988837" y="3956754"/>
              <a:ext cx="733588" cy="30298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Elbow Connector 198"/>
            <p:cNvCxnSpPr>
              <a:stCxn id="172" idx="2"/>
              <a:endCxn id="188" idx="1"/>
            </p:cNvCxnSpPr>
            <p:nvPr/>
          </p:nvCxnSpPr>
          <p:spPr>
            <a:xfrm rot="16200000" flipH="1">
              <a:off x="5632715" y="4312876"/>
              <a:ext cx="1445832" cy="30298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59" name="Straight Arrow Connector 44058"/>
            <p:cNvCxnSpPr>
              <a:stCxn id="44039" idx="2"/>
              <a:endCxn id="172" idx="0"/>
            </p:cNvCxnSpPr>
            <p:nvPr/>
          </p:nvCxnSpPr>
          <p:spPr>
            <a:xfrm flipH="1">
              <a:off x="6204140" y="2239141"/>
              <a:ext cx="542217" cy="6094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>
              <a:stCxn id="169" idx="2"/>
              <a:endCxn id="172" idx="0"/>
            </p:cNvCxnSpPr>
            <p:nvPr/>
          </p:nvCxnSpPr>
          <p:spPr>
            <a:xfrm flipH="1">
              <a:off x="6204140" y="2505059"/>
              <a:ext cx="545816" cy="3435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>
              <a:stCxn id="170" idx="2"/>
              <a:endCxn id="172" idx="3"/>
            </p:cNvCxnSpPr>
            <p:nvPr/>
          </p:nvCxnSpPr>
          <p:spPr>
            <a:xfrm flipH="1">
              <a:off x="6586637" y="2239141"/>
              <a:ext cx="1564549" cy="10558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>
              <a:stCxn id="171" idx="2"/>
              <a:endCxn id="172" idx="3"/>
            </p:cNvCxnSpPr>
            <p:nvPr/>
          </p:nvCxnSpPr>
          <p:spPr>
            <a:xfrm flipH="1">
              <a:off x="6586637" y="2509033"/>
              <a:ext cx="1564548" cy="7860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424213" y="3254055"/>
            <a:ext cx="549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BS 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804332" y="3278093"/>
            <a:ext cx="549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BS 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303404" y="2534500"/>
            <a:ext cx="549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BS 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4295" y="4498821"/>
            <a:ext cx="549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BS 1</a:t>
            </a:r>
          </a:p>
        </p:txBody>
      </p:sp>
    </p:spTree>
    <p:extLst>
      <p:ext uri="{BB962C8B-B14F-4D97-AF65-F5344CB8AC3E}">
        <p14:creationId xmlns:p14="http://schemas.microsoft.com/office/powerpoint/2010/main" val="276136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E964-B63B-AA47-B1F3-10957151E047}" type="slidenum">
              <a:rPr lang="en-US" smtClean="0"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State-of-the-Art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950369" y="1894054"/>
            <a:ext cx="7088075" cy="4064000"/>
            <a:chOff x="368490" y="1427872"/>
            <a:chExt cx="7088075" cy="4064000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1886529895"/>
                </p:ext>
              </p:extLst>
            </p:nvPr>
          </p:nvGraphicFramePr>
          <p:xfrm>
            <a:off x="1360565" y="1427872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Left Brace 8"/>
            <p:cNvSpPr/>
            <p:nvPr/>
          </p:nvSpPr>
          <p:spPr>
            <a:xfrm>
              <a:off x="368490" y="1427872"/>
              <a:ext cx="873456" cy="2625513"/>
            </a:xfrm>
            <a:prstGeom prst="leftBrace">
              <a:avLst>
                <a:gd name="adj1" fmla="val 41146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Brace 29"/>
            <p:cNvSpPr/>
            <p:nvPr/>
          </p:nvSpPr>
          <p:spPr>
            <a:xfrm>
              <a:off x="368490" y="4188321"/>
              <a:ext cx="873456" cy="1267515"/>
            </a:xfrm>
            <a:prstGeom prst="leftBrace">
              <a:avLst>
                <a:gd name="adj1" fmla="val 41146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9308" y="3015970"/>
            <a:ext cx="195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</a:rPr>
              <a:t>Scheduling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2831" y="4976294"/>
            <a:ext cx="195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28310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8E964-B63B-AA47-B1F3-10957151E047}" type="slidenum">
              <a:rPr lang="en-US" smtClean="0"/>
              <a:t>7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0" y="5020919"/>
            <a:ext cx="8515350" cy="2361771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4332" indent="-258605" defTabSz="822960">
              <a:spcBef>
                <a:spcPts val="270"/>
              </a:spcBef>
              <a:buFont typeface="Arial" pitchFamily="34" charset="0"/>
              <a:buChar char="•"/>
            </a:pPr>
            <a:r>
              <a:rPr lang="en-US" sz="24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Gill Sans"/>
              </a:rPr>
              <a:t>Two scheduling options:</a:t>
            </a:r>
          </a:p>
          <a:p>
            <a:pPr marL="764382" lvl="1" indent="-258605" defTabSz="822960">
              <a:spcBef>
                <a:spcPts val="270"/>
              </a:spcBef>
              <a:buFont typeface="Arial" pitchFamily="34" charset="0"/>
              <a:buChar char="•"/>
            </a:pP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Gill Sans"/>
              </a:rPr>
              <a:t>Design for WCET 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Gill Sans"/>
                <a:sym typeface="Wingdings" panose="05000000000000000000" pitchFamily="2" charset="2"/>
              </a:rPr>
              <a:t> 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Gill Sans"/>
              </a:rPr>
              <a:t>overprovision resources</a:t>
            </a:r>
          </a:p>
          <a:p>
            <a:pPr marL="764382" lvl="1" indent="-258605" defTabSz="822960">
              <a:spcBef>
                <a:spcPts val="270"/>
              </a:spcBef>
              <a:buFont typeface="Arial" pitchFamily="34" charset="0"/>
              <a:buChar char="•"/>
            </a:pP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Gill Sans"/>
              </a:rPr>
              <a:t>Design for average case </a:t>
            </a:r>
            <a:r>
              <a:rPr 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Gill Sans"/>
                <a:sym typeface="Wingdings" panose="05000000000000000000" pitchFamily="2" charset="2"/>
              </a:rPr>
              <a:t> deadline misses</a:t>
            </a:r>
            <a:endParaRPr lang="en-US" sz="2000">
              <a:solidFill>
                <a:prstClr val="black">
                  <a:lumMod val="75000"/>
                  <a:lumOff val="25000"/>
                </a:prstClr>
              </a:solidFill>
              <a:latin typeface="+mj-lt"/>
              <a:cs typeface="Gill Sans"/>
            </a:endParaRPr>
          </a:p>
          <a:p>
            <a:pPr marL="364332" indent="-258605" defTabSz="822960">
              <a:spcBef>
                <a:spcPts val="270"/>
              </a:spcBef>
              <a:buFont typeface="Arial" pitchFamily="34" charset="0"/>
              <a:buChar char="•"/>
            </a:pPr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Gill San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Real-world Traffic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11749" y="1690689"/>
            <a:ext cx="4735221" cy="3087328"/>
            <a:chOff x="2411749" y="1690689"/>
            <a:chExt cx="4735221" cy="3087328"/>
          </a:xfrm>
        </p:grpSpPr>
        <p:pic>
          <p:nvPicPr>
            <p:cNvPr id="3" name="Picture 2" descr="motivation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49" y="1690689"/>
              <a:ext cx="4320501" cy="30873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768930" y="1780842"/>
              <a:ext cx="13780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Band 17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68930" y="2086959"/>
              <a:ext cx="137804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Band 13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3181081" y="2482049"/>
            <a:ext cx="352541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7" idx="2"/>
          </p:cNvCxnSpPr>
          <p:nvPr/>
        </p:nvCxnSpPr>
        <p:spPr>
          <a:xfrm flipH="1">
            <a:off x="6838682" y="2109633"/>
            <a:ext cx="1577662" cy="279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78839" y="1709523"/>
            <a:ext cx="1275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+mj-lt"/>
              </a:rPr>
              <a:t>Max load</a:t>
            </a:r>
          </a:p>
        </p:txBody>
      </p:sp>
    </p:spTree>
    <p:extLst>
      <p:ext uri="{BB962C8B-B14F-4D97-AF65-F5344CB8AC3E}">
        <p14:creationId xmlns:p14="http://schemas.microsoft.com/office/powerpoint/2010/main" val="99580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RT-OPEX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accent6"/>
                </a:solidFill>
                <a:latin typeface="+mj-lt"/>
              </a:rPr>
              <a:t>Offers</a:t>
            </a:r>
            <a:r>
              <a:rPr lang="en-US">
                <a:latin typeface="+mj-lt"/>
              </a:rPr>
              <a:t> flexible scheduling for C-RAN</a:t>
            </a:r>
          </a:p>
          <a:p>
            <a:endParaRPr lang="en-US" sz="2000">
              <a:latin typeface="+mj-lt"/>
            </a:endParaRPr>
          </a:p>
          <a:p>
            <a:r>
              <a:rPr lang="en-US">
                <a:solidFill>
                  <a:schemeClr val="accent6"/>
                </a:solidFill>
                <a:latin typeface="+mj-lt"/>
              </a:rPr>
              <a:t>Combines</a:t>
            </a:r>
            <a:r>
              <a:rPr lang="en-US">
                <a:latin typeface="+mj-lt"/>
              </a:rPr>
              <a:t> offline partitioned scheduling with runtime parallelism (work stealing)</a:t>
            </a:r>
          </a:p>
          <a:p>
            <a:endParaRPr lang="en-US" sz="2000">
              <a:latin typeface="+mj-lt"/>
            </a:endParaRPr>
          </a:p>
          <a:p>
            <a:r>
              <a:rPr lang="en-US">
                <a:solidFill>
                  <a:schemeClr val="accent6"/>
                </a:solidFill>
                <a:latin typeface="+mj-lt"/>
              </a:rPr>
              <a:t>Achieves</a:t>
            </a:r>
            <a:r>
              <a:rPr lang="en-US">
                <a:latin typeface="+mj-lt"/>
              </a:rPr>
              <a:t> resource pooling at finer time scale</a:t>
            </a:r>
          </a:p>
          <a:p>
            <a:endParaRPr lang="en-US" sz="2000">
              <a:latin typeface="+mj-lt"/>
            </a:endParaRPr>
          </a:p>
          <a:p>
            <a:r>
              <a:rPr lang="en-US">
                <a:solidFill>
                  <a:schemeClr val="accent6"/>
                </a:solidFill>
                <a:latin typeface="+mj-lt"/>
              </a:rPr>
              <a:t>Avoids</a:t>
            </a:r>
            <a:r>
              <a:rPr lang="en-US">
                <a:latin typeface="+mj-lt"/>
              </a:rPr>
              <a:t> over-provisioning of resources</a:t>
            </a:r>
          </a:p>
          <a:p>
            <a:endParaRPr lang="en-US">
              <a:latin typeface="+mj-lt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86034864"/>
              </p:ext>
            </p:extLst>
          </p:nvPr>
        </p:nvGraphicFramePr>
        <p:xfrm>
          <a:off x="104930" y="2286000"/>
          <a:ext cx="8962869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6955503-2946-476B-8D0F-611119022839}" type="slidenum">
              <a:rPr lang="en-US" altLang="ja-JP">
                <a:solidFill>
                  <a:srgbClr val="898989"/>
                </a:solidFill>
              </a:rPr>
              <a:pPr eaLnBrk="1" hangingPunct="1"/>
              <a:t>9</a:t>
            </a:fld>
            <a:endParaRPr lang="en-US" altLang="ja-JP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4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E57CE8-1C79-4C32-A4F3-31F79CCFE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8CC5C9-CC66-44B7-BB6B-5053899E7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F5B625-2318-485B-9181-9C3C80867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C4EE03-4635-436A-9D95-A35CFBF16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A35036-6AE7-4B24-9A50-E3A19E001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6E2842-BF4F-4131-AA4D-A7B3AADEB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285C2A-A4CB-4DD6-A74B-97EF88E17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9FA426-6E3B-4A39-994C-8505D8FCF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805</Words>
  <Application>Microsoft Office PowerPoint</Application>
  <PresentationFormat>On-screen Show (4:3)</PresentationFormat>
  <Paragraphs>341</Paragraphs>
  <Slides>34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MS PGothic</vt:lpstr>
      <vt:lpstr>Arial</vt:lpstr>
      <vt:lpstr>Calibri</vt:lpstr>
      <vt:lpstr>Calibri Light</vt:lpstr>
      <vt:lpstr>Cambria Math</vt:lpstr>
      <vt:lpstr>Gill Sans</vt:lpstr>
      <vt:lpstr>Helvetica</vt:lpstr>
      <vt:lpstr>Wingdings</vt:lpstr>
      <vt:lpstr>office theme</vt:lpstr>
      <vt:lpstr>Visio</vt:lpstr>
      <vt:lpstr>RT-OPEX: Flexible Scheduling for Cloud-RAN Processing</vt:lpstr>
      <vt:lpstr>What is Cloud-RAN*? </vt:lpstr>
      <vt:lpstr>C-RAN in Practice</vt:lpstr>
      <vt:lpstr>Deadlines</vt:lpstr>
      <vt:lpstr>C-RAN Scheduling</vt:lpstr>
      <vt:lpstr>State-of-the-Art</vt:lpstr>
      <vt:lpstr>Real-world Traffic </vt:lpstr>
      <vt:lpstr>RT-OPEX</vt:lpstr>
      <vt:lpstr>PowerPoint Presentation</vt:lpstr>
      <vt:lpstr>End to End Model</vt:lpstr>
      <vt:lpstr>Uplink Processing</vt:lpstr>
      <vt:lpstr>Parallelism</vt:lpstr>
      <vt:lpstr>Parallelism</vt:lpstr>
      <vt:lpstr>End-to-End Model</vt:lpstr>
      <vt:lpstr>Scheduling</vt:lpstr>
      <vt:lpstr>Conventional Approaches</vt:lpstr>
      <vt:lpstr>Scheduling Gaps</vt:lpstr>
      <vt:lpstr>RT-OPEX</vt:lpstr>
      <vt:lpstr>RT-OPEX Migration</vt:lpstr>
      <vt:lpstr>Implementation</vt:lpstr>
      <vt:lpstr>RT-OPEX Implementation</vt:lpstr>
      <vt:lpstr>Evaluation Platform</vt:lpstr>
      <vt:lpstr>Performance Evaluation</vt:lpstr>
      <vt:lpstr>Migration Overhead</vt:lpstr>
      <vt:lpstr>Partitioned Scheduler</vt:lpstr>
      <vt:lpstr>Global Scheduler</vt:lpstr>
      <vt:lpstr>Conclusion</vt:lpstr>
      <vt:lpstr>Thank You!</vt:lpstr>
      <vt:lpstr>RT-OPEX Performance</vt:lpstr>
      <vt:lpstr>Transport Latency</vt:lpstr>
      <vt:lpstr>Uplink Processing</vt:lpstr>
      <vt:lpstr>RT-OPEX Performance</vt:lpstr>
      <vt:lpstr>RT-OPEX</vt:lpstr>
      <vt:lpstr>RT-OPEX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RT-OPEX: Flexible Scheduling for Cloud-RAN Processing</dc:title>
  <cp:lastModifiedBy>Kassem Fawaz</cp:lastModifiedBy>
  <cp:revision>14</cp:revision>
  <dcterms:modified xsi:type="dcterms:W3CDTF">2016-12-20T22:23:59Z</dcterms:modified>
</cp:coreProperties>
</file>