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36" r:id="rId3"/>
    <p:sldId id="414" r:id="rId4"/>
    <p:sldId id="348" r:id="rId5"/>
    <p:sldId id="347" r:id="rId6"/>
    <p:sldId id="419" r:id="rId7"/>
    <p:sldId id="353" r:id="rId8"/>
    <p:sldId id="342" r:id="rId9"/>
    <p:sldId id="418" r:id="rId10"/>
    <p:sldId id="405" r:id="rId11"/>
    <p:sldId id="417" r:id="rId12"/>
    <p:sldId id="352" r:id="rId13"/>
    <p:sldId id="291" r:id="rId14"/>
    <p:sldId id="264" r:id="rId15"/>
    <p:sldId id="408" r:id="rId16"/>
    <p:sldId id="409" r:id="rId17"/>
    <p:sldId id="390" r:id="rId18"/>
    <p:sldId id="273" r:id="rId19"/>
    <p:sldId id="416" r:id="rId20"/>
    <p:sldId id="277" r:id="rId21"/>
    <p:sldId id="278" r:id="rId22"/>
    <p:sldId id="407" r:id="rId23"/>
    <p:sldId id="279" r:id="rId24"/>
    <p:sldId id="280" r:id="rId25"/>
    <p:sldId id="282" r:id="rId26"/>
    <p:sldId id="415" r:id="rId27"/>
    <p:sldId id="293" r:id="rId28"/>
    <p:sldId id="400" r:id="rId29"/>
    <p:sldId id="292" r:id="rId30"/>
    <p:sldId id="296" r:id="rId31"/>
    <p:sldId id="300" r:id="rId32"/>
    <p:sldId id="356" r:id="rId33"/>
    <p:sldId id="388" r:id="rId34"/>
    <p:sldId id="410" r:id="rId35"/>
    <p:sldId id="354" r:id="rId36"/>
    <p:sldId id="401" r:id="rId37"/>
    <p:sldId id="335" r:id="rId38"/>
    <p:sldId id="404" r:id="rId39"/>
    <p:sldId id="374" r:id="rId40"/>
    <p:sldId id="378" r:id="rId41"/>
    <p:sldId id="375" r:id="rId42"/>
    <p:sldId id="379" r:id="rId43"/>
    <p:sldId id="413" r:id="rId44"/>
    <p:sldId id="380" r:id="rId45"/>
    <p:sldId id="382" r:id="rId46"/>
    <p:sldId id="383" r:id="rId47"/>
    <p:sldId id="392" r:id="rId48"/>
    <p:sldId id="391" r:id="rId49"/>
    <p:sldId id="402" r:id="rId50"/>
    <p:sldId id="288" r:id="rId51"/>
    <p:sldId id="406" r:id="rId52"/>
    <p:sldId id="28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158"/>
    <p:restoredTop sz="69767" autoAdjust="0"/>
  </p:normalViewPr>
  <p:slideViewPr>
    <p:cSldViewPr snapToGrid="0" showGuides="1">
      <p:cViewPr>
        <p:scale>
          <a:sx n="70" d="100"/>
          <a:sy n="70" d="100"/>
        </p:scale>
        <p:origin x="1296" y="210"/>
      </p:cViewPr>
      <p:guideLst>
        <p:guide orient="horz" pos="2184"/>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099473328537"/>
          <c:y val="0.16903216254836401"/>
          <c:w val="0.76498477413883204"/>
          <c:h val="0.65231771008894901"/>
        </c:manualLayout>
      </c:layout>
      <c:scatterChart>
        <c:scatterStyle val="smoothMarker"/>
        <c:varyColors val="0"/>
        <c:ser>
          <c:idx val="0"/>
          <c:order val="0"/>
          <c:tx>
            <c:strRef>
              <c:f>Sheet1!$B$1</c:f>
              <c:strCache>
                <c:ptCount val="1"/>
                <c:pt idx="0">
                  <c:v>clear</c:v>
                </c:pt>
              </c:strCache>
            </c:strRef>
          </c:tx>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Sheet1!$A$2:$A$10</c:f>
              <c:numCache>
                <c:formatCode>General</c:formatCode>
                <c:ptCount val="9"/>
                <c:pt idx="0">
                  <c:v>0</c:v>
                </c:pt>
                <c:pt idx="1">
                  <c:v>0.25</c:v>
                </c:pt>
                <c:pt idx="2">
                  <c:v>0.5</c:v>
                </c:pt>
                <c:pt idx="3">
                  <c:v>0.75</c:v>
                </c:pt>
                <c:pt idx="4">
                  <c:v>1</c:v>
                </c:pt>
                <c:pt idx="5">
                  <c:v>1.25</c:v>
                </c:pt>
                <c:pt idx="6">
                  <c:v>1.5</c:v>
                </c:pt>
                <c:pt idx="7">
                  <c:v>2</c:v>
                </c:pt>
                <c:pt idx="8">
                  <c:v>3</c:v>
                </c:pt>
              </c:numCache>
            </c:numRef>
          </c:xVal>
          <c:yVal>
            <c:numRef>
              <c:f>Sheet1!$B$2:$B$10</c:f>
              <c:numCache>
                <c:formatCode>General</c:formatCode>
                <c:ptCount val="9"/>
                <c:pt idx="0">
                  <c:v>0</c:v>
                </c:pt>
                <c:pt idx="1">
                  <c:v>0.15</c:v>
                </c:pt>
                <c:pt idx="2">
                  <c:v>0.2</c:v>
                </c:pt>
                <c:pt idx="3">
                  <c:v>0.32</c:v>
                </c:pt>
                <c:pt idx="4">
                  <c:v>0.35</c:v>
                </c:pt>
                <c:pt idx="5">
                  <c:v>0.6</c:v>
                </c:pt>
                <c:pt idx="6">
                  <c:v>0.7</c:v>
                </c:pt>
                <c:pt idx="7">
                  <c:v>0.9</c:v>
                </c:pt>
                <c:pt idx="8">
                  <c:v>0.9</c:v>
                </c:pt>
              </c:numCache>
            </c:numRef>
          </c:yVal>
          <c:smooth val="1"/>
          <c:extLst>
            <c:ext xmlns:c16="http://schemas.microsoft.com/office/drawing/2014/chart" uri="{C3380CC4-5D6E-409C-BE32-E72D297353CC}">
              <c16:uniqueId val="{00000000-01F8-46C7-B66E-EC5E2C1DA607}"/>
            </c:ext>
          </c:extLst>
        </c:ser>
        <c:ser>
          <c:idx val="1"/>
          <c:order val="1"/>
          <c:tx>
            <c:strRef>
              <c:f>Sheet1!$C$1</c:f>
              <c:strCache>
                <c:ptCount val="1"/>
                <c:pt idx="0">
                  <c:v>covered</c:v>
                </c:pt>
              </c:strCache>
            </c:strRef>
          </c:tx>
          <c:spPr>
            <a:ln w="38100" cap="rnd">
              <a:solidFill>
                <a:schemeClr val="accent2"/>
              </a:solidFill>
              <a:round/>
            </a:ln>
            <a:effectLst/>
          </c:spPr>
          <c:marker>
            <c:symbol val="circle"/>
            <c:size val="5"/>
            <c:spPr>
              <a:solidFill>
                <a:schemeClr val="accent2"/>
              </a:solidFill>
              <a:ln w="9525">
                <a:solidFill>
                  <a:schemeClr val="accent2"/>
                </a:solidFill>
              </a:ln>
              <a:effectLst/>
            </c:spPr>
          </c:marker>
          <c:xVal>
            <c:numRef>
              <c:f>Sheet1!$A$2:$A$10</c:f>
              <c:numCache>
                <c:formatCode>General</c:formatCode>
                <c:ptCount val="9"/>
                <c:pt idx="0">
                  <c:v>0</c:v>
                </c:pt>
                <c:pt idx="1">
                  <c:v>0.25</c:v>
                </c:pt>
                <c:pt idx="2">
                  <c:v>0.5</c:v>
                </c:pt>
                <c:pt idx="3">
                  <c:v>0.75</c:v>
                </c:pt>
                <c:pt idx="4">
                  <c:v>1</c:v>
                </c:pt>
                <c:pt idx="5">
                  <c:v>1.25</c:v>
                </c:pt>
                <c:pt idx="6">
                  <c:v>1.5</c:v>
                </c:pt>
                <c:pt idx="7">
                  <c:v>2</c:v>
                </c:pt>
                <c:pt idx="8">
                  <c:v>3</c:v>
                </c:pt>
              </c:numCache>
            </c:numRef>
          </c:xVal>
          <c:yVal>
            <c:numRef>
              <c:f>Sheet1!$C$2:$C$10</c:f>
              <c:numCache>
                <c:formatCode>General</c:formatCode>
                <c:ptCount val="9"/>
                <c:pt idx="0">
                  <c:v>0.1</c:v>
                </c:pt>
                <c:pt idx="1">
                  <c:v>0.4</c:v>
                </c:pt>
                <c:pt idx="2">
                  <c:v>0.6</c:v>
                </c:pt>
                <c:pt idx="3">
                  <c:v>0.7</c:v>
                </c:pt>
                <c:pt idx="4">
                  <c:v>0.7</c:v>
                </c:pt>
                <c:pt idx="5">
                  <c:v>0.8</c:v>
                </c:pt>
                <c:pt idx="6">
                  <c:v>0.9</c:v>
                </c:pt>
                <c:pt idx="7">
                  <c:v>0.95</c:v>
                </c:pt>
                <c:pt idx="8">
                  <c:v>1</c:v>
                </c:pt>
              </c:numCache>
            </c:numRef>
          </c:yVal>
          <c:smooth val="1"/>
          <c:extLst>
            <c:ext xmlns:c16="http://schemas.microsoft.com/office/drawing/2014/chart" uri="{C3380CC4-5D6E-409C-BE32-E72D297353CC}">
              <c16:uniqueId val="{00000001-01F8-46C7-B66E-EC5E2C1DA607}"/>
            </c:ext>
          </c:extLst>
        </c:ser>
        <c:dLbls>
          <c:showLegendKey val="0"/>
          <c:showVal val="0"/>
          <c:showCatName val="0"/>
          <c:showSerName val="0"/>
          <c:showPercent val="0"/>
          <c:showBubbleSize val="0"/>
        </c:dLbls>
        <c:axId val="-592090304"/>
        <c:axId val="-626730416"/>
      </c:scatterChart>
      <c:valAx>
        <c:axId val="-592090304"/>
        <c:scaling>
          <c:orientation val="minMax"/>
          <c:max val="3"/>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d(m)</a:t>
                </a:r>
                <a:endParaRPr lang="en-US" sz="1800" dirty="0">
                  <a:solidFill>
                    <a:schemeClr val="tx1"/>
                  </a:solidFill>
                </a:endParaRPr>
              </a:p>
            </c:rich>
          </c:tx>
          <c:layout>
            <c:manualLayout>
              <c:xMode val="edge"/>
              <c:yMode val="edge"/>
              <c:x val="0.52071779637065696"/>
              <c:y val="0.8821961239971920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26730416"/>
        <c:crosses val="autoZero"/>
        <c:crossBetween val="midCat"/>
      </c:valAx>
      <c:valAx>
        <c:axId val="-6267304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Cut-off distance (m)</a:t>
                </a:r>
                <a:endParaRPr lang="en-US" sz="1800"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92090304"/>
        <c:crosses val="autoZero"/>
        <c:crossBetween val="midCat"/>
      </c:valAx>
      <c:spPr>
        <a:noFill/>
        <a:ln>
          <a:noFill/>
        </a:ln>
        <a:effectLst/>
      </c:spPr>
    </c:plotArea>
    <c:legend>
      <c:legendPos val="r"/>
      <c:layout>
        <c:manualLayout>
          <c:xMode val="edge"/>
          <c:yMode val="edge"/>
          <c:x val="0.68258280807618399"/>
          <c:y val="0.47200787401574801"/>
          <c:w val="0.26186151751835701"/>
          <c:h val="0.18189663792026001"/>
        </c:manualLayout>
      </c:layout>
      <c:overlay val="1"/>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errBars>
            <c:errBarType val="both"/>
            <c:errValType val="cust"/>
            <c:noEndCap val="0"/>
            <c:plus>
              <c:numRef>
                <c:f>Sheet1!$C$2:$C$11</c:f>
                <c:numCache>
                  <c:formatCode>General</c:formatCode>
                  <c:ptCount val="10"/>
                  <c:pt idx="0">
                    <c:v>9.6976514911830704E-5</c:v>
                  </c:pt>
                  <c:pt idx="1">
                    <c:v>6.4527771798917797E-4</c:v>
                  </c:pt>
                  <c:pt idx="2">
                    <c:v>2.5724756054704401E-3</c:v>
                  </c:pt>
                  <c:pt idx="3">
                    <c:v>3.6095795213553E-3</c:v>
                  </c:pt>
                  <c:pt idx="4">
                    <c:v>3.5270401853588098E-3</c:v>
                  </c:pt>
                  <c:pt idx="5">
                    <c:v>9.6073625316635894E-3</c:v>
                  </c:pt>
                  <c:pt idx="6">
                    <c:v>3.4476000777782598E-3</c:v>
                  </c:pt>
                  <c:pt idx="7">
                    <c:v>1.09734492647221E-2</c:v>
                  </c:pt>
                  <c:pt idx="8">
                    <c:v>1.43974004040682E-2</c:v>
                  </c:pt>
                  <c:pt idx="9">
                    <c:v>1.15300831823774</c:v>
                  </c:pt>
                </c:numCache>
              </c:numRef>
            </c:plus>
            <c:minus>
              <c:numRef>
                <c:f>Sheet1!$C$2:$C$11</c:f>
                <c:numCache>
                  <c:formatCode>General</c:formatCode>
                  <c:ptCount val="10"/>
                  <c:pt idx="0">
                    <c:v>9.6976514911830704E-5</c:v>
                  </c:pt>
                  <c:pt idx="1">
                    <c:v>6.4527771798917797E-4</c:v>
                  </c:pt>
                  <c:pt idx="2">
                    <c:v>2.5724756054704401E-3</c:v>
                  </c:pt>
                  <c:pt idx="3">
                    <c:v>3.6095795213553E-3</c:v>
                  </c:pt>
                  <c:pt idx="4">
                    <c:v>3.5270401853588098E-3</c:v>
                  </c:pt>
                  <c:pt idx="5">
                    <c:v>9.6073625316635894E-3</c:v>
                  </c:pt>
                  <c:pt idx="6">
                    <c:v>3.4476000777782598E-3</c:v>
                  </c:pt>
                  <c:pt idx="7">
                    <c:v>1.09734492647221E-2</c:v>
                  </c:pt>
                  <c:pt idx="8">
                    <c:v>1.43974004040682E-2</c:v>
                  </c:pt>
                  <c:pt idx="9">
                    <c:v>1.15300831823774</c:v>
                  </c:pt>
                </c:numCache>
              </c:numRef>
            </c:minus>
            <c:spPr>
              <a:noFill/>
              <a:ln w="19050" cap="flat" cmpd="sng" algn="ctr">
                <a:solidFill>
                  <a:srgbClr val="FF0000"/>
                </a:solidFill>
                <a:round/>
              </a:ln>
              <a:effectLst/>
            </c:spPr>
          </c:errBars>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3.3444000000000002E-2</c:v>
                </c:pt>
                <c:pt idx="1">
                  <c:v>0.57970500000000003</c:v>
                </c:pt>
                <c:pt idx="2">
                  <c:v>1.66143633333333</c:v>
                </c:pt>
                <c:pt idx="3">
                  <c:v>1.92974766666667</c:v>
                </c:pt>
                <c:pt idx="4">
                  <c:v>2.066875666666669</c:v>
                </c:pt>
                <c:pt idx="5">
                  <c:v>5.2840733333333301</c:v>
                </c:pt>
                <c:pt idx="6">
                  <c:v>5.3545549999999507</c:v>
                </c:pt>
                <c:pt idx="7">
                  <c:v>5.6913796666666698</c:v>
                </c:pt>
                <c:pt idx="8">
                  <c:v>12.9199623333333</c:v>
                </c:pt>
                <c:pt idx="9">
                  <c:v>15.7398373333333</c:v>
                </c:pt>
              </c:numCache>
            </c:numRef>
          </c:val>
          <c:extLst>
            <c:ext xmlns:c16="http://schemas.microsoft.com/office/drawing/2014/chart" uri="{C3380CC4-5D6E-409C-BE32-E72D297353CC}">
              <c16:uniqueId val="{00000000-C437-487C-AFCA-90F1454495F3}"/>
            </c:ext>
          </c:extLst>
        </c:ser>
        <c:dLbls>
          <c:showLegendKey val="0"/>
          <c:showVal val="0"/>
          <c:showCatName val="0"/>
          <c:showSerName val="0"/>
          <c:showPercent val="0"/>
          <c:showBubbleSize val="0"/>
        </c:dLbls>
        <c:gapWidth val="150"/>
        <c:axId val="-626881968"/>
        <c:axId val="-626878576"/>
      </c:barChart>
      <c:catAx>
        <c:axId val="-62688196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 Advertisers</a:t>
                </a:r>
                <a:endParaRPr lang="en-US" sz="1800" dirty="0">
                  <a:solidFill>
                    <a:schemeClr val="tx1"/>
                  </a:solidFill>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26878576"/>
        <c:crosses val="autoZero"/>
        <c:auto val="1"/>
        <c:lblAlgn val="ctr"/>
        <c:lblOffset val="100"/>
        <c:noMultiLvlLbl val="0"/>
      </c:catAx>
      <c:valAx>
        <c:axId val="-626878576"/>
        <c:scaling>
          <c:orientation val="minMax"/>
          <c:max val="25"/>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smtClean="0">
                    <a:solidFill>
                      <a:schemeClr val="tx1"/>
                    </a:solidFill>
                  </a:rPr>
                  <a:t>Overhead (%)</a:t>
                </a:r>
                <a:endParaRPr lang="en-US" sz="1800" dirty="0">
                  <a:solidFill>
                    <a:schemeClr val="tx1"/>
                  </a:solidFill>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26881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Retrieval</c:v>
                </c:pt>
              </c:strCache>
            </c:strRef>
          </c:tx>
          <c:spPr>
            <a:solidFill>
              <a:schemeClr val="accent2"/>
            </a:solidFill>
            <a:ln>
              <a:noFill/>
            </a:ln>
            <a:effectLst/>
          </c:spPr>
          <c:invertIfNegative val="0"/>
          <c:cat>
            <c:numRef>
              <c:f>Sheet1!$A$2:$A$4</c:f>
              <c:numCache>
                <c:formatCode>General</c:formatCode>
                <c:ptCount val="3"/>
                <c:pt idx="0">
                  <c:v>1</c:v>
                </c:pt>
                <c:pt idx="1">
                  <c:v>2</c:v>
                </c:pt>
                <c:pt idx="2">
                  <c:v>3</c:v>
                </c:pt>
              </c:numCache>
            </c:numRef>
          </c:cat>
          <c:val>
            <c:numRef>
              <c:f>Sheet1!$C$2:$C$4</c:f>
              <c:numCache>
                <c:formatCode>General</c:formatCode>
                <c:ptCount val="3"/>
                <c:pt idx="0">
                  <c:v>0.52</c:v>
                </c:pt>
                <c:pt idx="1">
                  <c:v>0.77</c:v>
                </c:pt>
                <c:pt idx="2">
                  <c:v>0.87</c:v>
                </c:pt>
              </c:numCache>
            </c:numRef>
          </c:val>
          <c:extLst>
            <c:ext xmlns:c16="http://schemas.microsoft.com/office/drawing/2014/chart" uri="{C3380CC4-5D6E-409C-BE32-E72D297353CC}">
              <c16:uniqueId val="{00000001-B795-4DA2-AC57-72D317146FB0}"/>
            </c:ext>
          </c:extLst>
        </c:ser>
        <c:ser>
          <c:idx val="2"/>
          <c:order val="1"/>
          <c:tx>
            <c:strRef>
              <c:f>Sheet1!$D$1</c:f>
              <c:strCache>
                <c:ptCount val="1"/>
                <c:pt idx="0">
                  <c:v>Semantic</c:v>
                </c:pt>
              </c:strCache>
            </c:strRef>
          </c:tx>
          <c:spPr>
            <a:solidFill>
              <a:schemeClr val="accent3"/>
            </a:solidFill>
            <a:ln>
              <a:noFill/>
            </a:ln>
            <a:effectLst/>
          </c:spPr>
          <c:invertIfNegative val="0"/>
          <c:cat>
            <c:numRef>
              <c:f>Sheet1!$A$2:$A$4</c:f>
              <c:numCache>
                <c:formatCode>General</c:formatCode>
                <c:ptCount val="3"/>
                <c:pt idx="0">
                  <c:v>1</c:v>
                </c:pt>
                <c:pt idx="1">
                  <c:v>2</c:v>
                </c:pt>
                <c:pt idx="2">
                  <c:v>3</c:v>
                </c:pt>
              </c:numCache>
            </c:numRef>
          </c:cat>
          <c:val>
            <c:numRef>
              <c:f>Sheet1!$D$2:$D$4</c:f>
              <c:numCache>
                <c:formatCode>General</c:formatCode>
                <c:ptCount val="3"/>
                <c:pt idx="0">
                  <c:v>0.5</c:v>
                </c:pt>
                <c:pt idx="1">
                  <c:v>0.75</c:v>
                </c:pt>
                <c:pt idx="2">
                  <c:v>0.84</c:v>
                </c:pt>
              </c:numCache>
            </c:numRef>
          </c:val>
          <c:extLst>
            <c:ext xmlns:c16="http://schemas.microsoft.com/office/drawing/2014/chart" uri="{C3380CC4-5D6E-409C-BE32-E72D297353CC}">
              <c16:uniqueId val="{00000002-B795-4DA2-AC57-72D317146FB0}"/>
            </c:ext>
          </c:extLst>
        </c:ser>
        <c:ser>
          <c:idx val="3"/>
          <c:order val="2"/>
          <c:tx>
            <c:strRef>
              <c:f>Sheet1!$E$1</c:f>
              <c:strCache>
                <c:ptCount val="1"/>
                <c:pt idx="0">
                  <c:v>Hierarchical</c:v>
                </c:pt>
              </c:strCache>
            </c:strRef>
          </c:tx>
          <c:spPr>
            <a:solidFill>
              <a:schemeClr val="accent4"/>
            </a:solidFill>
            <a:ln>
              <a:noFill/>
            </a:ln>
            <a:effectLst/>
          </c:spPr>
          <c:invertIfNegative val="0"/>
          <c:cat>
            <c:numRef>
              <c:f>Sheet1!$A$2:$A$4</c:f>
              <c:numCache>
                <c:formatCode>General</c:formatCode>
                <c:ptCount val="3"/>
                <c:pt idx="0">
                  <c:v>1</c:v>
                </c:pt>
                <c:pt idx="1">
                  <c:v>2</c:v>
                </c:pt>
                <c:pt idx="2">
                  <c:v>3</c:v>
                </c:pt>
              </c:numCache>
            </c:numRef>
          </c:cat>
          <c:val>
            <c:numRef>
              <c:f>Sheet1!$E$2:$E$4</c:f>
              <c:numCache>
                <c:formatCode>General</c:formatCode>
                <c:ptCount val="3"/>
                <c:pt idx="0">
                  <c:v>0.55000000000000004</c:v>
                </c:pt>
                <c:pt idx="1">
                  <c:v>0.77</c:v>
                </c:pt>
                <c:pt idx="2">
                  <c:v>0.91</c:v>
                </c:pt>
              </c:numCache>
            </c:numRef>
          </c:val>
          <c:extLst>
            <c:ext xmlns:c16="http://schemas.microsoft.com/office/drawing/2014/chart" uri="{C3380CC4-5D6E-409C-BE32-E72D297353CC}">
              <c16:uniqueId val="{00000003-B795-4DA2-AC57-72D317146FB0}"/>
            </c:ext>
          </c:extLst>
        </c:ser>
        <c:dLbls>
          <c:showLegendKey val="0"/>
          <c:showVal val="0"/>
          <c:showCatName val="0"/>
          <c:showSerName val="0"/>
          <c:showPercent val="0"/>
          <c:showBubbleSize val="0"/>
        </c:dLbls>
        <c:gapWidth val="219"/>
        <c:overlap val="-27"/>
        <c:axId val="-627766592"/>
        <c:axId val="-627764400"/>
      </c:barChart>
      <c:catAx>
        <c:axId val="-627766592"/>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1" i="1" u="none" strike="noStrike" kern="1200" baseline="0">
                    <a:solidFill>
                      <a:prstClr val="black"/>
                    </a:solidFill>
                    <a:latin typeface="+mn-lt"/>
                    <a:ea typeface="+mn-ea"/>
                    <a:cs typeface="+mn-cs"/>
                  </a:defRPr>
                </a:pPr>
                <a:r>
                  <a:rPr lang="en-US" sz="1800" b="1" i="1" baseline="0" dirty="0" smtClean="0">
                    <a:effectLst/>
                  </a:rPr>
                  <a:t>k = # of answers returned by </a:t>
                </a:r>
                <a:r>
                  <a:rPr lang="en-US" sz="1800" b="1" i="1" baseline="0" dirty="0" err="1" smtClean="0">
                    <a:effectLst/>
                  </a:rPr>
                  <a:t>pribot</a:t>
                </a:r>
                <a:endParaRPr lang="en-US" dirty="0" smtClean="0">
                  <a:effectLst/>
                </a:endParaRPr>
              </a:p>
            </c:rich>
          </c:tx>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1" i="1" u="none" strike="noStrike" kern="1200" baseline="0">
                  <a:solidFill>
                    <a:prstClr val="black"/>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7764400"/>
        <c:crosses val="autoZero"/>
        <c:auto val="1"/>
        <c:lblAlgn val="ctr"/>
        <c:lblOffset val="100"/>
        <c:noMultiLvlLbl val="0"/>
      </c:catAx>
      <c:valAx>
        <c:axId val="-627764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dirty="0" smtClean="0">
                    <a:solidFill>
                      <a:schemeClr val="tx1"/>
                    </a:solidFill>
                  </a:rPr>
                  <a:t>Relevance </a:t>
                </a:r>
                <a:r>
                  <a:rPr lang="en-US" b="1" dirty="0">
                    <a:solidFill>
                      <a:schemeClr val="tx1"/>
                    </a:solidFill>
                  </a:rPr>
                  <a:t>@</a:t>
                </a:r>
                <a:r>
                  <a:rPr lang="en-US" b="1" i="1" dirty="0">
                    <a:solidFill>
                      <a:schemeClr val="tx1"/>
                    </a:solidFill>
                  </a:rPr>
                  <a:t>k</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7766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Retrieval</c:v>
                </c:pt>
              </c:strCache>
            </c:strRef>
          </c:tx>
          <c:spPr>
            <a:solidFill>
              <a:schemeClr val="accent2"/>
            </a:solidFill>
            <a:ln>
              <a:noFill/>
            </a:ln>
            <a:effectLst/>
          </c:spPr>
          <c:invertIfNegative val="0"/>
          <c:cat>
            <c:numRef>
              <c:f>Sheet1!$A$2:$A$4</c:f>
              <c:numCache>
                <c:formatCode>General</c:formatCode>
                <c:ptCount val="3"/>
                <c:pt idx="0">
                  <c:v>1</c:v>
                </c:pt>
                <c:pt idx="1">
                  <c:v>2</c:v>
                </c:pt>
                <c:pt idx="2">
                  <c:v>3</c:v>
                </c:pt>
              </c:numCache>
            </c:numRef>
          </c:cat>
          <c:val>
            <c:numRef>
              <c:f>Sheet1!$C$2:$C$4</c:f>
              <c:numCache>
                <c:formatCode>General</c:formatCode>
                <c:ptCount val="3"/>
                <c:pt idx="0">
                  <c:v>0.34</c:v>
                </c:pt>
                <c:pt idx="1">
                  <c:v>0.45</c:v>
                </c:pt>
                <c:pt idx="2">
                  <c:v>0.54</c:v>
                </c:pt>
              </c:numCache>
            </c:numRef>
          </c:val>
          <c:extLst>
            <c:ext xmlns:c16="http://schemas.microsoft.com/office/drawing/2014/chart" uri="{C3380CC4-5D6E-409C-BE32-E72D297353CC}">
              <c16:uniqueId val="{00000001-5CBC-4EC5-B5C2-8885AE3D3220}"/>
            </c:ext>
          </c:extLst>
        </c:ser>
        <c:ser>
          <c:idx val="2"/>
          <c:order val="1"/>
          <c:tx>
            <c:strRef>
              <c:f>Sheet1!$D$1</c:f>
              <c:strCache>
                <c:ptCount val="1"/>
                <c:pt idx="0">
                  <c:v>Semantic</c:v>
                </c:pt>
              </c:strCache>
            </c:strRef>
          </c:tx>
          <c:spPr>
            <a:solidFill>
              <a:schemeClr val="accent3"/>
            </a:solidFill>
            <a:ln>
              <a:noFill/>
            </a:ln>
            <a:effectLst/>
          </c:spPr>
          <c:invertIfNegative val="0"/>
          <c:cat>
            <c:numRef>
              <c:f>Sheet1!$A$2:$A$4</c:f>
              <c:numCache>
                <c:formatCode>General</c:formatCode>
                <c:ptCount val="3"/>
                <c:pt idx="0">
                  <c:v>1</c:v>
                </c:pt>
                <c:pt idx="1">
                  <c:v>2</c:v>
                </c:pt>
                <c:pt idx="2">
                  <c:v>3</c:v>
                </c:pt>
              </c:numCache>
            </c:numRef>
          </c:cat>
          <c:val>
            <c:numRef>
              <c:f>Sheet1!$D$2:$D$4</c:f>
              <c:numCache>
                <c:formatCode>General</c:formatCode>
                <c:ptCount val="3"/>
                <c:pt idx="0">
                  <c:v>0.34</c:v>
                </c:pt>
                <c:pt idx="1">
                  <c:v>0.54</c:v>
                </c:pt>
                <c:pt idx="2">
                  <c:v>0.67</c:v>
                </c:pt>
              </c:numCache>
            </c:numRef>
          </c:val>
          <c:extLst>
            <c:ext xmlns:c16="http://schemas.microsoft.com/office/drawing/2014/chart" uri="{C3380CC4-5D6E-409C-BE32-E72D297353CC}">
              <c16:uniqueId val="{00000002-5CBC-4EC5-B5C2-8885AE3D3220}"/>
            </c:ext>
          </c:extLst>
        </c:ser>
        <c:ser>
          <c:idx val="3"/>
          <c:order val="2"/>
          <c:tx>
            <c:strRef>
              <c:f>Sheet1!$E$1</c:f>
              <c:strCache>
                <c:ptCount val="1"/>
                <c:pt idx="0">
                  <c:v>Hierarchical</c:v>
                </c:pt>
              </c:strCache>
            </c:strRef>
          </c:tx>
          <c:spPr>
            <a:solidFill>
              <a:schemeClr val="accent4"/>
            </a:solidFill>
            <a:ln>
              <a:noFill/>
            </a:ln>
            <a:effectLst/>
          </c:spPr>
          <c:invertIfNegative val="0"/>
          <c:cat>
            <c:numRef>
              <c:f>Sheet1!$A$2:$A$4</c:f>
              <c:numCache>
                <c:formatCode>General</c:formatCode>
                <c:ptCount val="3"/>
                <c:pt idx="0">
                  <c:v>1</c:v>
                </c:pt>
                <c:pt idx="1">
                  <c:v>2</c:v>
                </c:pt>
                <c:pt idx="2">
                  <c:v>3</c:v>
                </c:pt>
              </c:numCache>
            </c:numRef>
          </c:cat>
          <c:val>
            <c:numRef>
              <c:f>Sheet1!$E$2:$E$4</c:f>
              <c:numCache>
                <c:formatCode>General</c:formatCode>
                <c:ptCount val="3"/>
                <c:pt idx="0">
                  <c:v>0.34</c:v>
                </c:pt>
                <c:pt idx="1">
                  <c:v>0.59</c:v>
                </c:pt>
                <c:pt idx="2">
                  <c:v>0.69</c:v>
                </c:pt>
              </c:numCache>
            </c:numRef>
          </c:val>
          <c:extLst>
            <c:ext xmlns:c16="http://schemas.microsoft.com/office/drawing/2014/chart" uri="{C3380CC4-5D6E-409C-BE32-E72D297353CC}">
              <c16:uniqueId val="{00000003-5CBC-4EC5-B5C2-8885AE3D3220}"/>
            </c:ext>
          </c:extLst>
        </c:ser>
        <c:dLbls>
          <c:showLegendKey val="0"/>
          <c:showVal val="0"/>
          <c:showCatName val="0"/>
          <c:showSerName val="0"/>
          <c:showPercent val="0"/>
          <c:showBubbleSize val="0"/>
        </c:dLbls>
        <c:gapWidth val="219"/>
        <c:overlap val="-27"/>
        <c:axId val="-589679616"/>
        <c:axId val="-589677072"/>
      </c:barChart>
      <c:catAx>
        <c:axId val="-589679616"/>
        <c:scaling>
          <c:orientation val="minMax"/>
        </c:scaling>
        <c:delete val="0"/>
        <c:axPos val="b"/>
        <c:title>
          <c:tx>
            <c:rich>
              <a:bodyPr rot="0" spcFirstLastPara="1" vertOverflow="ellipsis" vert="horz" wrap="square" anchor="ctr" anchorCtr="1"/>
              <a:lstStyle/>
              <a:p>
                <a:pPr>
                  <a:defRPr sz="2000" b="1" i="1" u="none" strike="noStrike" kern="1200" baseline="0">
                    <a:solidFill>
                      <a:schemeClr val="tx1"/>
                    </a:solidFill>
                    <a:latin typeface="+mn-lt"/>
                    <a:ea typeface="+mn-ea"/>
                    <a:cs typeface="+mn-cs"/>
                  </a:defRPr>
                </a:pPr>
                <a:r>
                  <a:rPr lang="en-US" b="1" i="1" dirty="0" smtClean="0">
                    <a:solidFill>
                      <a:schemeClr val="tx1"/>
                    </a:solidFill>
                  </a:rPr>
                  <a:t>k = # of answers returned by </a:t>
                </a:r>
                <a:r>
                  <a:rPr lang="en-US" b="1" i="1" dirty="0" err="1" smtClean="0">
                    <a:solidFill>
                      <a:schemeClr val="tx1"/>
                    </a:solidFill>
                  </a:rPr>
                  <a:t>pribot</a:t>
                </a:r>
                <a:endParaRPr lang="en-US" b="1" i="1" dirty="0">
                  <a:solidFill>
                    <a:schemeClr val="tx1"/>
                  </a:solidFill>
                </a:endParaRPr>
              </a:p>
            </c:rich>
          </c:tx>
          <c:layout/>
          <c:overlay val="0"/>
          <c:spPr>
            <a:noFill/>
            <a:ln>
              <a:noFill/>
            </a:ln>
            <a:effectLst/>
          </c:spPr>
          <c:txPr>
            <a:bodyPr rot="0" spcFirstLastPara="1" vertOverflow="ellipsis" vert="horz" wrap="square" anchor="ctr" anchorCtr="1"/>
            <a:lstStyle/>
            <a:p>
              <a:pPr>
                <a:defRPr sz="2000" b="1" i="1"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9677072"/>
        <c:crosses val="autoZero"/>
        <c:auto val="1"/>
        <c:lblAlgn val="ctr"/>
        <c:lblOffset val="100"/>
        <c:noMultiLvlLbl val="0"/>
      </c:catAx>
      <c:valAx>
        <c:axId val="-589677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b="1" dirty="0">
                    <a:solidFill>
                      <a:schemeClr val="tx1"/>
                    </a:solidFill>
                  </a:rPr>
                  <a:t>Accuracy @</a:t>
                </a:r>
                <a:r>
                  <a:rPr lang="en-US" b="1" i="1" dirty="0">
                    <a:solidFill>
                      <a:schemeClr val="tx1"/>
                    </a:solidFill>
                  </a:rPr>
                  <a:t>k</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96796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5E49C6-4A40-A846-9BE2-4451A7E9AA38}" type="doc">
      <dgm:prSet loTypeId="urn:microsoft.com/office/officeart/2005/8/layout/vList4" loCatId="" qsTypeId="urn:microsoft.com/office/officeart/2005/8/quickstyle/simple4" qsCatId="simple" csTypeId="urn:microsoft.com/office/officeart/2005/8/colors/accent0_3" csCatId="mainScheme" phldr="1"/>
      <dgm:spPr/>
      <dgm:t>
        <a:bodyPr/>
        <a:lstStyle/>
        <a:p>
          <a:endParaRPr lang="en-US"/>
        </a:p>
      </dgm:t>
    </dgm:pt>
    <dgm:pt modelId="{78292C9B-94C0-684C-B503-C4C89B89EBD1}">
      <dgm:prSet phldrT="[Text]"/>
      <dgm:spPr/>
      <dgm:t>
        <a:bodyPr/>
        <a:lstStyle/>
        <a:p>
          <a:r>
            <a:rPr lang="en-US" dirty="0" smtClean="0">
              <a:latin typeface="+mj-lt"/>
            </a:rPr>
            <a:t>BLE-Guardian</a:t>
          </a:r>
          <a:endParaRPr lang="en-US" dirty="0">
            <a:latin typeface="+mj-lt"/>
          </a:endParaRPr>
        </a:p>
      </dgm:t>
    </dgm:pt>
    <dgm:pt modelId="{7E971CB3-081B-E345-9C4C-675FE96C3797}" type="parTrans" cxnId="{DCE43DD2-CCAB-4548-961C-B71F1E084836}">
      <dgm:prSet/>
      <dgm:spPr/>
      <dgm:t>
        <a:bodyPr/>
        <a:lstStyle/>
        <a:p>
          <a:endParaRPr lang="en-US">
            <a:latin typeface="+mj-lt"/>
          </a:endParaRPr>
        </a:p>
      </dgm:t>
    </dgm:pt>
    <dgm:pt modelId="{D614CDDC-C886-7546-BDA8-2D174E59224D}" type="sibTrans" cxnId="{DCE43DD2-CCAB-4548-961C-B71F1E084836}">
      <dgm:prSet/>
      <dgm:spPr/>
      <dgm:t>
        <a:bodyPr/>
        <a:lstStyle/>
        <a:p>
          <a:endParaRPr lang="en-US">
            <a:latin typeface="+mj-lt"/>
          </a:endParaRPr>
        </a:p>
      </dgm:t>
    </dgm:pt>
    <dgm:pt modelId="{30543BE7-AC2A-124B-9DFD-3A87013C3F3B}">
      <dgm:prSet phldrT="[Text]"/>
      <dgm:spPr/>
      <dgm:t>
        <a:bodyPr/>
        <a:lstStyle/>
        <a:p>
          <a:r>
            <a:rPr lang="en-US" dirty="0" smtClean="0">
              <a:latin typeface="+mj-lt"/>
            </a:rPr>
            <a:t>Access control layer to BLE-equipped devices</a:t>
          </a:r>
          <a:endParaRPr lang="en-US" dirty="0">
            <a:latin typeface="+mj-lt"/>
          </a:endParaRPr>
        </a:p>
      </dgm:t>
    </dgm:pt>
    <dgm:pt modelId="{B272A822-5F3D-3444-8884-8D03CF38BF6E}" type="parTrans" cxnId="{2AEB0591-734E-164D-BC55-7240E1EDF0D7}">
      <dgm:prSet/>
      <dgm:spPr/>
      <dgm:t>
        <a:bodyPr/>
        <a:lstStyle/>
        <a:p>
          <a:endParaRPr lang="en-US">
            <a:latin typeface="+mj-lt"/>
          </a:endParaRPr>
        </a:p>
      </dgm:t>
    </dgm:pt>
    <dgm:pt modelId="{C1A02A64-B947-2940-A3BA-8F5B144B5950}" type="sibTrans" cxnId="{2AEB0591-734E-164D-BC55-7240E1EDF0D7}">
      <dgm:prSet/>
      <dgm:spPr/>
      <dgm:t>
        <a:bodyPr/>
        <a:lstStyle/>
        <a:p>
          <a:endParaRPr lang="en-US">
            <a:latin typeface="+mj-lt"/>
          </a:endParaRPr>
        </a:p>
      </dgm:t>
    </dgm:pt>
    <dgm:pt modelId="{72DEED0C-3732-9540-9308-9A2F6C5A7913}">
      <dgm:prSet phldrT="[Text]"/>
      <dgm:spPr/>
      <dgm:t>
        <a:bodyPr/>
        <a:lstStyle/>
        <a:p>
          <a:r>
            <a:rPr lang="en-US" dirty="0" err="1" smtClean="0">
              <a:latin typeface="+mj-lt"/>
            </a:rPr>
            <a:t>VAuth</a:t>
          </a:r>
          <a:endParaRPr lang="en-US" dirty="0">
            <a:latin typeface="+mj-lt"/>
          </a:endParaRPr>
        </a:p>
      </dgm:t>
    </dgm:pt>
    <dgm:pt modelId="{61E04A89-2E73-6E41-A4EF-DBA1F65A72C8}" type="parTrans" cxnId="{FC9419C1-342A-E64D-8896-477A82DCF25A}">
      <dgm:prSet/>
      <dgm:spPr/>
      <dgm:t>
        <a:bodyPr/>
        <a:lstStyle/>
        <a:p>
          <a:endParaRPr lang="en-US">
            <a:latin typeface="+mj-lt"/>
          </a:endParaRPr>
        </a:p>
      </dgm:t>
    </dgm:pt>
    <dgm:pt modelId="{F0CD9908-F833-0141-B521-9792039D8BF1}" type="sibTrans" cxnId="{FC9419C1-342A-E64D-8896-477A82DCF25A}">
      <dgm:prSet/>
      <dgm:spPr/>
      <dgm:t>
        <a:bodyPr/>
        <a:lstStyle/>
        <a:p>
          <a:endParaRPr lang="en-US">
            <a:latin typeface="+mj-lt"/>
          </a:endParaRPr>
        </a:p>
      </dgm:t>
    </dgm:pt>
    <dgm:pt modelId="{5EF6C175-ED9D-BB4F-BE42-D1D2F3EFBE6B}">
      <dgm:prSet phldrT="[Text]"/>
      <dgm:spPr/>
      <dgm:t>
        <a:bodyPr/>
        <a:lstStyle/>
        <a:p>
          <a:r>
            <a:rPr lang="en-US" dirty="0" err="1" smtClean="0">
              <a:latin typeface="+mj-lt"/>
            </a:rPr>
            <a:t>Pribot</a:t>
          </a:r>
          <a:endParaRPr lang="en-US" dirty="0">
            <a:latin typeface="+mj-lt"/>
          </a:endParaRPr>
        </a:p>
      </dgm:t>
    </dgm:pt>
    <dgm:pt modelId="{87637898-CB42-2842-8727-56E106C3F96B}" type="parTrans" cxnId="{1981D82E-5E49-8B46-A7BB-36D39FDDC33A}">
      <dgm:prSet/>
      <dgm:spPr/>
      <dgm:t>
        <a:bodyPr/>
        <a:lstStyle/>
        <a:p>
          <a:endParaRPr lang="en-US">
            <a:latin typeface="+mj-lt"/>
          </a:endParaRPr>
        </a:p>
      </dgm:t>
    </dgm:pt>
    <dgm:pt modelId="{405E0315-83B5-9244-B0C4-5487C8665BD4}" type="sibTrans" cxnId="{1981D82E-5E49-8B46-A7BB-36D39FDDC33A}">
      <dgm:prSet/>
      <dgm:spPr/>
      <dgm:t>
        <a:bodyPr/>
        <a:lstStyle/>
        <a:p>
          <a:endParaRPr lang="en-US">
            <a:latin typeface="+mj-lt"/>
          </a:endParaRPr>
        </a:p>
      </dgm:t>
    </dgm:pt>
    <dgm:pt modelId="{8C4C2F1B-4D77-544C-8303-FE48681B4A03}">
      <dgm:prSet phldrT="[Text]"/>
      <dgm:spPr/>
      <dgm:t>
        <a:bodyPr/>
        <a:lstStyle/>
        <a:p>
          <a:r>
            <a:rPr lang="en-US" dirty="0" smtClean="0">
              <a:latin typeface="+mj-lt"/>
            </a:rPr>
            <a:t>QA interface to deliver privacy notices through a conversation</a:t>
          </a:r>
          <a:endParaRPr lang="en-US" dirty="0">
            <a:latin typeface="+mj-lt"/>
          </a:endParaRPr>
        </a:p>
      </dgm:t>
    </dgm:pt>
    <dgm:pt modelId="{36460706-9185-F442-80DC-A8BA7B3A7CDC}" type="sibTrans" cxnId="{65EBCA8A-F494-8945-940E-EBC41656BE1C}">
      <dgm:prSet/>
      <dgm:spPr/>
      <dgm:t>
        <a:bodyPr/>
        <a:lstStyle/>
        <a:p>
          <a:endParaRPr lang="en-US">
            <a:latin typeface="+mj-lt"/>
          </a:endParaRPr>
        </a:p>
      </dgm:t>
    </dgm:pt>
    <dgm:pt modelId="{48C61175-89F6-2C40-9916-989A518C9792}" type="parTrans" cxnId="{65EBCA8A-F494-8945-940E-EBC41656BE1C}">
      <dgm:prSet/>
      <dgm:spPr/>
      <dgm:t>
        <a:bodyPr/>
        <a:lstStyle/>
        <a:p>
          <a:endParaRPr lang="en-US">
            <a:latin typeface="+mj-lt"/>
          </a:endParaRPr>
        </a:p>
      </dgm:t>
    </dgm:pt>
    <dgm:pt modelId="{F9732284-3E27-A24F-81B7-BFB717A9C916}">
      <dgm:prSet phldrT="[Text]"/>
      <dgm:spPr/>
      <dgm:t>
        <a:bodyPr/>
        <a:lstStyle/>
        <a:p>
          <a:r>
            <a:rPr lang="en-US" dirty="0" smtClean="0">
              <a:latin typeface="+mj-lt"/>
            </a:rPr>
            <a:t>Continuous authentication interface to voice-activated devices</a:t>
          </a:r>
          <a:endParaRPr lang="en-US" dirty="0">
            <a:latin typeface="+mj-lt"/>
          </a:endParaRPr>
        </a:p>
      </dgm:t>
    </dgm:pt>
    <dgm:pt modelId="{23D17776-4330-804A-88D1-B6A02D1CD78B}" type="sibTrans" cxnId="{E3CE01E5-77FB-6C49-8B87-9E1B1839F557}">
      <dgm:prSet/>
      <dgm:spPr/>
      <dgm:t>
        <a:bodyPr/>
        <a:lstStyle/>
        <a:p>
          <a:endParaRPr lang="en-US">
            <a:latin typeface="+mj-lt"/>
          </a:endParaRPr>
        </a:p>
      </dgm:t>
    </dgm:pt>
    <dgm:pt modelId="{545911C0-86F3-F146-9C95-9DAB826C3E15}" type="parTrans" cxnId="{E3CE01E5-77FB-6C49-8B87-9E1B1839F557}">
      <dgm:prSet/>
      <dgm:spPr/>
      <dgm:t>
        <a:bodyPr/>
        <a:lstStyle/>
        <a:p>
          <a:endParaRPr lang="en-US">
            <a:latin typeface="+mj-lt"/>
          </a:endParaRPr>
        </a:p>
      </dgm:t>
    </dgm:pt>
    <dgm:pt modelId="{873F3646-52E1-2C4A-9D2B-04EAD449C433}" type="pres">
      <dgm:prSet presAssocID="{E15E49C6-4A40-A846-9BE2-4451A7E9AA38}" presName="linear" presStyleCnt="0">
        <dgm:presLayoutVars>
          <dgm:dir/>
          <dgm:resizeHandles val="exact"/>
        </dgm:presLayoutVars>
      </dgm:prSet>
      <dgm:spPr/>
      <dgm:t>
        <a:bodyPr/>
        <a:lstStyle/>
        <a:p>
          <a:endParaRPr lang="en-US"/>
        </a:p>
      </dgm:t>
    </dgm:pt>
    <dgm:pt modelId="{5145F576-10DE-5144-B922-A10786306738}" type="pres">
      <dgm:prSet presAssocID="{78292C9B-94C0-684C-B503-C4C89B89EBD1}" presName="comp" presStyleCnt="0"/>
      <dgm:spPr/>
    </dgm:pt>
    <dgm:pt modelId="{CF2B2362-3DFA-854D-8834-5B3A9D56F490}" type="pres">
      <dgm:prSet presAssocID="{78292C9B-94C0-684C-B503-C4C89B89EBD1}" presName="box" presStyleLbl="node1" presStyleIdx="0" presStyleCnt="3"/>
      <dgm:spPr/>
      <dgm:t>
        <a:bodyPr/>
        <a:lstStyle/>
        <a:p>
          <a:endParaRPr lang="en-US"/>
        </a:p>
      </dgm:t>
    </dgm:pt>
    <dgm:pt modelId="{625545D7-D82C-7B41-9699-7880CD28CC44}" type="pres">
      <dgm:prSet presAssocID="{78292C9B-94C0-684C-B503-C4C89B89EBD1}"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Lst>
          </a:blip>
          <a:srcRect/>
          <a:stretch>
            <a:fillRect t="-10000" b="-10000"/>
          </a:stretch>
        </a:blipFill>
      </dgm:spPr>
      <dgm:t>
        <a:bodyPr/>
        <a:lstStyle/>
        <a:p>
          <a:endParaRPr lang="en-US"/>
        </a:p>
      </dgm:t>
    </dgm:pt>
    <dgm:pt modelId="{851DE393-7571-B04C-8835-E48952AEB5FD}" type="pres">
      <dgm:prSet presAssocID="{78292C9B-94C0-684C-B503-C4C89B89EBD1}" presName="text" presStyleLbl="node1" presStyleIdx="0" presStyleCnt="3">
        <dgm:presLayoutVars>
          <dgm:bulletEnabled val="1"/>
        </dgm:presLayoutVars>
      </dgm:prSet>
      <dgm:spPr/>
      <dgm:t>
        <a:bodyPr/>
        <a:lstStyle/>
        <a:p>
          <a:endParaRPr lang="en-US"/>
        </a:p>
      </dgm:t>
    </dgm:pt>
    <dgm:pt modelId="{A4B42FF5-3EE0-EA4E-977F-E08B01FB78BE}" type="pres">
      <dgm:prSet presAssocID="{D614CDDC-C886-7546-BDA8-2D174E59224D}" presName="spacer" presStyleCnt="0"/>
      <dgm:spPr/>
    </dgm:pt>
    <dgm:pt modelId="{70C07C14-A530-B44E-A0C8-45B9B1FA20D4}" type="pres">
      <dgm:prSet presAssocID="{72DEED0C-3732-9540-9308-9A2F6C5A7913}" presName="comp" presStyleCnt="0"/>
      <dgm:spPr/>
    </dgm:pt>
    <dgm:pt modelId="{28EE90A4-59D4-6D4A-8B59-50107683CF39}" type="pres">
      <dgm:prSet presAssocID="{72DEED0C-3732-9540-9308-9A2F6C5A7913}" presName="box" presStyleLbl="node1" presStyleIdx="1" presStyleCnt="3"/>
      <dgm:spPr/>
      <dgm:t>
        <a:bodyPr/>
        <a:lstStyle/>
        <a:p>
          <a:endParaRPr lang="en-US"/>
        </a:p>
      </dgm:t>
    </dgm:pt>
    <dgm:pt modelId="{C0BD5A54-0088-B441-8129-BA41F607B37C}" type="pres">
      <dgm:prSet presAssocID="{72DEED0C-3732-9540-9308-9A2F6C5A7913}"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a:ext>
            </a:extLst>
          </a:blip>
          <a:srcRect/>
          <a:stretch>
            <a:fillRect t="-10000" b="-10000"/>
          </a:stretch>
        </a:blipFill>
      </dgm:spPr>
      <dgm:t>
        <a:bodyPr/>
        <a:lstStyle/>
        <a:p>
          <a:endParaRPr lang="en-US"/>
        </a:p>
      </dgm:t>
    </dgm:pt>
    <dgm:pt modelId="{56CE1583-75FB-7F49-AD6D-5B431A5C0D27}" type="pres">
      <dgm:prSet presAssocID="{72DEED0C-3732-9540-9308-9A2F6C5A7913}" presName="text" presStyleLbl="node1" presStyleIdx="1" presStyleCnt="3">
        <dgm:presLayoutVars>
          <dgm:bulletEnabled val="1"/>
        </dgm:presLayoutVars>
      </dgm:prSet>
      <dgm:spPr/>
      <dgm:t>
        <a:bodyPr/>
        <a:lstStyle/>
        <a:p>
          <a:endParaRPr lang="en-US"/>
        </a:p>
      </dgm:t>
    </dgm:pt>
    <dgm:pt modelId="{6F4225CD-164B-DB4B-8BBA-864C0D8526F8}" type="pres">
      <dgm:prSet presAssocID="{F0CD9908-F833-0141-B521-9792039D8BF1}" presName="spacer" presStyleCnt="0"/>
      <dgm:spPr/>
    </dgm:pt>
    <dgm:pt modelId="{2486FAFB-4C93-9646-98E1-A088DD2E7DBE}" type="pres">
      <dgm:prSet presAssocID="{5EF6C175-ED9D-BB4F-BE42-D1D2F3EFBE6B}" presName="comp" presStyleCnt="0"/>
      <dgm:spPr/>
    </dgm:pt>
    <dgm:pt modelId="{5517C16F-2A7F-1A46-BFA9-33DDA4838962}" type="pres">
      <dgm:prSet presAssocID="{5EF6C175-ED9D-BB4F-BE42-D1D2F3EFBE6B}" presName="box" presStyleLbl="node1" presStyleIdx="2" presStyleCnt="3"/>
      <dgm:spPr/>
      <dgm:t>
        <a:bodyPr/>
        <a:lstStyle/>
        <a:p>
          <a:endParaRPr lang="en-US"/>
        </a:p>
      </dgm:t>
    </dgm:pt>
    <dgm:pt modelId="{9A4A4D8A-2D43-A14E-B5EB-EABF1DFDFF6A}" type="pres">
      <dgm:prSet presAssocID="{5EF6C175-ED9D-BB4F-BE42-D1D2F3EFBE6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a:ext>
            </a:extLst>
          </a:blip>
          <a:srcRect/>
          <a:stretch>
            <a:fillRect t="-10000" b="-10000"/>
          </a:stretch>
        </a:blipFill>
      </dgm:spPr>
      <dgm:t>
        <a:bodyPr/>
        <a:lstStyle/>
        <a:p>
          <a:endParaRPr lang="en-US"/>
        </a:p>
      </dgm:t>
    </dgm:pt>
    <dgm:pt modelId="{FB4581BE-DEE2-BB4E-9BC5-D0B55E069652}" type="pres">
      <dgm:prSet presAssocID="{5EF6C175-ED9D-BB4F-BE42-D1D2F3EFBE6B}" presName="text" presStyleLbl="node1" presStyleIdx="2" presStyleCnt="3">
        <dgm:presLayoutVars>
          <dgm:bulletEnabled val="1"/>
        </dgm:presLayoutVars>
      </dgm:prSet>
      <dgm:spPr/>
      <dgm:t>
        <a:bodyPr/>
        <a:lstStyle/>
        <a:p>
          <a:endParaRPr lang="en-US"/>
        </a:p>
      </dgm:t>
    </dgm:pt>
  </dgm:ptLst>
  <dgm:cxnLst>
    <dgm:cxn modelId="{A2519195-2BE7-3C4B-87A7-05726E6F914D}" type="presOf" srcId="{8C4C2F1B-4D77-544C-8303-FE48681B4A03}" destId="{FB4581BE-DEE2-BB4E-9BC5-D0B55E069652}" srcOrd="1" destOrd="1" presId="urn:microsoft.com/office/officeart/2005/8/layout/vList4"/>
    <dgm:cxn modelId="{2F503AB3-836C-7540-BFFB-3058824B7958}" type="presOf" srcId="{30543BE7-AC2A-124B-9DFD-3A87013C3F3B}" destId="{CF2B2362-3DFA-854D-8834-5B3A9D56F490}" srcOrd="0" destOrd="1" presId="urn:microsoft.com/office/officeart/2005/8/layout/vList4"/>
    <dgm:cxn modelId="{2AEB0591-734E-164D-BC55-7240E1EDF0D7}" srcId="{78292C9B-94C0-684C-B503-C4C89B89EBD1}" destId="{30543BE7-AC2A-124B-9DFD-3A87013C3F3B}" srcOrd="0" destOrd="0" parTransId="{B272A822-5F3D-3444-8884-8D03CF38BF6E}" sibTransId="{C1A02A64-B947-2940-A3BA-8F5B144B5950}"/>
    <dgm:cxn modelId="{FC9419C1-342A-E64D-8896-477A82DCF25A}" srcId="{E15E49C6-4A40-A846-9BE2-4451A7E9AA38}" destId="{72DEED0C-3732-9540-9308-9A2F6C5A7913}" srcOrd="1" destOrd="0" parTransId="{61E04A89-2E73-6E41-A4EF-DBA1F65A72C8}" sibTransId="{F0CD9908-F833-0141-B521-9792039D8BF1}"/>
    <dgm:cxn modelId="{23FAC69E-921B-9145-876D-9E2DF468C25F}" type="presOf" srcId="{5EF6C175-ED9D-BB4F-BE42-D1D2F3EFBE6B}" destId="{FB4581BE-DEE2-BB4E-9BC5-D0B55E069652}" srcOrd="1" destOrd="0" presId="urn:microsoft.com/office/officeart/2005/8/layout/vList4"/>
    <dgm:cxn modelId="{E3CE01E5-77FB-6C49-8B87-9E1B1839F557}" srcId="{72DEED0C-3732-9540-9308-9A2F6C5A7913}" destId="{F9732284-3E27-A24F-81B7-BFB717A9C916}" srcOrd="0" destOrd="0" parTransId="{545911C0-86F3-F146-9C95-9DAB826C3E15}" sibTransId="{23D17776-4330-804A-88D1-B6A02D1CD78B}"/>
    <dgm:cxn modelId="{DCE43DD2-CCAB-4548-961C-B71F1E084836}" srcId="{E15E49C6-4A40-A846-9BE2-4451A7E9AA38}" destId="{78292C9B-94C0-684C-B503-C4C89B89EBD1}" srcOrd="0" destOrd="0" parTransId="{7E971CB3-081B-E345-9C4C-675FE96C3797}" sibTransId="{D614CDDC-C886-7546-BDA8-2D174E59224D}"/>
    <dgm:cxn modelId="{AC5FA9BB-AB40-2442-908F-8A1DC10DDB66}" type="presOf" srcId="{F9732284-3E27-A24F-81B7-BFB717A9C916}" destId="{28EE90A4-59D4-6D4A-8B59-50107683CF39}" srcOrd="0" destOrd="1" presId="urn:microsoft.com/office/officeart/2005/8/layout/vList4"/>
    <dgm:cxn modelId="{1981D82E-5E49-8B46-A7BB-36D39FDDC33A}" srcId="{E15E49C6-4A40-A846-9BE2-4451A7E9AA38}" destId="{5EF6C175-ED9D-BB4F-BE42-D1D2F3EFBE6B}" srcOrd="2" destOrd="0" parTransId="{87637898-CB42-2842-8727-56E106C3F96B}" sibTransId="{405E0315-83B5-9244-B0C4-5487C8665BD4}"/>
    <dgm:cxn modelId="{9DC26001-A5EE-A74C-965C-B23C6C7DADD0}" type="presOf" srcId="{78292C9B-94C0-684C-B503-C4C89B89EBD1}" destId="{851DE393-7571-B04C-8835-E48952AEB5FD}" srcOrd="1" destOrd="0" presId="urn:microsoft.com/office/officeart/2005/8/layout/vList4"/>
    <dgm:cxn modelId="{6FF6EB04-2B1B-BF49-BBDF-B988A09F4613}" type="presOf" srcId="{F9732284-3E27-A24F-81B7-BFB717A9C916}" destId="{56CE1583-75FB-7F49-AD6D-5B431A5C0D27}" srcOrd="1" destOrd="1" presId="urn:microsoft.com/office/officeart/2005/8/layout/vList4"/>
    <dgm:cxn modelId="{101D3CEC-375E-8C49-AEB9-BCEB91282382}" type="presOf" srcId="{E15E49C6-4A40-A846-9BE2-4451A7E9AA38}" destId="{873F3646-52E1-2C4A-9D2B-04EAD449C433}" srcOrd="0" destOrd="0" presId="urn:microsoft.com/office/officeart/2005/8/layout/vList4"/>
    <dgm:cxn modelId="{B6D1ABFD-4F64-4843-B211-DB207C6FBCAE}" type="presOf" srcId="{5EF6C175-ED9D-BB4F-BE42-D1D2F3EFBE6B}" destId="{5517C16F-2A7F-1A46-BFA9-33DDA4838962}" srcOrd="0" destOrd="0" presId="urn:microsoft.com/office/officeart/2005/8/layout/vList4"/>
    <dgm:cxn modelId="{AE3A82C5-32D6-E84C-8529-2B0D18A091F7}" type="presOf" srcId="{78292C9B-94C0-684C-B503-C4C89B89EBD1}" destId="{CF2B2362-3DFA-854D-8834-5B3A9D56F490}" srcOrd="0" destOrd="0" presId="urn:microsoft.com/office/officeart/2005/8/layout/vList4"/>
    <dgm:cxn modelId="{2A8BE4DB-933D-EC46-94A4-A21CAAAE4057}" type="presOf" srcId="{8C4C2F1B-4D77-544C-8303-FE48681B4A03}" destId="{5517C16F-2A7F-1A46-BFA9-33DDA4838962}" srcOrd="0" destOrd="1" presId="urn:microsoft.com/office/officeart/2005/8/layout/vList4"/>
    <dgm:cxn modelId="{EFAE0459-9054-E040-83BD-9C64EA49225A}" type="presOf" srcId="{72DEED0C-3732-9540-9308-9A2F6C5A7913}" destId="{28EE90A4-59D4-6D4A-8B59-50107683CF39}" srcOrd="0" destOrd="0" presId="urn:microsoft.com/office/officeart/2005/8/layout/vList4"/>
    <dgm:cxn modelId="{65EBCA8A-F494-8945-940E-EBC41656BE1C}" srcId="{5EF6C175-ED9D-BB4F-BE42-D1D2F3EFBE6B}" destId="{8C4C2F1B-4D77-544C-8303-FE48681B4A03}" srcOrd="0" destOrd="0" parTransId="{48C61175-89F6-2C40-9916-989A518C9792}" sibTransId="{36460706-9185-F442-80DC-A8BA7B3A7CDC}"/>
    <dgm:cxn modelId="{4700CD9E-A848-0E47-9097-ABCF3E147B6E}" type="presOf" srcId="{72DEED0C-3732-9540-9308-9A2F6C5A7913}" destId="{56CE1583-75FB-7F49-AD6D-5B431A5C0D27}" srcOrd="1" destOrd="0" presId="urn:microsoft.com/office/officeart/2005/8/layout/vList4"/>
    <dgm:cxn modelId="{007BBF93-9694-8146-9C64-6604E59CF59D}" type="presOf" srcId="{30543BE7-AC2A-124B-9DFD-3A87013C3F3B}" destId="{851DE393-7571-B04C-8835-E48952AEB5FD}" srcOrd="1" destOrd="1" presId="urn:microsoft.com/office/officeart/2005/8/layout/vList4"/>
    <dgm:cxn modelId="{E0310C53-0BEA-0A4D-B1DB-016C68301DF5}" type="presParOf" srcId="{873F3646-52E1-2C4A-9D2B-04EAD449C433}" destId="{5145F576-10DE-5144-B922-A10786306738}" srcOrd="0" destOrd="0" presId="urn:microsoft.com/office/officeart/2005/8/layout/vList4"/>
    <dgm:cxn modelId="{FAE58553-74D5-2140-B36E-D8437E8C6CC1}" type="presParOf" srcId="{5145F576-10DE-5144-B922-A10786306738}" destId="{CF2B2362-3DFA-854D-8834-5B3A9D56F490}" srcOrd="0" destOrd="0" presId="urn:microsoft.com/office/officeart/2005/8/layout/vList4"/>
    <dgm:cxn modelId="{0115BF31-CE19-0E45-85AB-52A80334BAE7}" type="presParOf" srcId="{5145F576-10DE-5144-B922-A10786306738}" destId="{625545D7-D82C-7B41-9699-7880CD28CC44}" srcOrd="1" destOrd="0" presId="urn:microsoft.com/office/officeart/2005/8/layout/vList4"/>
    <dgm:cxn modelId="{40931494-6F1F-F547-82CE-166A2D7BB883}" type="presParOf" srcId="{5145F576-10DE-5144-B922-A10786306738}" destId="{851DE393-7571-B04C-8835-E48952AEB5FD}" srcOrd="2" destOrd="0" presId="urn:microsoft.com/office/officeart/2005/8/layout/vList4"/>
    <dgm:cxn modelId="{80917C75-D136-7F4A-AD7B-04D4CE1BFC3C}" type="presParOf" srcId="{873F3646-52E1-2C4A-9D2B-04EAD449C433}" destId="{A4B42FF5-3EE0-EA4E-977F-E08B01FB78BE}" srcOrd="1" destOrd="0" presId="urn:microsoft.com/office/officeart/2005/8/layout/vList4"/>
    <dgm:cxn modelId="{16BDFB58-275B-424B-AEF0-0A820D945408}" type="presParOf" srcId="{873F3646-52E1-2C4A-9D2B-04EAD449C433}" destId="{70C07C14-A530-B44E-A0C8-45B9B1FA20D4}" srcOrd="2" destOrd="0" presId="urn:microsoft.com/office/officeart/2005/8/layout/vList4"/>
    <dgm:cxn modelId="{CE1A4B2B-9DBC-AC45-BC9C-CA812B7B6020}" type="presParOf" srcId="{70C07C14-A530-B44E-A0C8-45B9B1FA20D4}" destId="{28EE90A4-59D4-6D4A-8B59-50107683CF39}" srcOrd="0" destOrd="0" presId="urn:microsoft.com/office/officeart/2005/8/layout/vList4"/>
    <dgm:cxn modelId="{6DD59054-1691-E94D-9C87-6A196E7B6456}" type="presParOf" srcId="{70C07C14-A530-B44E-A0C8-45B9B1FA20D4}" destId="{C0BD5A54-0088-B441-8129-BA41F607B37C}" srcOrd="1" destOrd="0" presId="urn:microsoft.com/office/officeart/2005/8/layout/vList4"/>
    <dgm:cxn modelId="{0C00D240-387B-BD4C-8FDD-7DFD83B3E1D9}" type="presParOf" srcId="{70C07C14-A530-B44E-A0C8-45B9B1FA20D4}" destId="{56CE1583-75FB-7F49-AD6D-5B431A5C0D27}" srcOrd="2" destOrd="0" presId="urn:microsoft.com/office/officeart/2005/8/layout/vList4"/>
    <dgm:cxn modelId="{2C953955-4F8B-3B40-A057-AE653651AFD8}" type="presParOf" srcId="{873F3646-52E1-2C4A-9D2B-04EAD449C433}" destId="{6F4225CD-164B-DB4B-8BBA-864C0D8526F8}" srcOrd="3" destOrd="0" presId="urn:microsoft.com/office/officeart/2005/8/layout/vList4"/>
    <dgm:cxn modelId="{7BEE84FD-2B5E-3B44-8E89-A8D460EC4995}" type="presParOf" srcId="{873F3646-52E1-2C4A-9D2B-04EAD449C433}" destId="{2486FAFB-4C93-9646-98E1-A088DD2E7DBE}" srcOrd="4" destOrd="0" presId="urn:microsoft.com/office/officeart/2005/8/layout/vList4"/>
    <dgm:cxn modelId="{26EFEDD9-8BE3-5548-AB5A-9A640945D03C}" type="presParOf" srcId="{2486FAFB-4C93-9646-98E1-A088DD2E7DBE}" destId="{5517C16F-2A7F-1A46-BFA9-33DDA4838962}" srcOrd="0" destOrd="0" presId="urn:microsoft.com/office/officeart/2005/8/layout/vList4"/>
    <dgm:cxn modelId="{546DF055-CBE8-134D-8B12-11D6AC92348F}" type="presParOf" srcId="{2486FAFB-4C93-9646-98E1-A088DD2E7DBE}" destId="{9A4A4D8A-2D43-A14E-B5EB-EABF1DFDFF6A}" srcOrd="1" destOrd="0" presId="urn:microsoft.com/office/officeart/2005/8/layout/vList4"/>
    <dgm:cxn modelId="{DCBF37F7-8E66-154F-A85B-7069CE652379}" type="presParOf" srcId="{2486FAFB-4C93-9646-98E1-A088DD2E7DBE}" destId="{FB4581BE-DEE2-BB4E-9BC5-D0B55E06965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0B3A2F-338E-414D-8FFD-8FCCCA7F862F}" type="doc">
      <dgm:prSet loTypeId="urn:microsoft.com/office/officeart/2005/8/layout/default" loCatId="" qsTypeId="urn:microsoft.com/office/officeart/2005/8/quickstyle/simple4" qsCatId="simple" csTypeId="urn:microsoft.com/office/officeart/2005/8/colors/accent0_3" csCatId="mainScheme" phldr="1"/>
      <dgm:spPr/>
      <dgm:t>
        <a:bodyPr/>
        <a:lstStyle/>
        <a:p>
          <a:endParaRPr lang="en-US"/>
        </a:p>
      </dgm:t>
    </dgm:pt>
    <dgm:pt modelId="{0B0C6481-85A4-EC4F-87A1-EAEFC5E8C8BF}">
      <dgm:prSet phldrT="[Text]" custT="1"/>
      <dgm:spPr/>
      <dgm:t>
        <a:bodyPr/>
        <a:lstStyle/>
        <a:p>
          <a:r>
            <a:rPr lang="en-US" sz="2800" dirty="0" smtClean="0">
              <a:latin typeface="+mj-lt"/>
            </a:rPr>
            <a:t>Mangled voice attack</a:t>
          </a:r>
        </a:p>
        <a:p>
          <a:r>
            <a:rPr lang="en-US" sz="2000" dirty="0" smtClean="0">
              <a:latin typeface="+mj-lt"/>
            </a:rPr>
            <a:t>[Vaidya </a:t>
          </a:r>
          <a:r>
            <a:rPr lang="en-US" sz="2000" i="1" dirty="0" smtClean="0">
              <a:latin typeface="+mj-lt"/>
            </a:rPr>
            <a:t>et al. </a:t>
          </a:r>
          <a:r>
            <a:rPr lang="en-US" sz="2000" dirty="0" smtClean="0">
              <a:latin typeface="+mj-lt"/>
            </a:rPr>
            <a:t>‘15, </a:t>
          </a:r>
          <a:r>
            <a:rPr lang="en-US" sz="2000" dirty="0" err="1" smtClean="0">
              <a:latin typeface="+mj-lt"/>
            </a:rPr>
            <a:t>Carlini</a:t>
          </a:r>
          <a:r>
            <a:rPr lang="en-US" sz="2000" dirty="0" smtClean="0">
              <a:latin typeface="+mj-lt"/>
            </a:rPr>
            <a:t> </a:t>
          </a:r>
          <a:r>
            <a:rPr lang="en-US" sz="2000" i="1" dirty="0" smtClean="0">
              <a:latin typeface="+mj-lt"/>
            </a:rPr>
            <a:t>et al. </a:t>
          </a:r>
          <a:r>
            <a:rPr lang="en-US" sz="2000" dirty="0" smtClean="0">
              <a:latin typeface="+mj-lt"/>
            </a:rPr>
            <a:t>’16]</a:t>
          </a:r>
          <a:endParaRPr lang="en-US" sz="2000" dirty="0">
            <a:latin typeface="+mj-lt"/>
          </a:endParaRPr>
        </a:p>
      </dgm:t>
    </dgm:pt>
    <dgm:pt modelId="{B9990018-A092-B343-94D2-52F6682462D4}" type="parTrans" cxnId="{970CBE64-B18C-FF4B-9973-1F1CB1217022}">
      <dgm:prSet/>
      <dgm:spPr/>
      <dgm:t>
        <a:bodyPr/>
        <a:lstStyle/>
        <a:p>
          <a:endParaRPr lang="en-US">
            <a:latin typeface="+mj-lt"/>
          </a:endParaRPr>
        </a:p>
      </dgm:t>
    </dgm:pt>
    <dgm:pt modelId="{90DF2E0F-9248-7D4F-904D-9F7E799D3833}" type="sibTrans" cxnId="{970CBE64-B18C-FF4B-9973-1F1CB1217022}">
      <dgm:prSet/>
      <dgm:spPr/>
      <dgm:t>
        <a:bodyPr/>
        <a:lstStyle/>
        <a:p>
          <a:endParaRPr lang="en-US">
            <a:latin typeface="+mj-lt"/>
          </a:endParaRPr>
        </a:p>
      </dgm:t>
    </dgm:pt>
    <dgm:pt modelId="{36562DE5-2F4F-A941-9A4D-41B7837B1C97}">
      <dgm:prSet phldrT="[Text]" custT="1"/>
      <dgm:spPr/>
      <dgm:t>
        <a:bodyPr/>
        <a:lstStyle/>
        <a:p>
          <a:r>
            <a:rPr lang="en-US" sz="2800" dirty="0" smtClean="0">
              <a:latin typeface="+mj-lt"/>
            </a:rPr>
            <a:t>Malicious apps issuing voice commands</a:t>
          </a:r>
        </a:p>
        <a:p>
          <a:r>
            <a:rPr lang="en-US" sz="2000" dirty="0" smtClean="0">
              <a:latin typeface="+mj-lt"/>
            </a:rPr>
            <a:t>[ Ben </a:t>
          </a:r>
          <a:r>
            <a:rPr lang="en-US" sz="2000" dirty="0" err="1" smtClean="0">
              <a:latin typeface="+mj-lt"/>
            </a:rPr>
            <a:t>Itzhak</a:t>
          </a:r>
          <a:r>
            <a:rPr lang="en-US" sz="2000" dirty="0" smtClean="0">
              <a:latin typeface="+mj-lt"/>
            </a:rPr>
            <a:t> '14]</a:t>
          </a:r>
          <a:endParaRPr lang="en-US" sz="2000" dirty="0">
            <a:latin typeface="+mj-lt"/>
          </a:endParaRPr>
        </a:p>
      </dgm:t>
    </dgm:pt>
    <dgm:pt modelId="{DBB9EE0A-9529-D24E-83AA-00FE4F1696A4}" type="parTrans" cxnId="{2AAFBF13-3E23-194D-A713-7BC7502515C5}">
      <dgm:prSet/>
      <dgm:spPr/>
      <dgm:t>
        <a:bodyPr/>
        <a:lstStyle/>
        <a:p>
          <a:endParaRPr lang="en-US"/>
        </a:p>
      </dgm:t>
    </dgm:pt>
    <dgm:pt modelId="{13FB50BC-1516-D14B-8E6D-B8A08D16FD92}" type="sibTrans" cxnId="{2AAFBF13-3E23-194D-A713-7BC7502515C5}">
      <dgm:prSet/>
      <dgm:spPr/>
      <dgm:t>
        <a:bodyPr/>
        <a:lstStyle/>
        <a:p>
          <a:endParaRPr lang="en-US"/>
        </a:p>
      </dgm:t>
    </dgm:pt>
    <dgm:pt modelId="{B3D28030-3CEB-6147-B857-A64D13FE6F7C}">
      <dgm:prSet phldrT="[Text]" custT="1"/>
      <dgm:spPr/>
      <dgm:t>
        <a:bodyPr/>
        <a:lstStyle/>
        <a:p>
          <a:r>
            <a:rPr lang="en-US" sz="2800" dirty="0" smtClean="0">
              <a:latin typeface="+mj-lt"/>
            </a:rPr>
            <a:t>Command injection through wireless signals</a:t>
          </a:r>
        </a:p>
        <a:p>
          <a:r>
            <a:rPr lang="en-US" sz="2000" dirty="0" smtClean="0">
              <a:latin typeface="+mj-lt"/>
            </a:rPr>
            <a:t>[</a:t>
          </a:r>
          <a:r>
            <a:rPr lang="en-US" sz="2000" dirty="0" err="1" smtClean="0">
              <a:latin typeface="+mj-lt"/>
            </a:rPr>
            <a:t>Kasmi</a:t>
          </a:r>
          <a:r>
            <a:rPr lang="en-US" sz="2000" dirty="0" smtClean="0">
              <a:latin typeface="+mj-lt"/>
            </a:rPr>
            <a:t> </a:t>
          </a:r>
          <a:r>
            <a:rPr lang="en-US" sz="2000" i="1" dirty="0" smtClean="0">
              <a:latin typeface="+mj-lt"/>
            </a:rPr>
            <a:t>et al. </a:t>
          </a:r>
          <a:r>
            <a:rPr lang="en-US" sz="2000" dirty="0" smtClean="0">
              <a:latin typeface="+mj-lt"/>
            </a:rPr>
            <a:t>’15]</a:t>
          </a:r>
          <a:endParaRPr lang="en-US" sz="2000" dirty="0">
            <a:latin typeface="+mj-lt"/>
          </a:endParaRPr>
        </a:p>
      </dgm:t>
    </dgm:pt>
    <dgm:pt modelId="{9BD402A2-7D3F-844D-B2EF-D096431A8164}" type="parTrans" cxnId="{33BFA6CA-6DAB-8C49-AAD4-BD856DE4A7BD}">
      <dgm:prSet/>
      <dgm:spPr/>
      <dgm:t>
        <a:bodyPr/>
        <a:lstStyle/>
        <a:p>
          <a:endParaRPr lang="en-US"/>
        </a:p>
      </dgm:t>
    </dgm:pt>
    <dgm:pt modelId="{4B6E3092-6FED-E74C-8A0F-6E4E011AFFD6}" type="sibTrans" cxnId="{33BFA6CA-6DAB-8C49-AAD4-BD856DE4A7BD}">
      <dgm:prSet/>
      <dgm:spPr/>
      <dgm:t>
        <a:bodyPr/>
        <a:lstStyle/>
        <a:p>
          <a:endParaRPr lang="en-US"/>
        </a:p>
      </dgm:t>
    </dgm:pt>
    <dgm:pt modelId="{89EE8348-08F5-434B-A543-FD213491C90A}" type="pres">
      <dgm:prSet presAssocID="{870B3A2F-338E-414D-8FFD-8FCCCA7F862F}" presName="diagram" presStyleCnt="0">
        <dgm:presLayoutVars>
          <dgm:dir/>
          <dgm:resizeHandles val="exact"/>
        </dgm:presLayoutVars>
      </dgm:prSet>
      <dgm:spPr/>
      <dgm:t>
        <a:bodyPr/>
        <a:lstStyle/>
        <a:p>
          <a:endParaRPr lang="en-US"/>
        </a:p>
      </dgm:t>
    </dgm:pt>
    <dgm:pt modelId="{AA257548-2894-874A-8189-CE567CACD802}" type="pres">
      <dgm:prSet presAssocID="{36562DE5-2F4F-A941-9A4D-41B7837B1C97}" presName="node" presStyleLbl="node1" presStyleIdx="0" presStyleCnt="3">
        <dgm:presLayoutVars>
          <dgm:bulletEnabled val="1"/>
        </dgm:presLayoutVars>
      </dgm:prSet>
      <dgm:spPr/>
      <dgm:t>
        <a:bodyPr/>
        <a:lstStyle/>
        <a:p>
          <a:endParaRPr lang="en-US"/>
        </a:p>
      </dgm:t>
    </dgm:pt>
    <dgm:pt modelId="{E46DBFF8-78BD-FE4C-866A-7F127AF26508}" type="pres">
      <dgm:prSet presAssocID="{13FB50BC-1516-D14B-8E6D-B8A08D16FD92}" presName="sibTrans" presStyleCnt="0"/>
      <dgm:spPr/>
    </dgm:pt>
    <dgm:pt modelId="{5D1F8D39-9A26-C94B-B59D-FDDBE89D171E}" type="pres">
      <dgm:prSet presAssocID="{B3D28030-3CEB-6147-B857-A64D13FE6F7C}" presName="node" presStyleLbl="node1" presStyleIdx="1" presStyleCnt="3">
        <dgm:presLayoutVars>
          <dgm:bulletEnabled val="1"/>
        </dgm:presLayoutVars>
      </dgm:prSet>
      <dgm:spPr/>
      <dgm:t>
        <a:bodyPr/>
        <a:lstStyle/>
        <a:p>
          <a:endParaRPr lang="en-US"/>
        </a:p>
      </dgm:t>
    </dgm:pt>
    <dgm:pt modelId="{B8DEEB9B-A56B-5548-AA5C-8E2DCB7D0FC0}" type="pres">
      <dgm:prSet presAssocID="{4B6E3092-6FED-E74C-8A0F-6E4E011AFFD6}" presName="sibTrans" presStyleCnt="0"/>
      <dgm:spPr/>
    </dgm:pt>
    <dgm:pt modelId="{97A425AA-BA03-F346-A4A4-E65227BBC4CD}" type="pres">
      <dgm:prSet presAssocID="{0B0C6481-85A4-EC4F-87A1-EAEFC5E8C8BF}" presName="node" presStyleLbl="node1" presStyleIdx="2" presStyleCnt="3">
        <dgm:presLayoutVars>
          <dgm:bulletEnabled val="1"/>
        </dgm:presLayoutVars>
      </dgm:prSet>
      <dgm:spPr/>
      <dgm:t>
        <a:bodyPr/>
        <a:lstStyle/>
        <a:p>
          <a:endParaRPr lang="en-US"/>
        </a:p>
      </dgm:t>
    </dgm:pt>
  </dgm:ptLst>
  <dgm:cxnLst>
    <dgm:cxn modelId="{6E7945E5-62F2-8F44-A5B6-5FC82089C339}" type="presOf" srcId="{B3D28030-3CEB-6147-B857-A64D13FE6F7C}" destId="{5D1F8D39-9A26-C94B-B59D-FDDBE89D171E}" srcOrd="0" destOrd="0" presId="urn:microsoft.com/office/officeart/2005/8/layout/default"/>
    <dgm:cxn modelId="{970CBE64-B18C-FF4B-9973-1F1CB1217022}" srcId="{870B3A2F-338E-414D-8FFD-8FCCCA7F862F}" destId="{0B0C6481-85A4-EC4F-87A1-EAEFC5E8C8BF}" srcOrd="2" destOrd="0" parTransId="{B9990018-A092-B343-94D2-52F6682462D4}" sibTransId="{90DF2E0F-9248-7D4F-904D-9F7E799D3833}"/>
    <dgm:cxn modelId="{33BFA6CA-6DAB-8C49-AAD4-BD856DE4A7BD}" srcId="{870B3A2F-338E-414D-8FFD-8FCCCA7F862F}" destId="{B3D28030-3CEB-6147-B857-A64D13FE6F7C}" srcOrd="1" destOrd="0" parTransId="{9BD402A2-7D3F-844D-B2EF-D096431A8164}" sibTransId="{4B6E3092-6FED-E74C-8A0F-6E4E011AFFD6}"/>
    <dgm:cxn modelId="{EA468E7D-6AE7-D243-8D93-53929D131050}" type="presOf" srcId="{36562DE5-2F4F-A941-9A4D-41B7837B1C97}" destId="{AA257548-2894-874A-8189-CE567CACD802}" srcOrd="0" destOrd="0" presId="urn:microsoft.com/office/officeart/2005/8/layout/default"/>
    <dgm:cxn modelId="{2AAFBF13-3E23-194D-A713-7BC7502515C5}" srcId="{870B3A2F-338E-414D-8FFD-8FCCCA7F862F}" destId="{36562DE5-2F4F-A941-9A4D-41B7837B1C97}" srcOrd="0" destOrd="0" parTransId="{DBB9EE0A-9529-D24E-83AA-00FE4F1696A4}" sibTransId="{13FB50BC-1516-D14B-8E6D-B8A08D16FD92}"/>
    <dgm:cxn modelId="{C9AC2BD1-067F-CF4D-A7E0-4C06858F1E5F}" type="presOf" srcId="{870B3A2F-338E-414D-8FFD-8FCCCA7F862F}" destId="{89EE8348-08F5-434B-A543-FD213491C90A}" srcOrd="0" destOrd="0" presId="urn:microsoft.com/office/officeart/2005/8/layout/default"/>
    <dgm:cxn modelId="{A164512D-EF5C-FD40-9FE8-64681A01E906}" type="presOf" srcId="{0B0C6481-85A4-EC4F-87A1-EAEFC5E8C8BF}" destId="{97A425AA-BA03-F346-A4A4-E65227BBC4CD}" srcOrd="0" destOrd="0" presId="urn:microsoft.com/office/officeart/2005/8/layout/default"/>
    <dgm:cxn modelId="{D71F6A05-E007-D64F-9725-CF15BF4043C1}" type="presParOf" srcId="{89EE8348-08F5-434B-A543-FD213491C90A}" destId="{AA257548-2894-874A-8189-CE567CACD802}" srcOrd="0" destOrd="0" presId="urn:microsoft.com/office/officeart/2005/8/layout/default"/>
    <dgm:cxn modelId="{8A32656D-1DEC-0D4D-9CF6-F9D10C44F834}" type="presParOf" srcId="{89EE8348-08F5-434B-A543-FD213491C90A}" destId="{E46DBFF8-78BD-FE4C-866A-7F127AF26508}" srcOrd="1" destOrd="0" presId="urn:microsoft.com/office/officeart/2005/8/layout/default"/>
    <dgm:cxn modelId="{90D22DBC-8ABC-AC4C-91DB-AB92B18AF999}" type="presParOf" srcId="{89EE8348-08F5-434B-A543-FD213491C90A}" destId="{5D1F8D39-9A26-C94B-B59D-FDDBE89D171E}" srcOrd="2" destOrd="0" presId="urn:microsoft.com/office/officeart/2005/8/layout/default"/>
    <dgm:cxn modelId="{73A594C7-39A7-2F4E-A65D-BB2C3B2D85F5}" type="presParOf" srcId="{89EE8348-08F5-434B-A543-FD213491C90A}" destId="{B8DEEB9B-A56B-5548-AA5C-8E2DCB7D0FC0}" srcOrd="3" destOrd="0" presId="urn:microsoft.com/office/officeart/2005/8/layout/default"/>
    <dgm:cxn modelId="{D2D571FB-A55E-C141-8B6A-C3C296D6E96E}" type="presParOf" srcId="{89EE8348-08F5-434B-A543-FD213491C90A}" destId="{97A425AA-BA03-F346-A4A4-E65227BBC4C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C95744-D909-0046-BCA8-650CC1F31198}" type="doc">
      <dgm:prSet loTypeId="urn:microsoft.com/office/officeart/2005/8/layout/vList2" loCatId="" qsTypeId="urn:microsoft.com/office/officeart/2005/8/quickstyle/simple4" qsCatId="simple" csTypeId="urn:microsoft.com/office/officeart/2005/8/colors/accent0_3" csCatId="mainScheme" phldr="1"/>
      <dgm:spPr/>
      <dgm:t>
        <a:bodyPr/>
        <a:lstStyle/>
        <a:p>
          <a:endParaRPr lang="en-US"/>
        </a:p>
      </dgm:t>
    </dgm:pt>
    <dgm:pt modelId="{E401EABE-AC2E-7845-82DC-8FAAB13B93E9}">
      <dgm:prSet phldrT="[Text]" custT="1"/>
      <dgm:spPr/>
      <dgm:t>
        <a:bodyPr/>
        <a:lstStyle/>
        <a:p>
          <a:r>
            <a:rPr lang="en-US" sz="3200" dirty="0" smtClean="0">
              <a:latin typeface="+mj-lt"/>
            </a:rPr>
            <a:t>Language discrepancy between user’s question and privacy policy</a:t>
          </a:r>
          <a:endParaRPr lang="en-US" sz="3200" dirty="0">
            <a:latin typeface="+mj-lt"/>
          </a:endParaRPr>
        </a:p>
      </dgm:t>
    </dgm:pt>
    <dgm:pt modelId="{ECED2584-C0A2-1949-B4AE-1DEDDEC3D67B}" type="parTrans" cxnId="{A71FCB48-BD0F-574E-AB96-4BF6041079DA}">
      <dgm:prSet/>
      <dgm:spPr/>
      <dgm:t>
        <a:bodyPr/>
        <a:lstStyle/>
        <a:p>
          <a:endParaRPr lang="en-US" sz="1100">
            <a:latin typeface="+mj-lt"/>
          </a:endParaRPr>
        </a:p>
      </dgm:t>
    </dgm:pt>
    <dgm:pt modelId="{5E140EED-2CFD-8B47-AF1B-1E39AE12E777}" type="sibTrans" cxnId="{A71FCB48-BD0F-574E-AB96-4BF6041079DA}">
      <dgm:prSet/>
      <dgm:spPr/>
      <dgm:t>
        <a:bodyPr/>
        <a:lstStyle/>
        <a:p>
          <a:endParaRPr lang="en-US" sz="1100">
            <a:latin typeface="+mj-lt"/>
          </a:endParaRPr>
        </a:p>
      </dgm:t>
    </dgm:pt>
    <dgm:pt modelId="{9352BC05-53E5-E548-8B94-0C9E213C9BAC}">
      <dgm:prSet phldrT="[Text]" custT="1"/>
      <dgm:spPr/>
      <dgm:t>
        <a:bodyPr/>
        <a:lstStyle/>
        <a:p>
          <a:r>
            <a:rPr lang="en-US" sz="2800" dirty="0" smtClean="0">
              <a:latin typeface="+mj-lt"/>
            </a:rPr>
            <a:t>Word </a:t>
          </a:r>
          <a:r>
            <a:rPr lang="en-US" sz="2800" dirty="0" err="1" smtClean="0">
              <a:latin typeface="+mj-lt"/>
            </a:rPr>
            <a:t>embeddings</a:t>
          </a:r>
          <a:r>
            <a:rPr lang="en-US" sz="2800" dirty="0" smtClean="0">
              <a:latin typeface="+mj-lt"/>
            </a:rPr>
            <a:t> and neural networks</a:t>
          </a:r>
          <a:endParaRPr lang="en-US" sz="2800" dirty="0">
            <a:latin typeface="+mj-lt"/>
          </a:endParaRPr>
        </a:p>
      </dgm:t>
    </dgm:pt>
    <dgm:pt modelId="{508F94AD-2A65-294B-88B5-2258FB92D128}" type="parTrans" cxnId="{CFD43452-5833-AE49-B986-463C51C96443}">
      <dgm:prSet/>
      <dgm:spPr/>
      <dgm:t>
        <a:bodyPr/>
        <a:lstStyle/>
        <a:p>
          <a:endParaRPr lang="en-US" sz="1100">
            <a:latin typeface="+mj-lt"/>
          </a:endParaRPr>
        </a:p>
      </dgm:t>
    </dgm:pt>
    <dgm:pt modelId="{E7EBA30A-0531-4046-98B8-AAD8AFC0579A}" type="sibTrans" cxnId="{CFD43452-5833-AE49-B986-463C51C96443}">
      <dgm:prSet/>
      <dgm:spPr/>
      <dgm:t>
        <a:bodyPr/>
        <a:lstStyle/>
        <a:p>
          <a:endParaRPr lang="en-US" sz="1100">
            <a:latin typeface="+mj-lt"/>
          </a:endParaRPr>
        </a:p>
      </dgm:t>
    </dgm:pt>
    <dgm:pt modelId="{286D6CB8-1264-A741-8CDF-9B0F5CA32665}">
      <dgm:prSet phldrT="[Text]" custT="1"/>
      <dgm:spPr/>
      <dgm:t>
        <a:bodyPr/>
        <a:lstStyle/>
        <a:p>
          <a:r>
            <a:rPr lang="en-US" sz="3200" dirty="0" smtClean="0">
              <a:latin typeface="+mj-lt"/>
            </a:rPr>
            <a:t>Lack of privacy-related Question-Answering datasets</a:t>
          </a:r>
          <a:endParaRPr lang="en-US" sz="3200" dirty="0">
            <a:latin typeface="+mj-lt"/>
          </a:endParaRPr>
        </a:p>
      </dgm:t>
    </dgm:pt>
    <dgm:pt modelId="{D488F9F9-DD7F-2F4D-B212-8C431C5A1AAC}" type="parTrans" cxnId="{76AB00ED-58B7-2E46-A07E-FFE96146B08E}">
      <dgm:prSet/>
      <dgm:spPr/>
      <dgm:t>
        <a:bodyPr/>
        <a:lstStyle/>
        <a:p>
          <a:endParaRPr lang="en-US"/>
        </a:p>
      </dgm:t>
    </dgm:pt>
    <dgm:pt modelId="{ADFD4CE7-F4B1-2E47-9A40-88440235F29F}" type="sibTrans" cxnId="{76AB00ED-58B7-2E46-A07E-FFE96146B08E}">
      <dgm:prSet/>
      <dgm:spPr/>
      <dgm:t>
        <a:bodyPr/>
        <a:lstStyle/>
        <a:p>
          <a:endParaRPr lang="en-US"/>
        </a:p>
      </dgm:t>
    </dgm:pt>
    <dgm:pt modelId="{6C495437-D415-884A-BDBF-82871DEB876A}">
      <dgm:prSet phldrT="[Text]" custT="1"/>
      <dgm:spPr/>
      <dgm:t>
        <a:bodyPr/>
        <a:lstStyle/>
        <a:p>
          <a:r>
            <a:rPr lang="en-US" sz="2800" dirty="0" smtClean="0">
              <a:latin typeface="+mj-lt"/>
            </a:rPr>
            <a:t>Repurpose existing privacy policies datasets</a:t>
          </a:r>
          <a:endParaRPr lang="en-US" sz="2800" dirty="0">
            <a:latin typeface="+mj-lt"/>
          </a:endParaRPr>
        </a:p>
      </dgm:t>
    </dgm:pt>
    <dgm:pt modelId="{409A01C2-4DD9-E84D-B2FB-4F480A981A7C}" type="parTrans" cxnId="{A28FC251-BC88-FC4E-A5E8-19AAF4EBA4F2}">
      <dgm:prSet/>
      <dgm:spPr/>
      <dgm:t>
        <a:bodyPr/>
        <a:lstStyle/>
        <a:p>
          <a:endParaRPr lang="en-US"/>
        </a:p>
      </dgm:t>
    </dgm:pt>
    <dgm:pt modelId="{2CEC134E-B8B7-5040-A14E-9109806A3B4D}" type="sibTrans" cxnId="{A28FC251-BC88-FC4E-A5E8-19AAF4EBA4F2}">
      <dgm:prSet/>
      <dgm:spPr/>
      <dgm:t>
        <a:bodyPr/>
        <a:lstStyle/>
        <a:p>
          <a:endParaRPr lang="en-US"/>
        </a:p>
      </dgm:t>
    </dgm:pt>
    <dgm:pt modelId="{0C9FD371-29CC-7742-B7C4-98E96FDF4F84}" type="pres">
      <dgm:prSet presAssocID="{C4C95744-D909-0046-BCA8-650CC1F31198}" presName="linear" presStyleCnt="0">
        <dgm:presLayoutVars>
          <dgm:animLvl val="lvl"/>
          <dgm:resizeHandles val="exact"/>
        </dgm:presLayoutVars>
      </dgm:prSet>
      <dgm:spPr/>
      <dgm:t>
        <a:bodyPr/>
        <a:lstStyle/>
        <a:p>
          <a:endParaRPr lang="en-US"/>
        </a:p>
      </dgm:t>
    </dgm:pt>
    <dgm:pt modelId="{A1DE4BCD-0E97-7D41-8D61-C7C7D4CCB2C2}" type="pres">
      <dgm:prSet presAssocID="{E401EABE-AC2E-7845-82DC-8FAAB13B93E9}" presName="parentText" presStyleLbl="node1" presStyleIdx="0" presStyleCnt="2">
        <dgm:presLayoutVars>
          <dgm:chMax val="0"/>
          <dgm:bulletEnabled val="1"/>
        </dgm:presLayoutVars>
      </dgm:prSet>
      <dgm:spPr/>
      <dgm:t>
        <a:bodyPr/>
        <a:lstStyle/>
        <a:p>
          <a:endParaRPr lang="en-US"/>
        </a:p>
      </dgm:t>
    </dgm:pt>
    <dgm:pt modelId="{2826358E-663C-B148-B52C-381E13A549C8}" type="pres">
      <dgm:prSet presAssocID="{E401EABE-AC2E-7845-82DC-8FAAB13B93E9}" presName="childText" presStyleLbl="revTx" presStyleIdx="0" presStyleCnt="2">
        <dgm:presLayoutVars>
          <dgm:bulletEnabled val="1"/>
        </dgm:presLayoutVars>
      </dgm:prSet>
      <dgm:spPr/>
      <dgm:t>
        <a:bodyPr/>
        <a:lstStyle/>
        <a:p>
          <a:endParaRPr lang="en-US"/>
        </a:p>
      </dgm:t>
    </dgm:pt>
    <dgm:pt modelId="{84B1B790-44FA-6646-8843-36C3AEA538C5}" type="pres">
      <dgm:prSet presAssocID="{286D6CB8-1264-A741-8CDF-9B0F5CA32665}" presName="parentText" presStyleLbl="node1" presStyleIdx="1" presStyleCnt="2">
        <dgm:presLayoutVars>
          <dgm:chMax val="0"/>
          <dgm:bulletEnabled val="1"/>
        </dgm:presLayoutVars>
      </dgm:prSet>
      <dgm:spPr/>
      <dgm:t>
        <a:bodyPr/>
        <a:lstStyle/>
        <a:p>
          <a:endParaRPr lang="en-US"/>
        </a:p>
      </dgm:t>
    </dgm:pt>
    <dgm:pt modelId="{8052D411-AB5B-FE49-8A66-4E4005AC8FFF}" type="pres">
      <dgm:prSet presAssocID="{286D6CB8-1264-A741-8CDF-9B0F5CA32665}" presName="childText" presStyleLbl="revTx" presStyleIdx="1" presStyleCnt="2">
        <dgm:presLayoutVars>
          <dgm:bulletEnabled val="1"/>
        </dgm:presLayoutVars>
      </dgm:prSet>
      <dgm:spPr/>
      <dgm:t>
        <a:bodyPr/>
        <a:lstStyle/>
        <a:p>
          <a:endParaRPr lang="en-US"/>
        </a:p>
      </dgm:t>
    </dgm:pt>
  </dgm:ptLst>
  <dgm:cxnLst>
    <dgm:cxn modelId="{924D29AF-F514-1042-B776-E36DB7B13451}" type="presOf" srcId="{C4C95744-D909-0046-BCA8-650CC1F31198}" destId="{0C9FD371-29CC-7742-B7C4-98E96FDF4F84}" srcOrd="0" destOrd="0" presId="urn:microsoft.com/office/officeart/2005/8/layout/vList2"/>
    <dgm:cxn modelId="{4D1DF4EC-5FDA-8C47-B192-D3B3437ACF1B}" type="presOf" srcId="{E401EABE-AC2E-7845-82DC-8FAAB13B93E9}" destId="{A1DE4BCD-0E97-7D41-8D61-C7C7D4CCB2C2}" srcOrd="0" destOrd="0" presId="urn:microsoft.com/office/officeart/2005/8/layout/vList2"/>
    <dgm:cxn modelId="{7AF49D8C-0535-8145-92F5-40ACE8DBC6DF}" type="presOf" srcId="{9352BC05-53E5-E548-8B94-0C9E213C9BAC}" destId="{2826358E-663C-B148-B52C-381E13A549C8}" srcOrd="0" destOrd="0" presId="urn:microsoft.com/office/officeart/2005/8/layout/vList2"/>
    <dgm:cxn modelId="{A28FC251-BC88-FC4E-A5E8-19AAF4EBA4F2}" srcId="{286D6CB8-1264-A741-8CDF-9B0F5CA32665}" destId="{6C495437-D415-884A-BDBF-82871DEB876A}" srcOrd="0" destOrd="0" parTransId="{409A01C2-4DD9-E84D-B2FB-4F480A981A7C}" sibTransId="{2CEC134E-B8B7-5040-A14E-9109806A3B4D}"/>
    <dgm:cxn modelId="{A71FCB48-BD0F-574E-AB96-4BF6041079DA}" srcId="{C4C95744-D909-0046-BCA8-650CC1F31198}" destId="{E401EABE-AC2E-7845-82DC-8FAAB13B93E9}" srcOrd="0" destOrd="0" parTransId="{ECED2584-C0A2-1949-B4AE-1DEDDEC3D67B}" sibTransId="{5E140EED-2CFD-8B47-AF1B-1E39AE12E777}"/>
    <dgm:cxn modelId="{CFD43452-5833-AE49-B986-463C51C96443}" srcId="{E401EABE-AC2E-7845-82DC-8FAAB13B93E9}" destId="{9352BC05-53E5-E548-8B94-0C9E213C9BAC}" srcOrd="0" destOrd="0" parTransId="{508F94AD-2A65-294B-88B5-2258FB92D128}" sibTransId="{E7EBA30A-0531-4046-98B8-AAD8AFC0579A}"/>
    <dgm:cxn modelId="{FADD7350-37A7-0B45-B671-164312B73486}" type="presOf" srcId="{286D6CB8-1264-A741-8CDF-9B0F5CA32665}" destId="{84B1B790-44FA-6646-8843-36C3AEA538C5}" srcOrd="0" destOrd="0" presId="urn:microsoft.com/office/officeart/2005/8/layout/vList2"/>
    <dgm:cxn modelId="{FA6488C4-FFAD-CD43-98ED-7BB605A7D014}" type="presOf" srcId="{6C495437-D415-884A-BDBF-82871DEB876A}" destId="{8052D411-AB5B-FE49-8A66-4E4005AC8FFF}" srcOrd="0" destOrd="0" presId="urn:microsoft.com/office/officeart/2005/8/layout/vList2"/>
    <dgm:cxn modelId="{76AB00ED-58B7-2E46-A07E-FFE96146B08E}" srcId="{C4C95744-D909-0046-BCA8-650CC1F31198}" destId="{286D6CB8-1264-A741-8CDF-9B0F5CA32665}" srcOrd="1" destOrd="0" parTransId="{D488F9F9-DD7F-2F4D-B212-8C431C5A1AAC}" sibTransId="{ADFD4CE7-F4B1-2E47-9A40-88440235F29F}"/>
    <dgm:cxn modelId="{2B0BB3F5-240A-AE4C-8E1C-88DB5CBA79D7}" type="presParOf" srcId="{0C9FD371-29CC-7742-B7C4-98E96FDF4F84}" destId="{A1DE4BCD-0E97-7D41-8D61-C7C7D4CCB2C2}" srcOrd="0" destOrd="0" presId="urn:microsoft.com/office/officeart/2005/8/layout/vList2"/>
    <dgm:cxn modelId="{1F35D884-7C6E-5C47-9014-1BCE35931549}" type="presParOf" srcId="{0C9FD371-29CC-7742-B7C4-98E96FDF4F84}" destId="{2826358E-663C-B148-B52C-381E13A549C8}" srcOrd="1" destOrd="0" presId="urn:microsoft.com/office/officeart/2005/8/layout/vList2"/>
    <dgm:cxn modelId="{D4685528-08A8-6347-A9C9-C225FF062367}" type="presParOf" srcId="{0C9FD371-29CC-7742-B7C4-98E96FDF4F84}" destId="{84B1B790-44FA-6646-8843-36C3AEA538C5}" srcOrd="2" destOrd="0" presId="urn:microsoft.com/office/officeart/2005/8/layout/vList2"/>
    <dgm:cxn modelId="{D2C58842-A80E-114F-BADD-4CDD226953BE}" type="presParOf" srcId="{0C9FD371-29CC-7742-B7C4-98E96FDF4F84}" destId="{8052D411-AB5B-FE49-8A66-4E4005AC8FF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84C9DB-BECA-624F-B0B5-AF7E36B23660}" type="doc">
      <dgm:prSet loTypeId="urn:microsoft.com/office/officeart/2005/8/layout/hierarchy3" loCatId="" qsTypeId="urn:microsoft.com/office/officeart/2005/8/quickstyle/simple1" qsCatId="simple" csTypeId="urn:microsoft.com/office/officeart/2005/8/colors/accent0_3" csCatId="mainScheme" phldr="1"/>
      <dgm:spPr/>
      <dgm:t>
        <a:bodyPr/>
        <a:lstStyle/>
        <a:p>
          <a:endParaRPr lang="en-US"/>
        </a:p>
      </dgm:t>
    </dgm:pt>
    <dgm:pt modelId="{031E09E0-AE5A-4C4A-8834-35C73B892263}">
      <dgm:prSet phldrT="[Text]" custT="1"/>
      <dgm:spPr/>
      <dgm:t>
        <a:bodyPr lIns="3600" tIns="3600" rIns="3600" bIns="3600"/>
        <a:lstStyle/>
        <a:p>
          <a:pPr>
            <a:lnSpc>
              <a:spcPct val="100000"/>
            </a:lnSpc>
          </a:pPr>
          <a:r>
            <a:rPr lang="en-US" sz="2000" b="0" smtClean="0">
              <a:latin typeface="+mn-lt"/>
              <a:ea typeface="cmbx12" charset="0"/>
              <a:cs typeface="cmbx12" charset="0"/>
            </a:rPr>
            <a:t>1</a:t>
          </a:r>
          <a:r>
            <a:rPr lang="en-US" sz="2000" b="0" baseline="30000" smtClean="0">
              <a:latin typeface="+mn-lt"/>
              <a:ea typeface="cmbx12" charset="0"/>
              <a:cs typeface="cmbx12" charset="0"/>
            </a:rPr>
            <a:t>st</a:t>
          </a:r>
          <a:r>
            <a:rPr lang="en-US" sz="2000" b="0" smtClean="0">
              <a:latin typeface="+mn-lt"/>
              <a:ea typeface="cmbx12" charset="0"/>
              <a:cs typeface="cmbx12" charset="0"/>
            </a:rPr>
            <a:t> Party </a:t>
          </a:r>
          <a:r>
            <a:rPr lang="en-US" sz="2000" b="0" dirty="0" smtClean="0">
              <a:latin typeface="+mn-lt"/>
              <a:ea typeface="cmbx12" charset="0"/>
              <a:cs typeface="cmbx12" charset="0"/>
            </a:rPr>
            <a:t>Collection</a:t>
          </a:r>
          <a:endParaRPr lang="en-US" sz="2000" b="0" dirty="0">
            <a:latin typeface="+mn-lt"/>
            <a:ea typeface="cmbx12" charset="0"/>
            <a:cs typeface="cmbx12" charset="0"/>
          </a:endParaRPr>
        </a:p>
      </dgm:t>
    </dgm:pt>
    <dgm:pt modelId="{A9FFF460-EC0A-1446-93B2-DCDFF5ED4DE4}" type="parTrans" cxnId="{374E9097-76F2-AE44-A6CF-68E00595C2A3}">
      <dgm:prSet/>
      <dgm:spPr/>
      <dgm:t>
        <a:bodyPr/>
        <a:lstStyle/>
        <a:p>
          <a:pPr>
            <a:lnSpc>
              <a:spcPct val="100000"/>
            </a:lnSpc>
          </a:pPr>
          <a:endParaRPr lang="en-US" sz="1600" b="0">
            <a:latin typeface="+mn-lt"/>
          </a:endParaRPr>
        </a:p>
      </dgm:t>
    </dgm:pt>
    <dgm:pt modelId="{9E632C5C-9CBE-4340-A9CB-9A0E03706A19}" type="sibTrans" cxnId="{374E9097-76F2-AE44-A6CF-68E00595C2A3}">
      <dgm:prSet/>
      <dgm:spPr/>
      <dgm:t>
        <a:bodyPr/>
        <a:lstStyle/>
        <a:p>
          <a:pPr>
            <a:lnSpc>
              <a:spcPct val="100000"/>
            </a:lnSpc>
          </a:pPr>
          <a:endParaRPr lang="en-US" sz="1600" b="0">
            <a:latin typeface="+mn-lt"/>
          </a:endParaRPr>
        </a:p>
      </dgm:t>
    </dgm:pt>
    <dgm:pt modelId="{20EC61B1-3B73-6C46-8002-3A9B9C6CB675}">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Collection Mode</a:t>
          </a:r>
          <a:endParaRPr lang="en-US" sz="1800" b="0" dirty="0">
            <a:latin typeface="+mn-lt"/>
            <a:ea typeface="cmbx12" charset="0"/>
            <a:cs typeface="cmbx12" charset="0"/>
          </a:endParaRPr>
        </a:p>
      </dgm:t>
    </dgm:pt>
    <dgm:pt modelId="{85C8572C-F8A4-5741-A0D8-5CF4333ABCD9}" type="parTrans" cxnId="{1AAA08ED-4E10-7B49-964A-E517BE70F4B4}">
      <dgm:prSet/>
      <dgm:spPr/>
      <dgm:t>
        <a:bodyPr/>
        <a:lstStyle/>
        <a:p>
          <a:pPr>
            <a:lnSpc>
              <a:spcPct val="100000"/>
            </a:lnSpc>
          </a:pPr>
          <a:endParaRPr lang="en-US" sz="1600" b="0">
            <a:latin typeface="+mn-lt"/>
            <a:ea typeface="cmbx12" charset="0"/>
            <a:cs typeface="cmbx12" charset="0"/>
          </a:endParaRPr>
        </a:p>
      </dgm:t>
    </dgm:pt>
    <dgm:pt modelId="{DF895873-A72D-764A-AE47-580824F4EF91}" type="sibTrans" cxnId="{1AAA08ED-4E10-7B49-964A-E517BE70F4B4}">
      <dgm:prSet/>
      <dgm:spPr/>
      <dgm:t>
        <a:bodyPr/>
        <a:lstStyle/>
        <a:p>
          <a:pPr>
            <a:lnSpc>
              <a:spcPct val="100000"/>
            </a:lnSpc>
          </a:pPr>
          <a:endParaRPr lang="en-US" sz="1600" b="0">
            <a:latin typeface="+mn-lt"/>
          </a:endParaRPr>
        </a:p>
      </dgm:t>
    </dgm:pt>
    <dgm:pt modelId="{77B4C37E-A9E3-A04E-932A-1AA67C21A3B7}">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Purpose</a:t>
          </a:r>
          <a:endParaRPr lang="en-US" sz="1800" b="0" dirty="0">
            <a:latin typeface="+mn-lt"/>
            <a:ea typeface="cmbx12" charset="0"/>
            <a:cs typeface="cmbx12" charset="0"/>
          </a:endParaRPr>
        </a:p>
      </dgm:t>
    </dgm:pt>
    <dgm:pt modelId="{EFD190BE-D489-F244-BCBF-7E03458CCFE4}" type="parTrans" cxnId="{52EC755B-4CF6-C041-B928-6FD142FFCB12}">
      <dgm:prSet/>
      <dgm:spPr/>
      <dgm:t>
        <a:bodyPr/>
        <a:lstStyle/>
        <a:p>
          <a:pPr>
            <a:lnSpc>
              <a:spcPct val="100000"/>
            </a:lnSpc>
          </a:pPr>
          <a:endParaRPr lang="en-US" sz="1600" b="0">
            <a:latin typeface="+mn-lt"/>
            <a:ea typeface="cmbx12" charset="0"/>
            <a:cs typeface="cmbx12" charset="0"/>
          </a:endParaRPr>
        </a:p>
      </dgm:t>
    </dgm:pt>
    <dgm:pt modelId="{FCB44FE5-1EC0-5444-B390-7C4059EDF673}" type="sibTrans" cxnId="{52EC755B-4CF6-C041-B928-6FD142FFCB12}">
      <dgm:prSet/>
      <dgm:spPr/>
      <dgm:t>
        <a:bodyPr/>
        <a:lstStyle/>
        <a:p>
          <a:pPr>
            <a:lnSpc>
              <a:spcPct val="100000"/>
            </a:lnSpc>
          </a:pPr>
          <a:endParaRPr lang="en-US" sz="1600" b="0">
            <a:latin typeface="+mn-lt"/>
          </a:endParaRPr>
        </a:p>
      </dgm:t>
    </dgm:pt>
    <dgm:pt modelId="{60787192-5EE7-4246-9095-783DC84C3EA0}">
      <dgm:prSet phldrT="[Text]" custT="1"/>
      <dgm:spPr/>
      <dgm:t>
        <a:bodyPr lIns="3600" tIns="3600" rIns="3600" bIns="3600"/>
        <a:lstStyle/>
        <a:p>
          <a:pPr>
            <a:lnSpc>
              <a:spcPct val="100000"/>
            </a:lnSpc>
          </a:pPr>
          <a:r>
            <a:rPr lang="en-US" sz="2000" b="0" smtClean="0">
              <a:latin typeface="+mn-lt"/>
              <a:ea typeface="cmbx12" charset="0"/>
              <a:cs typeface="cmbx12" charset="0"/>
            </a:rPr>
            <a:t>3</a:t>
          </a:r>
          <a:r>
            <a:rPr lang="en-US" sz="2000" b="0" baseline="30000" smtClean="0">
              <a:latin typeface="+mn-lt"/>
              <a:ea typeface="cmbx12" charset="0"/>
              <a:cs typeface="cmbx12" charset="0"/>
            </a:rPr>
            <a:t>rd</a:t>
          </a:r>
          <a:r>
            <a:rPr lang="en-US" sz="2000" b="0" smtClean="0">
              <a:latin typeface="+mn-lt"/>
              <a:ea typeface="cmbx12" charset="0"/>
              <a:cs typeface="cmbx12" charset="0"/>
            </a:rPr>
            <a:t> Party </a:t>
          </a:r>
          <a:r>
            <a:rPr lang="en-US" sz="2000" b="0" dirty="0" smtClean="0">
              <a:latin typeface="+mn-lt"/>
              <a:ea typeface="cmbx12" charset="0"/>
              <a:cs typeface="cmbx12" charset="0"/>
            </a:rPr>
            <a:t>Collection</a:t>
          </a:r>
          <a:endParaRPr lang="en-US" sz="2000" b="0" dirty="0">
            <a:latin typeface="+mn-lt"/>
            <a:ea typeface="cmbx12" charset="0"/>
            <a:cs typeface="cmbx12" charset="0"/>
          </a:endParaRPr>
        </a:p>
      </dgm:t>
    </dgm:pt>
    <dgm:pt modelId="{BEE701F5-2D47-744E-96E9-27B0FD559950}" type="parTrans" cxnId="{FEEDD9B4-72C6-0F47-93A6-6E8A5AB264E1}">
      <dgm:prSet/>
      <dgm:spPr/>
      <dgm:t>
        <a:bodyPr/>
        <a:lstStyle/>
        <a:p>
          <a:pPr>
            <a:lnSpc>
              <a:spcPct val="100000"/>
            </a:lnSpc>
          </a:pPr>
          <a:endParaRPr lang="en-US" sz="1600" b="0">
            <a:latin typeface="+mn-lt"/>
          </a:endParaRPr>
        </a:p>
      </dgm:t>
    </dgm:pt>
    <dgm:pt modelId="{D2DDB25D-C48D-A947-BC8B-AAB648ECE438}" type="sibTrans" cxnId="{FEEDD9B4-72C6-0F47-93A6-6E8A5AB264E1}">
      <dgm:prSet/>
      <dgm:spPr/>
      <dgm:t>
        <a:bodyPr/>
        <a:lstStyle/>
        <a:p>
          <a:pPr>
            <a:lnSpc>
              <a:spcPct val="100000"/>
            </a:lnSpc>
          </a:pPr>
          <a:endParaRPr lang="en-US" sz="1600" b="0">
            <a:latin typeface="+mn-lt"/>
          </a:endParaRPr>
        </a:p>
      </dgm:t>
    </dgm:pt>
    <dgm:pt modelId="{2D3ED1CF-607F-D843-967A-EBBDDF1D7F69}">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Action</a:t>
          </a:r>
          <a:endParaRPr lang="en-US" sz="1800" b="0" dirty="0">
            <a:latin typeface="+mn-lt"/>
            <a:ea typeface="cmbx12" charset="0"/>
            <a:cs typeface="cmbx12" charset="0"/>
          </a:endParaRPr>
        </a:p>
      </dgm:t>
    </dgm:pt>
    <dgm:pt modelId="{C6DC10FD-3FB2-244B-B86A-33D5D05651DC}" type="parTrans" cxnId="{8DD3D999-BE74-D44B-992A-6DABFFCDBA89}">
      <dgm:prSet/>
      <dgm:spPr/>
      <dgm:t>
        <a:bodyPr/>
        <a:lstStyle/>
        <a:p>
          <a:pPr>
            <a:lnSpc>
              <a:spcPct val="100000"/>
            </a:lnSpc>
          </a:pPr>
          <a:endParaRPr lang="en-US" sz="1800" b="0">
            <a:latin typeface="+mn-lt"/>
            <a:ea typeface="cmbx12" charset="0"/>
            <a:cs typeface="cmbx12" charset="0"/>
          </a:endParaRPr>
        </a:p>
      </dgm:t>
    </dgm:pt>
    <dgm:pt modelId="{97C6F73D-41C4-8D4E-AD14-60A8399FBD8E}" type="sibTrans" cxnId="{8DD3D999-BE74-D44B-992A-6DABFFCDBA89}">
      <dgm:prSet/>
      <dgm:spPr/>
      <dgm:t>
        <a:bodyPr/>
        <a:lstStyle/>
        <a:p>
          <a:pPr>
            <a:lnSpc>
              <a:spcPct val="100000"/>
            </a:lnSpc>
          </a:pPr>
          <a:endParaRPr lang="en-US" sz="1600" b="0">
            <a:latin typeface="+mn-lt"/>
          </a:endParaRPr>
        </a:p>
      </dgm:t>
    </dgm:pt>
    <dgm:pt modelId="{7354646D-327D-824E-88FB-945BF709CC38}">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Information Type</a:t>
          </a:r>
        </a:p>
      </dgm:t>
    </dgm:pt>
    <dgm:pt modelId="{DBF6F70E-56BD-5C4A-81E5-A1DD98702A64}" type="parTrans" cxnId="{5C8E20D0-E28A-A847-AA40-A17F0A4A2DBE}">
      <dgm:prSet/>
      <dgm:spPr/>
      <dgm:t>
        <a:bodyPr/>
        <a:lstStyle/>
        <a:p>
          <a:pPr>
            <a:lnSpc>
              <a:spcPct val="100000"/>
            </a:lnSpc>
          </a:pPr>
          <a:endParaRPr lang="en-US" sz="1800" b="0">
            <a:latin typeface="+mn-lt"/>
            <a:ea typeface="cmbx12" charset="0"/>
            <a:cs typeface="cmbx12" charset="0"/>
          </a:endParaRPr>
        </a:p>
      </dgm:t>
    </dgm:pt>
    <dgm:pt modelId="{5298CEA5-C83A-A944-9E44-9492214B381D}" type="sibTrans" cxnId="{5C8E20D0-E28A-A847-AA40-A17F0A4A2DBE}">
      <dgm:prSet/>
      <dgm:spPr/>
      <dgm:t>
        <a:bodyPr/>
        <a:lstStyle/>
        <a:p>
          <a:pPr>
            <a:lnSpc>
              <a:spcPct val="100000"/>
            </a:lnSpc>
          </a:pPr>
          <a:endParaRPr lang="en-US" sz="1600" b="0">
            <a:latin typeface="+mn-lt"/>
          </a:endParaRPr>
        </a:p>
      </dgm:t>
    </dgm:pt>
    <dgm:pt modelId="{748A7D05-9AD3-AC42-BB87-1C7CE2385168}">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Purpose</a:t>
          </a:r>
        </a:p>
      </dgm:t>
    </dgm:pt>
    <dgm:pt modelId="{3A53CBD4-C524-0041-A218-1ADA20957285}" type="parTrans" cxnId="{594AFDB9-EA68-994D-A41E-E99844E0B8A7}">
      <dgm:prSet/>
      <dgm:spPr/>
      <dgm:t>
        <a:bodyPr/>
        <a:lstStyle/>
        <a:p>
          <a:pPr>
            <a:lnSpc>
              <a:spcPct val="100000"/>
            </a:lnSpc>
          </a:pPr>
          <a:endParaRPr lang="en-US" sz="1800" b="0">
            <a:latin typeface="+mn-lt"/>
            <a:ea typeface="cmbx12" charset="0"/>
            <a:cs typeface="cmbx12" charset="0"/>
          </a:endParaRPr>
        </a:p>
      </dgm:t>
    </dgm:pt>
    <dgm:pt modelId="{AF3E676B-5336-4E49-AA8A-54A51BEA24CF}" type="sibTrans" cxnId="{594AFDB9-EA68-994D-A41E-E99844E0B8A7}">
      <dgm:prSet/>
      <dgm:spPr/>
      <dgm:t>
        <a:bodyPr/>
        <a:lstStyle/>
        <a:p>
          <a:pPr>
            <a:lnSpc>
              <a:spcPct val="100000"/>
            </a:lnSpc>
          </a:pPr>
          <a:endParaRPr lang="en-US" sz="1600" b="0">
            <a:latin typeface="+mn-lt"/>
          </a:endParaRPr>
        </a:p>
      </dgm:t>
    </dgm:pt>
    <dgm:pt modelId="{5829FF79-E6FC-EF48-9573-67B67594797C}">
      <dgm:prSet phldrT="[Text]" custT="1"/>
      <dgm:spPr/>
      <dgm:t>
        <a:bodyPr lIns="3600" tIns="3600" rIns="3600" bIns="3600"/>
        <a:lstStyle/>
        <a:p>
          <a:pPr>
            <a:lnSpc>
              <a:spcPct val="100000"/>
            </a:lnSpc>
          </a:pPr>
          <a:r>
            <a:rPr lang="en-US" sz="2000" b="0" dirty="0" smtClean="0">
              <a:latin typeface="+mn-lt"/>
              <a:ea typeface="cmbx12" charset="0"/>
              <a:cs typeface="cmbx12" charset="0"/>
            </a:rPr>
            <a:t>Choice,</a:t>
          </a:r>
          <a:r>
            <a:rPr lang="en-US" sz="2000" b="0" baseline="0" dirty="0" smtClean="0">
              <a:latin typeface="+mn-lt"/>
              <a:ea typeface="cmbx12" charset="0"/>
              <a:cs typeface="cmbx12" charset="0"/>
            </a:rPr>
            <a:t> </a:t>
          </a:r>
          <a:r>
            <a:rPr lang="en-US" sz="2000" b="0" dirty="0" smtClean="0">
              <a:latin typeface="+mn-lt"/>
              <a:ea typeface="cmbx12" charset="0"/>
              <a:cs typeface="cmbx12" charset="0"/>
            </a:rPr>
            <a:t>Control</a:t>
          </a:r>
        </a:p>
      </dgm:t>
    </dgm:pt>
    <dgm:pt modelId="{AD880A74-7164-974F-AE3F-266D4E27CB77}" type="parTrans" cxnId="{EDC87A4E-105B-A64C-A927-67D6944E1EB7}">
      <dgm:prSet/>
      <dgm:spPr/>
      <dgm:t>
        <a:bodyPr/>
        <a:lstStyle/>
        <a:p>
          <a:pPr>
            <a:lnSpc>
              <a:spcPct val="100000"/>
            </a:lnSpc>
          </a:pPr>
          <a:endParaRPr lang="en-US" sz="1600" b="0">
            <a:latin typeface="+mn-lt"/>
          </a:endParaRPr>
        </a:p>
      </dgm:t>
    </dgm:pt>
    <dgm:pt modelId="{261BAD57-39A7-8A46-AF9F-CFF982E3071E}" type="sibTrans" cxnId="{EDC87A4E-105B-A64C-A927-67D6944E1EB7}">
      <dgm:prSet/>
      <dgm:spPr/>
      <dgm:t>
        <a:bodyPr/>
        <a:lstStyle/>
        <a:p>
          <a:pPr>
            <a:lnSpc>
              <a:spcPct val="100000"/>
            </a:lnSpc>
          </a:pPr>
          <a:endParaRPr lang="en-US" sz="1600" b="0">
            <a:latin typeface="+mn-lt"/>
          </a:endParaRPr>
        </a:p>
      </dgm:t>
    </dgm:pt>
    <dgm:pt modelId="{BEE9CB19-308E-4A4F-B0BF-5D199A14E734}">
      <dgm:prSet phldrT="[Text]" custT="1"/>
      <dgm:spPr>
        <a:solidFill>
          <a:schemeClr val="bg1">
            <a:alpha val="90000"/>
          </a:schemeClr>
        </a:solidFill>
      </dgm:spPr>
      <dgm:t>
        <a:bodyPr lIns="3600" tIns="0" rIns="3600" bIns="0"/>
        <a:lstStyle/>
        <a:p>
          <a:pPr>
            <a:lnSpc>
              <a:spcPct val="100000"/>
            </a:lnSpc>
          </a:pPr>
          <a:r>
            <a:rPr lang="en-US" sz="1800" b="0" baseline="0" dirty="0" smtClean="0">
              <a:latin typeface="+mn-lt"/>
              <a:ea typeface="cmbx12" charset="0"/>
              <a:cs typeface="cmbx12" charset="0"/>
            </a:rPr>
            <a:t>Choice Type</a:t>
          </a:r>
          <a:endParaRPr lang="en-US" sz="1800" b="0" dirty="0" smtClean="0">
            <a:latin typeface="+mn-lt"/>
            <a:ea typeface="cmbx12" charset="0"/>
            <a:cs typeface="cmbx12" charset="0"/>
          </a:endParaRPr>
        </a:p>
      </dgm:t>
    </dgm:pt>
    <dgm:pt modelId="{9BF1F1AC-BDF9-6441-B3E8-0CEFFF4910A9}" type="parTrans" cxnId="{B5A40262-0782-9948-9DB5-9B2A077BCCD9}">
      <dgm:prSet/>
      <dgm:spPr/>
      <dgm:t>
        <a:bodyPr/>
        <a:lstStyle/>
        <a:p>
          <a:pPr>
            <a:lnSpc>
              <a:spcPct val="100000"/>
            </a:lnSpc>
          </a:pPr>
          <a:endParaRPr lang="en-US" sz="1800" b="0">
            <a:latin typeface="+mn-lt"/>
            <a:ea typeface="cmbx12" charset="0"/>
            <a:cs typeface="cmbx12" charset="0"/>
          </a:endParaRPr>
        </a:p>
      </dgm:t>
    </dgm:pt>
    <dgm:pt modelId="{2E1FB3CF-53D1-CA40-B793-7901EACF1BFD}" type="sibTrans" cxnId="{B5A40262-0782-9948-9DB5-9B2A077BCCD9}">
      <dgm:prSet/>
      <dgm:spPr/>
      <dgm:t>
        <a:bodyPr/>
        <a:lstStyle/>
        <a:p>
          <a:pPr>
            <a:lnSpc>
              <a:spcPct val="100000"/>
            </a:lnSpc>
          </a:pPr>
          <a:endParaRPr lang="en-US" sz="1600" b="0">
            <a:latin typeface="+mn-lt"/>
          </a:endParaRPr>
        </a:p>
      </dgm:t>
    </dgm:pt>
    <dgm:pt modelId="{E7BEEE68-2676-2E4F-830C-3997F42E24BB}">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Choice Scope</a:t>
          </a:r>
        </a:p>
      </dgm:t>
    </dgm:pt>
    <dgm:pt modelId="{76B4D090-6062-E14A-965B-C0B203E6A4B0}" type="parTrans" cxnId="{E3A9D942-05A1-044A-9DB3-90C3E8DA9656}">
      <dgm:prSet/>
      <dgm:spPr/>
      <dgm:t>
        <a:bodyPr/>
        <a:lstStyle/>
        <a:p>
          <a:pPr>
            <a:lnSpc>
              <a:spcPct val="100000"/>
            </a:lnSpc>
          </a:pPr>
          <a:endParaRPr lang="en-US" sz="1800" b="0">
            <a:latin typeface="+mn-lt"/>
            <a:ea typeface="cmbx12" charset="0"/>
            <a:cs typeface="cmbx12" charset="0"/>
          </a:endParaRPr>
        </a:p>
      </dgm:t>
    </dgm:pt>
    <dgm:pt modelId="{5E3C2E9C-E3CE-BD44-83B8-A496026F9829}" type="sibTrans" cxnId="{E3A9D942-05A1-044A-9DB3-90C3E8DA9656}">
      <dgm:prSet/>
      <dgm:spPr/>
      <dgm:t>
        <a:bodyPr/>
        <a:lstStyle/>
        <a:p>
          <a:pPr>
            <a:lnSpc>
              <a:spcPct val="100000"/>
            </a:lnSpc>
          </a:pPr>
          <a:endParaRPr lang="en-US" sz="1600" b="0">
            <a:latin typeface="+mn-lt"/>
          </a:endParaRPr>
        </a:p>
      </dgm:t>
    </dgm:pt>
    <dgm:pt modelId="{488AFA29-09B2-1B4D-919B-895CB057A07F}">
      <dgm:prSet phldrT="[Text]" custT="1"/>
      <dgm:spPr/>
      <dgm:t>
        <a:bodyPr lIns="3600" tIns="3600" rIns="3600" bIns="3600"/>
        <a:lstStyle/>
        <a:p>
          <a:pPr>
            <a:lnSpc>
              <a:spcPct val="100000"/>
            </a:lnSpc>
          </a:pPr>
          <a:r>
            <a:rPr lang="en-US" sz="2000" b="0" dirty="0" smtClean="0">
              <a:latin typeface="+mn-lt"/>
              <a:ea typeface="cmbx12" charset="0"/>
              <a:cs typeface="cmbx12" charset="0"/>
            </a:rPr>
            <a:t>...</a:t>
          </a:r>
        </a:p>
      </dgm:t>
    </dgm:pt>
    <dgm:pt modelId="{1BEF0A8F-3400-214B-8157-E78BEE3DB272}" type="parTrans" cxnId="{5305BCC0-9348-C943-AD25-E6EC93C33621}">
      <dgm:prSet/>
      <dgm:spPr/>
      <dgm:t>
        <a:bodyPr/>
        <a:lstStyle/>
        <a:p>
          <a:pPr>
            <a:lnSpc>
              <a:spcPct val="100000"/>
            </a:lnSpc>
          </a:pPr>
          <a:endParaRPr lang="en-US" sz="1600" b="0">
            <a:latin typeface="+mn-lt"/>
          </a:endParaRPr>
        </a:p>
      </dgm:t>
    </dgm:pt>
    <dgm:pt modelId="{AEECC0AE-9B10-A641-85EF-DC6406261E7B}" type="sibTrans" cxnId="{5305BCC0-9348-C943-AD25-E6EC93C33621}">
      <dgm:prSet/>
      <dgm:spPr/>
      <dgm:t>
        <a:bodyPr/>
        <a:lstStyle/>
        <a:p>
          <a:pPr>
            <a:lnSpc>
              <a:spcPct val="100000"/>
            </a:lnSpc>
          </a:pPr>
          <a:endParaRPr lang="en-US" sz="1600" b="0">
            <a:latin typeface="+mn-lt"/>
          </a:endParaRPr>
        </a:p>
      </dgm:t>
    </dgm:pt>
    <dgm:pt modelId="{389BCE35-F4B1-0840-BE0C-F9254B353BA5}">
      <dgm:prSet phldrT="[Text]" custT="1"/>
      <dgm:spPr/>
      <dgm:t>
        <a:bodyPr lIns="3600" tIns="3600" rIns="3600" bIns="3600"/>
        <a:lstStyle/>
        <a:p>
          <a:pPr>
            <a:lnSpc>
              <a:spcPct val="100000"/>
            </a:lnSpc>
          </a:pPr>
          <a:r>
            <a:rPr lang="en-US" sz="2000" b="0" dirty="0" smtClean="0">
              <a:latin typeface="+mn-lt"/>
              <a:ea typeface="cmbx12" charset="0"/>
              <a:cs typeface="cmbx12" charset="0"/>
            </a:rPr>
            <a:t>Do Not Track</a:t>
          </a:r>
        </a:p>
      </dgm:t>
    </dgm:pt>
    <dgm:pt modelId="{80E2BB5D-B10E-1343-9D4B-967E07A68B57}" type="parTrans" cxnId="{60DAD31B-370A-9340-9513-B67723D8CDD3}">
      <dgm:prSet/>
      <dgm:spPr/>
      <dgm:t>
        <a:bodyPr/>
        <a:lstStyle/>
        <a:p>
          <a:pPr>
            <a:lnSpc>
              <a:spcPct val="100000"/>
            </a:lnSpc>
          </a:pPr>
          <a:endParaRPr lang="en-US" sz="1600" b="0">
            <a:latin typeface="+mn-lt"/>
          </a:endParaRPr>
        </a:p>
      </dgm:t>
    </dgm:pt>
    <dgm:pt modelId="{DD722EF4-614A-644C-9E10-86254F59D590}" type="sibTrans" cxnId="{60DAD31B-370A-9340-9513-B67723D8CDD3}">
      <dgm:prSet/>
      <dgm:spPr/>
      <dgm:t>
        <a:bodyPr/>
        <a:lstStyle/>
        <a:p>
          <a:pPr>
            <a:lnSpc>
              <a:spcPct val="100000"/>
            </a:lnSpc>
          </a:pPr>
          <a:endParaRPr lang="en-US" sz="1600" b="0">
            <a:latin typeface="+mn-lt"/>
          </a:endParaRPr>
        </a:p>
      </dgm:t>
    </dgm:pt>
    <dgm:pt modelId="{EBA10818-0784-E04D-B97C-5BA412F077FB}">
      <dgm:prSet phldrT="[Text]" custT="1"/>
      <dgm:spPr/>
      <dgm:t>
        <a:bodyPr lIns="3600" tIns="3600" rIns="3600" bIns="3600"/>
        <a:lstStyle/>
        <a:p>
          <a:pPr>
            <a:lnSpc>
              <a:spcPct val="100000"/>
            </a:lnSpc>
          </a:pPr>
          <a:r>
            <a:rPr lang="en-US" sz="2000" b="0" dirty="0" smtClean="0">
              <a:latin typeface="+mn-lt"/>
              <a:ea typeface="cmbx12" charset="0"/>
              <a:cs typeface="cmbx12" charset="0"/>
            </a:rPr>
            <a:t>Policy Change</a:t>
          </a:r>
        </a:p>
      </dgm:t>
    </dgm:pt>
    <dgm:pt modelId="{909750FA-2559-1C49-9252-F59EDAFA255E}" type="parTrans" cxnId="{AAEE182A-A88E-A54A-94F8-00F90BF7FC8A}">
      <dgm:prSet/>
      <dgm:spPr/>
      <dgm:t>
        <a:bodyPr/>
        <a:lstStyle/>
        <a:p>
          <a:pPr>
            <a:lnSpc>
              <a:spcPct val="100000"/>
            </a:lnSpc>
          </a:pPr>
          <a:endParaRPr lang="en-US" sz="1600" b="0">
            <a:latin typeface="+mn-lt"/>
          </a:endParaRPr>
        </a:p>
      </dgm:t>
    </dgm:pt>
    <dgm:pt modelId="{CD74C7FB-5B89-C943-86CE-ADDC3ADC5AA4}" type="sibTrans" cxnId="{AAEE182A-A88E-A54A-94F8-00F90BF7FC8A}">
      <dgm:prSet/>
      <dgm:spPr/>
      <dgm:t>
        <a:bodyPr/>
        <a:lstStyle/>
        <a:p>
          <a:pPr>
            <a:lnSpc>
              <a:spcPct val="100000"/>
            </a:lnSpc>
          </a:pPr>
          <a:endParaRPr lang="en-US" sz="1600" b="0">
            <a:latin typeface="+mn-lt"/>
          </a:endParaRPr>
        </a:p>
      </dgm:t>
    </dgm:pt>
    <dgm:pt modelId="{A07CF9A4-D784-5840-99EB-5FD6CBF9686E}">
      <dgm:prSet phldrT="[Text]" custT="1"/>
      <dgm:spPr>
        <a:solidFill>
          <a:schemeClr val="bg1">
            <a:alpha val="90000"/>
          </a:schemeClr>
        </a:solidFill>
      </dgm:spPr>
      <dgm:t>
        <a:bodyPr/>
        <a:lstStyle/>
        <a:p>
          <a:pPr>
            <a:lnSpc>
              <a:spcPct val="100000"/>
            </a:lnSpc>
          </a:pPr>
          <a:r>
            <a:rPr lang="en-US" sz="1800" b="0" dirty="0" smtClean="0">
              <a:latin typeface="+mn-lt"/>
              <a:ea typeface="cmbx12" charset="0"/>
              <a:cs typeface="cmbx12" charset="0"/>
            </a:rPr>
            <a:t>Do Not Track Policy</a:t>
          </a:r>
        </a:p>
      </dgm:t>
    </dgm:pt>
    <dgm:pt modelId="{F420053C-F9E4-5744-A7A8-FA71388C4D06}" type="parTrans" cxnId="{EEB948FF-644A-0C4B-80D0-CF7851D76183}">
      <dgm:prSet/>
      <dgm:spPr/>
      <dgm:t>
        <a:bodyPr/>
        <a:lstStyle/>
        <a:p>
          <a:pPr>
            <a:lnSpc>
              <a:spcPct val="100000"/>
            </a:lnSpc>
          </a:pPr>
          <a:endParaRPr lang="en-US" sz="1800" b="0">
            <a:latin typeface="+mn-lt"/>
            <a:ea typeface="cmbx12" charset="0"/>
            <a:cs typeface="cmbx12" charset="0"/>
          </a:endParaRPr>
        </a:p>
      </dgm:t>
    </dgm:pt>
    <dgm:pt modelId="{F1CB4CD4-40AC-8A41-8D4E-A34116759E07}" type="sibTrans" cxnId="{EEB948FF-644A-0C4B-80D0-CF7851D76183}">
      <dgm:prSet/>
      <dgm:spPr/>
      <dgm:t>
        <a:bodyPr/>
        <a:lstStyle/>
        <a:p>
          <a:pPr>
            <a:lnSpc>
              <a:spcPct val="100000"/>
            </a:lnSpc>
          </a:pPr>
          <a:endParaRPr lang="en-US" sz="1600" b="0">
            <a:latin typeface="+mn-lt"/>
          </a:endParaRPr>
        </a:p>
      </dgm:t>
    </dgm:pt>
    <dgm:pt modelId="{159E7589-BC8A-0C4B-ADDF-F7CE91DE48BC}">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Notification Type</a:t>
          </a:r>
        </a:p>
      </dgm:t>
    </dgm:pt>
    <dgm:pt modelId="{A3DDCF6F-47F0-C449-A2EB-6F80BEB42BAF}" type="parTrans" cxnId="{CAE4AC8C-1029-2742-A562-8F810111B204}">
      <dgm:prSet/>
      <dgm:spPr/>
      <dgm:t>
        <a:bodyPr/>
        <a:lstStyle/>
        <a:p>
          <a:pPr>
            <a:lnSpc>
              <a:spcPct val="100000"/>
            </a:lnSpc>
          </a:pPr>
          <a:endParaRPr lang="en-US" sz="1800" b="0">
            <a:latin typeface="+mn-lt"/>
            <a:ea typeface="cmbx12" charset="0"/>
            <a:cs typeface="cmbx12" charset="0"/>
          </a:endParaRPr>
        </a:p>
      </dgm:t>
    </dgm:pt>
    <dgm:pt modelId="{49B52101-9FDC-B441-88F3-FB0E78FBC786}" type="sibTrans" cxnId="{CAE4AC8C-1029-2742-A562-8F810111B204}">
      <dgm:prSet/>
      <dgm:spPr/>
      <dgm:t>
        <a:bodyPr/>
        <a:lstStyle/>
        <a:p>
          <a:pPr>
            <a:lnSpc>
              <a:spcPct val="100000"/>
            </a:lnSpc>
          </a:pPr>
          <a:endParaRPr lang="en-US" sz="1600" b="0">
            <a:latin typeface="+mn-lt"/>
          </a:endParaRPr>
        </a:p>
      </dgm:t>
    </dgm:pt>
    <dgm:pt modelId="{520AD737-836C-6341-91F3-B3D7D582091B}">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Information Type</a:t>
          </a:r>
        </a:p>
      </dgm:t>
    </dgm:pt>
    <dgm:pt modelId="{31AF5D22-27F6-1248-B95D-B2676522A78A}" type="sibTrans" cxnId="{6721182B-3D52-6E4A-9287-5533B91A2B0B}">
      <dgm:prSet/>
      <dgm:spPr/>
      <dgm:t>
        <a:bodyPr/>
        <a:lstStyle/>
        <a:p>
          <a:pPr>
            <a:lnSpc>
              <a:spcPct val="100000"/>
            </a:lnSpc>
          </a:pPr>
          <a:endParaRPr lang="en-US" sz="1600" b="0">
            <a:latin typeface="+mn-lt"/>
          </a:endParaRPr>
        </a:p>
      </dgm:t>
    </dgm:pt>
    <dgm:pt modelId="{F2D901BC-932D-FF4A-93D4-027D3C10BE5F}" type="parTrans" cxnId="{6721182B-3D52-6E4A-9287-5533B91A2B0B}">
      <dgm:prSet/>
      <dgm:spPr/>
      <dgm:t>
        <a:bodyPr/>
        <a:lstStyle/>
        <a:p>
          <a:pPr>
            <a:lnSpc>
              <a:spcPct val="100000"/>
            </a:lnSpc>
          </a:pPr>
          <a:endParaRPr lang="en-US" sz="1600" b="0">
            <a:latin typeface="+mn-lt"/>
            <a:ea typeface="cmbx12" charset="0"/>
            <a:cs typeface="cmbx12" charset="0"/>
          </a:endParaRPr>
        </a:p>
      </dgm:t>
    </dgm:pt>
    <dgm:pt modelId="{D0722A13-661A-624D-BFF0-772F32517EEA}">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Audience group</a:t>
          </a:r>
        </a:p>
      </dgm:t>
    </dgm:pt>
    <dgm:pt modelId="{DF63E5BC-2799-0F4F-BDAD-2D6CD18276B0}">
      <dgm:prSet phldrT="[Text]" custT="1"/>
      <dgm:spPr/>
      <dgm:t>
        <a:bodyPr lIns="3600" tIns="3600" rIns="3600" bIns="3600"/>
        <a:lstStyle/>
        <a:p>
          <a:pPr>
            <a:lnSpc>
              <a:spcPct val="100000"/>
            </a:lnSpc>
          </a:pPr>
          <a:r>
            <a:rPr lang="en-US" sz="2000" b="0" dirty="0" smtClean="0">
              <a:latin typeface="+mn-lt"/>
              <a:ea typeface="cmbx12" charset="0"/>
              <a:cs typeface="cmbx12" charset="0"/>
            </a:rPr>
            <a:t>Specific Audiences</a:t>
          </a:r>
        </a:p>
      </dgm:t>
    </dgm:pt>
    <dgm:pt modelId="{46F54760-EEB4-454A-BBCE-DA67DF22B24C}" type="sibTrans" cxnId="{815A2BFA-46E4-1B46-8A7A-E3597D41E216}">
      <dgm:prSet/>
      <dgm:spPr/>
      <dgm:t>
        <a:bodyPr/>
        <a:lstStyle/>
        <a:p>
          <a:pPr>
            <a:lnSpc>
              <a:spcPct val="100000"/>
            </a:lnSpc>
          </a:pPr>
          <a:endParaRPr lang="en-US" sz="1600" b="0">
            <a:latin typeface="+mn-lt"/>
          </a:endParaRPr>
        </a:p>
      </dgm:t>
    </dgm:pt>
    <dgm:pt modelId="{E2603A08-6B82-2544-AF3D-740A76858FF2}" type="parTrans" cxnId="{815A2BFA-46E4-1B46-8A7A-E3597D41E216}">
      <dgm:prSet/>
      <dgm:spPr/>
      <dgm:t>
        <a:bodyPr/>
        <a:lstStyle/>
        <a:p>
          <a:pPr>
            <a:lnSpc>
              <a:spcPct val="100000"/>
            </a:lnSpc>
          </a:pPr>
          <a:endParaRPr lang="en-US" sz="1600" b="0">
            <a:latin typeface="+mn-lt"/>
          </a:endParaRPr>
        </a:p>
      </dgm:t>
    </dgm:pt>
    <dgm:pt modelId="{891B1E24-8978-784E-B085-A9C4A4FD88B4}" type="sibTrans" cxnId="{C7BDA128-E53E-F44F-9ACA-A761AB4B7232}">
      <dgm:prSet/>
      <dgm:spPr/>
      <dgm:t>
        <a:bodyPr/>
        <a:lstStyle/>
        <a:p>
          <a:pPr>
            <a:lnSpc>
              <a:spcPct val="100000"/>
            </a:lnSpc>
          </a:pPr>
          <a:endParaRPr lang="en-US" sz="1600" b="0">
            <a:latin typeface="+mn-lt"/>
          </a:endParaRPr>
        </a:p>
      </dgm:t>
    </dgm:pt>
    <dgm:pt modelId="{D322DB59-0613-4646-BEBA-5104716E04DD}" type="parTrans" cxnId="{C7BDA128-E53E-F44F-9ACA-A761AB4B7232}">
      <dgm:prSet/>
      <dgm:spPr/>
      <dgm:t>
        <a:bodyPr/>
        <a:lstStyle/>
        <a:p>
          <a:pPr>
            <a:lnSpc>
              <a:spcPct val="100000"/>
            </a:lnSpc>
          </a:pPr>
          <a:endParaRPr lang="en-US" sz="1800" b="0">
            <a:latin typeface="+mn-lt"/>
            <a:ea typeface="cmbx12" charset="0"/>
            <a:cs typeface="cmbx12" charset="0"/>
          </a:endParaRPr>
        </a:p>
      </dgm:t>
    </dgm:pt>
    <dgm:pt modelId="{AEC7EE56-1405-BB45-9452-3824A558594A}">
      <dgm:prSet phldrT="[Text]" custT="1"/>
      <dgm:spPr>
        <a:solidFill>
          <a:schemeClr val="bg1">
            <a:alpha val="90000"/>
          </a:schemeClr>
        </a:solidFill>
      </dgm:spPr>
      <dgm:t>
        <a:bodyPr lIns="3600" tIns="0" rIns="3600" bIns="0"/>
        <a:lstStyle/>
        <a:p>
          <a:pPr>
            <a:lnSpc>
              <a:spcPct val="100000"/>
            </a:lnSpc>
          </a:pPr>
          <a:r>
            <a:rPr lang="en-US" sz="1800" b="0" dirty="0" smtClean="0">
              <a:latin typeface="+mn-lt"/>
              <a:ea typeface="cmbx12" charset="0"/>
              <a:cs typeface="cmbx12" charset="0"/>
            </a:rPr>
            <a:t>Security Measure</a:t>
          </a:r>
        </a:p>
      </dgm:t>
    </dgm:pt>
    <dgm:pt modelId="{AE934E27-FE0F-FB4A-A49E-E12745833F2F}">
      <dgm:prSet phldrT="[Text]" custT="1"/>
      <dgm:spPr/>
      <dgm:t>
        <a:bodyPr lIns="3600" tIns="3600" rIns="3600" bIns="3600"/>
        <a:lstStyle/>
        <a:p>
          <a:pPr>
            <a:lnSpc>
              <a:spcPct val="100000"/>
            </a:lnSpc>
          </a:pPr>
          <a:r>
            <a:rPr lang="en-US" sz="2000" b="0" dirty="0" smtClean="0">
              <a:latin typeface="+mn-lt"/>
              <a:ea typeface="cmbx12" charset="0"/>
              <a:cs typeface="cmbx12" charset="0"/>
            </a:rPr>
            <a:t>Data Security</a:t>
          </a:r>
        </a:p>
      </dgm:t>
    </dgm:pt>
    <dgm:pt modelId="{FEEB025B-04B9-8946-A621-28659CAE1D18}" type="sibTrans" cxnId="{B71823D6-AB61-1E47-9CFB-F0977A6F7736}">
      <dgm:prSet/>
      <dgm:spPr/>
      <dgm:t>
        <a:bodyPr/>
        <a:lstStyle/>
        <a:p>
          <a:pPr>
            <a:lnSpc>
              <a:spcPct val="100000"/>
            </a:lnSpc>
          </a:pPr>
          <a:endParaRPr lang="en-US" sz="1600" b="0">
            <a:latin typeface="+mn-lt"/>
          </a:endParaRPr>
        </a:p>
      </dgm:t>
    </dgm:pt>
    <dgm:pt modelId="{97DF0507-4D82-CB48-AF77-FBDFE5786F47}" type="parTrans" cxnId="{B71823D6-AB61-1E47-9CFB-F0977A6F7736}">
      <dgm:prSet/>
      <dgm:spPr/>
      <dgm:t>
        <a:bodyPr/>
        <a:lstStyle/>
        <a:p>
          <a:pPr>
            <a:lnSpc>
              <a:spcPct val="100000"/>
            </a:lnSpc>
          </a:pPr>
          <a:endParaRPr lang="en-US" sz="1600" b="0">
            <a:latin typeface="+mn-lt"/>
          </a:endParaRPr>
        </a:p>
      </dgm:t>
    </dgm:pt>
    <dgm:pt modelId="{1F6CECAE-1126-9E42-BADE-CA048123BD1F}" type="sibTrans" cxnId="{46E23B22-98D1-EE4E-BF0A-5230748E42C6}">
      <dgm:prSet/>
      <dgm:spPr/>
      <dgm:t>
        <a:bodyPr/>
        <a:lstStyle/>
        <a:p>
          <a:pPr>
            <a:lnSpc>
              <a:spcPct val="100000"/>
            </a:lnSpc>
          </a:pPr>
          <a:endParaRPr lang="en-US" sz="1600" b="0">
            <a:latin typeface="+mn-lt"/>
          </a:endParaRPr>
        </a:p>
      </dgm:t>
    </dgm:pt>
    <dgm:pt modelId="{21F8C4A9-B8D5-064E-9ECF-580B728536F9}" type="parTrans" cxnId="{46E23B22-98D1-EE4E-BF0A-5230748E42C6}">
      <dgm:prSet/>
      <dgm:spPr/>
      <dgm:t>
        <a:bodyPr/>
        <a:lstStyle/>
        <a:p>
          <a:pPr>
            <a:lnSpc>
              <a:spcPct val="100000"/>
            </a:lnSpc>
          </a:pPr>
          <a:endParaRPr lang="en-US" sz="1800" b="0">
            <a:latin typeface="+mn-lt"/>
            <a:ea typeface="cmbx12" charset="0"/>
            <a:cs typeface="cmbx12" charset="0"/>
          </a:endParaRPr>
        </a:p>
      </dgm:t>
    </dgm:pt>
    <dgm:pt modelId="{ACEDBDF8-CFD4-7743-A84A-879238EB2A25}" type="pres">
      <dgm:prSet presAssocID="{B684C9DB-BECA-624F-B0B5-AF7E36B23660}" presName="diagram" presStyleCnt="0">
        <dgm:presLayoutVars>
          <dgm:chPref val="1"/>
          <dgm:dir/>
          <dgm:animOne val="branch"/>
          <dgm:animLvl val="lvl"/>
          <dgm:resizeHandles/>
        </dgm:presLayoutVars>
      </dgm:prSet>
      <dgm:spPr/>
      <dgm:t>
        <a:bodyPr/>
        <a:lstStyle/>
        <a:p>
          <a:endParaRPr lang="en-US"/>
        </a:p>
      </dgm:t>
    </dgm:pt>
    <dgm:pt modelId="{5DB65143-61DD-274C-9ED1-DA3702E4E724}" type="pres">
      <dgm:prSet presAssocID="{031E09E0-AE5A-4C4A-8834-35C73B892263}" presName="root" presStyleCnt="0"/>
      <dgm:spPr/>
    </dgm:pt>
    <dgm:pt modelId="{09E342DE-A0C8-DB4B-BBAC-3132B639CE7E}" type="pres">
      <dgm:prSet presAssocID="{031E09E0-AE5A-4C4A-8834-35C73B892263}" presName="rootComposite" presStyleCnt="0"/>
      <dgm:spPr/>
    </dgm:pt>
    <dgm:pt modelId="{661199D6-E041-7D45-A997-F0D8F3A681E6}" type="pres">
      <dgm:prSet presAssocID="{031E09E0-AE5A-4C4A-8834-35C73B892263}" presName="rootText" presStyleLbl="node1" presStyleIdx="0" presStyleCnt="8" custScaleX="98504" custScaleY="115027"/>
      <dgm:spPr/>
      <dgm:t>
        <a:bodyPr/>
        <a:lstStyle/>
        <a:p>
          <a:endParaRPr lang="en-US"/>
        </a:p>
      </dgm:t>
    </dgm:pt>
    <dgm:pt modelId="{E9F4ED7B-8DD3-CF46-8937-8D6AE5E285F7}" type="pres">
      <dgm:prSet presAssocID="{031E09E0-AE5A-4C4A-8834-35C73B892263}" presName="rootConnector" presStyleLbl="node1" presStyleIdx="0" presStyleCnt="8"/>
      <dgm:spPr/>
      <dgm:t>
        <a:bodyPr/>
        <a:lstStyle/>
        <a:p>
          <a:endParaRPr lang="en-US"/>
        </a:p>
      </dgm:t>
    </dgm:pt>
    <dgm:pt modelId="{D7499D0E-3216-B044-A5F2-5B11D3FF3AA2}" type="pres">
      <dgm:prSet presAssocID="{031E09E0-AE5A-4C4A-8834-35C73B892263}" presName="childShape" presStyleCnt="0"/>
      <dgm:spPr/>
    </dgm:pt>
    <dgm:pt modelId="{84A5C578-EF6B-2243-99B9-68286F5FAB9A}" type="pres">
      <dgm:prSet presAssocID="{85C8572C-F8A4-5741-A0D8-5CF4333ABCD9}" presName="Name13" presStyleLbl="parChTrans1D2" presStyleIdx="0" presStyleCnt="12"/>
      <dgm:spPr/>
      <dgm:t>
        <a:bodyPr/>
        <a:lstStyle/>
        <a:p>
          <a:endParaRPr lang="en-US"/>
        </a:p>
      </dgm:t>
    </dgm:pt>
    <dgm:pt modelId="{83DEF652-5F75-8345-B5CC-AA7AE03EC830}" type="pres">
      <dgm:prSet presAssocID="{20EC61B1-3B73-6C46-8002-3A9B9C6CB675}" presName="childText" presStyleLbl="bgAcc1" presStyleIdx="0" presStyleCnt="12" custScaleX="120588" custScaleY="104471">
        <dgm:presLayoutVars>
          <dgm:bulletEnabled val="1"/>
        </dgm:presLayoutVars>
      </dgm:prSet>
      <dgm:spPr/>
      <dgm:t>
        <a:bodyPr/>
        <a:lstStyle/>
        <a:p>
          <a:endParaRPr lang="en-US"/>
        </a:p>
      </dgm:t>
    </dgm:pt>
    <dgm:pt modelId="{4FBF69DF-A367-4646-A451-82BE66FE44FC}" type="pres">
      <dgm:prSet presAssocID="{F2D901BC-932D-FF4A-93D4-027D3C10BE5F}" presName="Name13" presStyleLbl="parChTrans1D2" presStyleIdx="1" presStyleCnt="12"/>
      <dgm:spPr/>
      <dgm:t>
        <a:bodyPr/>
        <a:lstStyle/>
        <a:p>
          <a:endParaRPr lang="en-US"/>
        </a:p>
      </dgm:t>
    </dgm:pt>
    <dgm:pt modelId="{2FB5CABB-E373-FF40-B51D-1D91B2C99452}" type="pres">
      <dgm:prSet presAssocID="{520AD737-836C-6341-91F3-B3D7D582091B}" presName="childText" presStyleLbl="bgAcc1" presStyleIdx="1" presStyleCnt="12" custScaleX="120588" custScaleY="104471">
        <dgm:presLayoutVars>
          <dgm:bulletEnabled val="1"/>
        </dgm:presLayoutVars>
      </dgm:prSet>
      <dgm:spPr/>
      <dgm:t>
        <a:bodyPr/>
        <a:lstStyle/>
        <a:p>
          <a:endParaRPr lang="en-US"/>
        </a:p>
      </dgm:t>
    </dgm:pt>
    <dgm:pt modelId="{C1EB6A8F-001D-D742-8959-040718054959}" type="pres">
      <dgm:prSet presAssocID="{EFD190BE-D489-F244-BCBF-7E03458CCFE4}" presName="Name13" presStyleLbl="parChTrans1D2" presStyleIdx="2" presStyleCnt="12"/>
      <dgm:spPr/>
      <dgm:t>
        <a:bodyPr/>
        <a:lstStyle/>
        <a:p>
          <a:endParaRPr lang="en-US"/>
        </a:p>
      </dgm:t>
    </dgm:pt>
    <dgm:pt modelId="{B61A10FE-A2DD-2344-B280-9643DBE3DEAE}" type="pres">
      <dgm:prSet presAssocID="{77B4C37E-A9E3-A04E-932A-1AA67C21A3B7}" presName="childText" presStyleLbl="bgAcc1" presStyleIdx="2" presStyleCnt="12" custScaleX="120588" custScaleY="104471">
        <dgm:presLayoutVars>
          <dgm:bulletEnabled val="1"/>
        </dgm:presLayoutVars>
      </dgm:prSet>
      <dgm:spPr/>
      <dgm:t>
        <a:bodyPr/>
        <a:lstStyle/>
        <a:p>
          <a:endParaRPr lang="en-US"/>
        </a:p>
      </dgm:t>
    </dgm:pt>
    <dgm:pt modelId="{49AFCE95-E4E3-C943-8412-AA289DC455A9}" type="pres">
      <dgm:prSet presAssocID="{60787192-5EE7-4246-9095-783DC84C3EA0}" presName="root" presStyleCnt="0"/>
      <dgm:spPr/>
    </dgm:pt>
    <dgm:pt modelId="{70167782-16F6-9C41-B0DF-4BDEC65769AC}" type="pres">
      <dgm:prSet presAssocID="{60787192-5EE7-4246-9095-783DC84C3EA0}" presName="rootComposite" presStyleCnt="0"/>
      <dgm:spPr/>
    </dgm:pt>
    <dgm:pt modelId="{83DDA20A-9C26-724A-91F0-A8E22D5FC7AA}" type="pres">
      <dgm:prSet presAssocID="{60787192-5EE7-4246-9095-783DC84C3EA0}" presName="rootText" presStyleLbl="node1" presStyleIdx="1" presStyleCnt="8" custScaleX="98504" custScaleY="115027"/>
      <dgm:spPr/>
      <dgm:t>
        <a:bodyPr/>
        <a:lstStyle/>
        <a:p>
          <a:endParaRPr lang="en-US"/>
        </a:p>
      </dgm:t>
    </dgm:pt>
    <dgm:pt modelId="{AB14F5D4-D99A-BB4B-BD6F-4F1E334913CE}" type="pres">
      <dgm:prSet presAssocID="{60787192-5EE7-4246-9095-783DC84C3EA0}" presName="rootConnector" presStyleLbl="node1" presStyleIdx="1" presStyleCnt="8"/>
      <dgm:spPr/>
      <dgm:t>
        <a:bodyPr/>
        <a:lstStyle/>
        <a:p>
          <a:endParaRPr lang="en-US"/>
        </a:p>
      </dgm:t>
    </dgm:pt>
    <dgm:pt modelId="{206A35AF-14C3-E84B-8861-CE5AC8E4C149}" type="pres">
      <dgm:prSet presAssocID="{60787192-5EE7-4246-9095-783DC84C3EA0}" presName="childShape" presStyleCnt="0"/>
      <dgm:spPr/>
    </dgm:pt>
    <dgm:pt modelId="{06491E25-9F97-DD42-8FFD-6D8CCC67DAE0}" type="pres">
      <dgm:prSet presAssocID="{C6DC10FD-3FB2-244B-B86A-33D5D05651DC}" presName="Name13" presStyleLbl="parChTrans1D2" presStyleIdx="3" presStyleCnt="12"/>
      <dgm:spPr/>
      <dgm:t>
        <a:bodyPr/>
        <a:lstStyle/>
        <a:p>
          <a:endParaRPr lang="en-US"/>
        </a:p>
      </dgm:t>
    </dgm:pt>
    <dgm:pt modelId="{3DBA5A24-AC16-1445-857F-A1B07337D65A}" type="pres">
      <dgm:prSet presAssocID="{2D3ED1CF-607F-D843-967A-EBBDDF1D7F69}" presName="childText" presStyleLbl="bgAcc1" presStyleIdx="3" presStyleCnt="12" custScaleX="120588" custScaleY="104471">
        <dgm:presLayoutVars>
          <dgm:bulletEnabled val="1"/>
        </dgm:presLayoutVars>
      </dgm:prSet>
      <dgm:spPr/>
      <dgm:t>
        <a:bodyPr/>
        <a:lstStyle/>
        <a:p>
          <a:endParaRPr lang="en-US"/>
        </a:p>
      </dgm:t>
    </dgm:pt>
    <dgm:pt modelId="{295B5DA6-885A-6A4C-A2D5-2B738B47DA41}" type="pres">
      <dgm:prSet presAssocID="{DBF6F70E-56BD-5C4A-81E5-A1DD98702A64}" presName="Name13" presStyleLbl="parChTrans1D2" presStyleIdx="4" presStyleCnt="12"/>
      <dgm:spPr/>
      <dgm:t>
        <a:bodyPr/>
        <a:lstStyle/>
        <a:p>
          <a:endParaRPr lang="en-US"/>
        </a:p>
      </dgm:t>
    </dgm:pt>
    <dgm:pt modelId="{B942216B-2DA0-3E4C-BFFF-53DA0C2E10D9}" type="pres">
      <dgm:prSet presAssocID="{7354646D-327D-824E-88FB-945BF709CC38}" presName="childText" presStyleLbl="bgAcc1" presStyleIdx="4" presStyleCnt="12" custScaleX="120588" custScaleY="104471">
        <dgm:presLayoutVars>
          <dgm:bulletEnabled val="1"/>
        </dgm:presLayoutVars>
      </dgm:prSet>
      <dgm:spPr/>
      <dgm:t>
        <a:bodyPr/>
        <a:lstStyle/>
        <a:p>
          <a:endParaRPr lang="en-US"/>
        </a:p>
      </dgm:t>
    </dgm:pt>
    <dgm:pt modelId="{6A0929C4-1384-764A-9796-80918AB8A1CE}" type="pres">
      <dgm:prSet presAssocID="{3A53CBD4-C524-0041-A218-1ADA20957285}" presName="Name13" presStyleLbl="parChTrans1D2" presStyleIdx="5" presStyleCnt="12"/>
      <dgm:spPr/>
      <dgm:t>
        <a:bodyPr/>
        <a:lstStyle/>
        <a:p>
          <a:endParaRPr lang="en-US"/>
        </a:p>
      </dgm:t>
    </dgm:pt>
    <dgm:pt modelId="{0FF00384-1E87-7942-9FFB-805891713E63}" type="pres">
      <dgm:prSet presAssocID="{748A7D05-9AD3-AC42-BB87-1C7CE2385168}" presName="childText" presStyleLbl="bgAcc1" presStyleIdx="5" presStyleCnt="12" custScaleX="120588" custScaleY="104471">
        <dgm:presLayoutVars>
          <dgm:bulletEnabled val="1"/>
        </dgm:presLayoutVars>
      </dgm:prSet>
      <dgm:spPr/>
      <dgm:t>
        <a:bodyPr/>
        <a:lstStyle/>
        <a:p>
          <a:endParaRPr lang="en-US"/>
        </a:p>
      </dgm:t>
    </dgm:pt>
    <dgm:pt modelId="{CE7FE4AC-98EE-164B-A711-CC858BF2F1E4}" type="pres">
      <dgm:prSet presAssocID="{5829FF79-E6FC-EF48-9573-67B67594797C}" presName="root" presStyleCnt="0"/>
      <dgm:spPr/>
    </dgm:pt>
    <dgm:pt modelId="{C7FF6492-6CED-8F42-813A-71770F628BEC}" type="pres">
      <dgm:prSet presAssocID="{5829FF79-E6FC-EF48-9573-67B67594797C}" presName="rootComposite" presStyleCnt="0"/>
      <dgm:spPr/>
    </dgm:pt>
    <dgm:pt modelId="{5E76E92F-493F-C94F-AD42-E05BCC5E3E03}" type="pres">
      <dgm:prSet presAssocID="{5829FF79-E6FC-EF48-9573-67B67594797C}" presName="rootText" presStyleLbl="node1" presStyleIdx="2" presStyleCnt="8" custScaleX="98504" custScaleY="115027"/>
      <dgm:spPr/>
      <dgm:t>
        <a:bodyPr/>
        <a:lstStyle/>
        <a:p>
          <a:endParaRPr lang="en-US"/>
        </a:p>
      </dgm:t>
    </dgm:pt>
    <dgm:pt modelId="{4AEA0116-4CA3-4646-A02B-E512D9437587}" type="pres">
      <dgm:prSet presAssocID="{5829FF79-E6FC-EF48-9573-67B67594797C}" presName="rootConnector" presStyleLbl="node1" presStyleIdx="2" presStyleCnt="8"/>
      <dgm:spPr/>
      <dgm:t>
        <a:bodyPr/>
        <a:lstStyle/>
        <a:p>
          <a:endParaRPr lang="en-US"/>
        </a:p>
      </dgm:t>
    </dgm:pt>
    <dgm:pt modelId="{3B587E4F-0AA2-F747-978A-FAD098AC9269}" type="pres">
      <dgm:prSet presAssocID="{5829FF79-E6FC-EF48-9573-67B67594797C}" presName="childShape" presStyleCnt="0"/>
      <dgm:spPr/>
    </dgm:pt>
    <dgm:pt modelId="{BB282D20-F173-D94D-9CB0-7DE0DA693FEA}" type="pres">
      <dgm:prSet presAssocID="{9BF1F1AC-BDF9-6441-B3E8-0CEFFF4910A9}" presName="Name13" presStyleLbl="parChTrans1D2" presStyleIdx="6" presStyleCnt="12"/>
      <dgm:spPr/>
      <dgm:t>
        <a:bodyPr/>
        <a:lstStyle/>
        <a:p>
          <a:endParaRPr lang="en-US"/>
        </a:p>
      </dgm:t>
    </dgm:pt>
    <dgm:pt modelId="{47D3C2CA-34FC-4641-900C-A5E23CABCFA6}" type="pres">
      <dgm:prSet presAssocID="{BEE9CB19-308E-4A4F-B0BF-5D199A14E734}" presName="childText" presStyleLbl="bgAcc1" presStyleIdx="6" presStyleCnt="12" custScaleX="120588" custScaleY="104471">
        <dgm:presLayoutVars>
          <dgm:bulletEnabled val="1"/>
        </dgm:presLayoutVars>
      </dgm:prSet>
      <dgm:spPr/>
      <dgm:t>
        <a:bodyPr/>
        <a:lstStyle/>
        <a:p>
          <a:endParaRPr lang="en-US"/>
        </a:p>
      </dgm:t>
    </dgm:pt>
    <dgm:pt modelId="{1277232F-5BC1-064A-B08A-945D23FEE692}" type="pres">
      <dgm:prSet presAssocID="{76B4D090-6062-E14A-965B-C0B203E6A4B0}" presName="Name13" presStyleLbl="parChTrans1D2" presStyleIdx="7" presStyleCnt="12"/>
      <dgm:spPr/>
      <dgm:t>
        <a:bodyPr/>
        <a:lstStyle/>
        <a:p>
          <a:endParaRPr lang="en-US"/>
        </a:p>
      </dgm:t>
    </dgm:pt>
    <dgm:pt modelId="{E501A8DE-BBF7-B04B-B74B-BD32E7252295}" type="pres">
      <dgm:prSet presAssocID="{E7BEEE68-2676-2E4F-830C-3997F42E24BB}" presName="childText" presStyleLbl="bgAcc1" presStyleIdx="7" presStyleCnt="12" custScaleX="120588" custScaleY="104471">
        <dgm:presLayoutVars>
          <dgm:bulletEnabled val="1"/>
        </dgm:presLayoutVars>
      </dgm:prSet>
      <dgm:spPr/>
      <dgm:t>
        <a:bodyPr/>
        <a:lstStyle/>
        <a:p>
          <a:endParaRPr lang="en-US"/>
        </a:p>
      </dgm:t>
    </dgm:pt>
    <dgm:pt modelId="{0485EED8-16DB-9540-A173-9E3C298E2D3F}" type="pres">
      <dgm:prSet presAssocID="{488AFA29-09B2-1B4D-919B-895CB057A07F}" presName="root" presStyleCnt="0"/>
      <dgm:spPr/>
    </dgm:pt>
    <dgm:pt modelId="{43A9A69E-A4A7-D141-AA6D-9AC0A171ED50}" type="pres">
      <dgm:prSet presAssocID="{488AFA29-09B2-1B4D-919B-895CB057A07F}" presName="rootComposite" presStyleCnt="0"/>
      <dgm:spPr/>
    </dgm:pt>
    <dgm:pt modelId="{8354B120-53B5-134F-8963-11999CC0AD60}" type="pres">
      <dgm:prSet presAssocID="{488AFA29-09B2-1B4D-919B-895CB057A07F}" presName="rootText" presStyleLbl="node1" presStyleIdx="3" presStyleCnt="8" custScaleX="100000" custScaleY="117056"/>
      <dgm:spPr/>
      <dgm:t>
        <a:bodyPr/>
        <a:lstStyle/>
        <a:p>
          <a:endParaRPr lang="en-US"/>
        </a:p>
      </dgm:t>
    </dgm:pt>
    <dgm:pt modelId="{5D087B94-72EA-9046-9E19-77846FBEA066}" type="pres">
      <dgm:prSet presAssocID="{488AFA29-09B2-1B4D-919B-895CB057A07F}" presName="rootConnector" presStyleLbl="node1" presStyleIdx="3" presStyleCnt="8"/>
      <dgm:spPr/>
      <dgm:t>
        <a:bodyPr/>
        <a:lstStyle/>
        <a:p>
          <a:endParaRPr lang="en-US"/>
        </a:p>
      </dgm:t>
    </dgm:pt>
    <dgm:pt modelId="{5E48DDFC-85FC-0F47-8590-F734D2AA1DB7}" type="pres">
      <dgm:prSet presAssocID="{488AFA29-09B2-1B4D-919B-895CB057A07F}" presName="childShape" presStyleCnt="0"/>
      <dgm:spPr/>
    </dgm:pt>
    <dgm:pt modelId="{EAF6045C-D526-4940-B9DD-2E5DAF344BB9}" type="pres">
      <dgm:prSet presAssocID="{AE934E27-FE0F-FB4A-A49E-E12745833F2F}" presName="root" presStyleCnt="0"/>
      <dgm:spPr/>
    </dgm:pt>
    <dgm:pt modelId="{45D23692-1554-894A-95D5-234787343C17}" type="pres">
      <dgm:prSet presAssocID="{AE934E27-FE0F-FB4A-A49E-E12745833F2F}" presName="rootComposite" presStyleCnt="0"/>
      <dgm:spPr/>
    </dgm:pt>
    <dgm:pt modelId="{72DFC835-3590-BB46-A087-2296A14AA1C1}" type="pres">
      <dgm:prSet presAssocID="{AE934E27-FE0F-FB4A-A49E-E12745833F2F}" presName="rootText" presStyleLbl="node1" presStyleIdx="4" presStyleCnt="8" custScaleX="98504" custScaleY="115027"/>
      <dgm:spPr/>
      <dgm:t>
        <a:bodyPr/>
        <a:lstStyle/>
        <a:p>
          <a:endParaRPr lang="en-US"/>
        </a:p>
      </dgm:t>
    </dgm:pt>
    <dgm:pt modelId="{417F1BD0-3FEB-C740-85C4-888BC7E489E3}" type="pres">
      <dgm:prSet presAssocID="{AE934E27-FE0F-FB4A-A49E-E12745833F2F}" presName="rootConnector" presStyleLbl="node1" presStyleIdx="4" presStyleCnt="8"/>
      <dgm:spPr/>
      <dgm:t>
        <a:bodyPr/>
        <a:lstStyle/>
        <a:p>
          <a:endParaRPr lang="en-US"/>
        </a:p>
      </dgm:t>
    </dgm:pt>
    <dgm:pt modelId="{899DED4C-B137-8B46-831C-4487CC41E997}" type="pres">
      <dgm:prSet presAssocID="{AE934E27-FE0F-FB4A-A49E-E12745833F2F}" presName="childShape" presStyleCnt="0"/>
      <dgm:spPr/>
    </dgm:pt>
    <dgm:pt modelId="{8E7DE7BB-8CFC-4B4F-89FC-E367C7F9E47E}" type="pres">
      <dgm:prSet presAssocID="{21F8C4A9-B8D5-064E-9ECF-580B728536F9}" presName="Name13" presStyleLbl="parChTrans1D2" presStyleIdx="8" presStyleCnt="12"/>
      <dgm:spPr/>
      <dgm:t>
        <a:bodyPr/>
        <a:lstStyle/>
        <a:p>
          <a:endParaRPr lang="en-US"/>
        </a:p>
      </dgm:t>
    </dgm:pt>
    <dgm:pt modelId="{C097D33D-39AF-174A-9896-59E2DDB6EFD5}" type="pres">
      <dgm:prSet presAssocID="{AEC7EE56-1405-BB45-9452-3824A558594A}" presName="childText" presStyleLbl="bgAcc1" presStyleIdx="8" presStyleCnt="12" custScaleX="120588" custScaleY="104471">
        <dgm:presLayoutVars>
          <dgm:bulletEnabled val="1"/>
        </dgm:presLayoutVars>
      </dgm:prSet>
      <dgm:spPr/>
      <dgm:t>
        <a:bodyPr/>
        <a:lstStyle/>
        <a:p>
          <a:endParaRPr lang="en-US"/>
        </a:p>
      </dgm:t>
    </dgm:pt>
    <dgm:pt modelId="{79603086-5BA8-3B49-B8B9-521BDB67D854}" type="pres">
      <dgm:prSet presAssocID="{DF63E5BC-2799-0F4F-BDAD-2D6CD18276B0}" presName="root" presStyleCnt="0"/>
      <dgm:spPr/>
    </dgm:pt>
    <dgm:pt modelId="{0B4C761D-D23E-9C49-A709-08A8A42E7E85}" type="pres">
      <dgm:prSet presAssocID="{DF63E5BC-2799-0F4F-BDAD-2D6CD18276B0}" presName="rootComposite" presStyleCnt="0"/>
      <dgm:spPr/>
    </dgm:pt>
    <dgm:pt modelId="{17C4ADDD-D5A1-1647-9115-8693B15FD40B}" type="pres">
      <dgm:prSet presAssocID="{DF63E5BC-2799-0F4F-BDAD-2D6CD18276B0}" presName="rootText" presStyleLbl="node1" presStyleIdx="5" presStyleCnt="8" custScaleX="98504" custScaleY="115027"/>
      <dgm:spPr/>
      <dgm:t>
        <a:bodyPr/>
        <a:lstStyle/>
        <a:p>
          <a:endParaRPr lang="en-US"/>
        </a:p>
      </dgm:t>
    </dgm:pt>
    <dgm:pt modelId="{57A63055-6D17-B543-8420-01DCBCF220C2}" type="pres">
      <dgm:prSet presAssocID="{DF63E5BC-2799-0F4F-BDAD-2D6CD18276B0}" presName="rootConnector" presStyleLbl="node1" presStyleIdx="5" presStyleCnt="8"/>
      <dgm:spPr/>
      <dgm:t>
        <a:bodyPr/>
        <a:lstStyle/>
        <a:p>
          <a:endParaRPr lang="en-US"/>
        </a:p>
      </dgm:t>
    </dgm:pt>
    <dgm:pt modelId="{CF9446F3-4F69-EA43-8FAD-E55BBF06F4C0}" type="pres">
      <dgm:prSet presAssocID="{DF63E5BC-2799-0F4F-BDAD-2D6CD18276B0}" presName="childShape" presStyleCnt="0"/>
      <dgm:spPr/>
    </dgm:pt>
    <dgm:pt modelId="{304A460A-8102-1743-AE44-D24BFF97D120}" type="pres">
      <dgm:prSet presAssocID="{D322DB59-0613-4646-BEBA-5104716E04DD}" presName="Name13" presStyleLbl="parChTrans1D2" presStyleIdx="9" presStyleCnt="12"/>
      <dgm:spPr/>
      <dgm:t>
        <a:bodyPr/>
        <a:lstStyle/>
        <a:p>
          <a:endParaRPr lang="en-US"/>
        </a:p>
      </dgm:t>
    </dgm:pt>
    <dgm:pt modelId="{A9477E08-9780-274E-9FDC-F52BC84AD288}" type="pres">
      <dgm:prSet presAssocID="{D0722A13-661A-624D-BFF0-772F32517EEA}" presName="childText" presStyleLbl="bgAcc1" presStyleIdx="9" presStyleCnt="12" custScaleX="120588" custScaleY="104471">
        <dgm:presLayoutVars>
          <dgm:bulletEnabled val="1"/>
        </dgm:presLayoutVars>
      </dgm:prSet>
      <dgm:spPr/>
      <dgm:t>
        <a:bodyPr/>
        <a:lstStyle/>
        <a:p>
          <a:endParaRPr lang="en-US"/>
        </a:p>
      </dgm:t>
    </dgm:pt>
    <dgm:pt modelId="{09992492-73B4-2549-B664-D09B9A87DB86}" type="pres">
      <dgm:prSet presAssocID="{389BCE35-F4B1-0840-BE0C-F9254B353BA5}" presName="root" presStyleCnt="0"/>
      <dgm:spPr/>
    </dgm:pt>
    <dgm:pt modelId="{341B68BB-B4FA-1940-8288-60A4F44030C2}" type="pres">
      <dgm:prSet presAssocID="{389BCE35-F4B1-0840-BE0C-F9254B353BA5}" presName="rootComposite" presStyleCnt="0"/>
      <dgm:spPr/>
    </dgm:pt>
    <dgm:pt modelId="{FD2D2E37-41D6-8846-B97B-73F3FFE51AE2}" type="pres">
      <dgm:prSet presAssocID="{389BCE35-F4B1-0840-BE0C-F9254B353BA5}" presName="rootText" presStyleLbl="node1" presStyleIdx="6" presStyleCnt="8" custScaleX="98504" custScaleY="115027"/>
      <dgm:spPr/>
      <dgm:t>
        <a:bodyPr/>
        <a:lstStyle/>
        <a:p>
          <a:endParaRPr lang="en-US"/>
        </a:p>
      </dgm:t>
    </dgm:pt>
    <dgm:pt modelId="{1F607CC9-99FD-3249-AB08-6F1366844527}" type="pres">
      <dgm:prSet presAssocID="{389BCE35-F4B1-0840-BE0C-F9254B353BA5}" presName="rootConnector" presStyleLbl="node1" presStyleIdx="6" presStyleCnt="8"/>
      <dgm:spPr/>
      <dgm:t>
        <a:bodyPr/>
        <a:lstStyle/>
        <a:p>
          <a:endParaRPr lang="en-US"/>
        </a:p>
      </dgm:t>
    </dgm:pt>
    <dgm:pt modelId="{2D7EA864-5E07-FB46-81FD-531FA31A6B30}" type="pres">
      <dgm:prSet presAssocID="{389BCE35-F4B1-0840-BE0C-F9254B353BA5}" presName="childShape" presStyleCnt="0"/>
      <dgm:spPr/>
    </dgm:pt>
    <dgm:pt modelId="{EF866705-25B4-4943-8970-B9F42326DEA3}" type="pres">
      <dgm:prSet presAssocID="{F420053C-F9E4-5744-A7A8-FA71388C4D06}" presName="Name13" presStyleLbl="parChTrans1D2" presStyleIdx="10" presStyleCnt="12"/>
      <dgm:spPr/>
      <dgm:t>
        <a:bodyPr/>
        <a:lstStyle/>
        <a:p>
          <a:endParaRPr lang="en-US"/>
        </a:p>
      </dgm:t>
    </dgm:pt>
    <dgm:pt modelId="{451115F1-F88B-DA43-8C03-2BA1B3772987}" type="pres">
      <dgm:prSet presAssocID="{A07CF9A4-D784-5840-99EB-5FD6CBF9686E}" presName="childText" presStyleLbl="bgAcc1" presStyleIdx="10" presStyleCnt="12" custScaleY="131994">
        <dgm:presLayoutVars>
          <dgm:bulletEnabled val="1"/>
        </dgm:presLayoutVars>
      </dgm:prSet>
      <dgm:spPr/>
      <dgm:t>
        <a:bodyPr/>
        <a:lstStyle/>
        <a:p>
          <a:endParaRPr lang="en-US"/>
        </a:p>
      </dgm:t>
    </dgm:pt>
    <dgm:pt modelId="{06E81C39-EF15-3847-936D-70A8C949AC98}" type="pres">
      <dgm:prSet presAssocID="{EBA10818-0784-E04D-B97C-5BA412F077FB}" presName="root" presStyleCnt="0"/>
      <dgm:spPr/>
    </dgm:pt>
    <dgm:pt modelId="{3B1E219E-987E-4B47-8C4D-C1943351920C}" type="pres">
      <dgm:prSet presAssocID="{EBA10818-0784-E04D-B97C-5BA412F077FB}" presName="rootComposite" presStyleCnt="0"/>
      <dgm:spPr/>
    </dgm:pt>
    <dgm:pt modelId="{CF47275E-84A3-2C40-95A5-F26E3BE44AB7}" type="pres">
      <dgm:prSet presAssocID="{EBA10818-0784-E04D-B97C-5BA412F077FB}" presName="rootText" presStyleLbl="node1" presStyleIdx="7" presStyleCnt="8" custScaleX="98504" custScaleY="115027"/>
      <dgm:spPr/>
      <dgm:t>
        <a:bodyPr/>
        <a:lstStyle/>
        <a:p>
          <a:endParaRPr lang="en-US"/>
        </a:p>
      </dgm:t>
    </dgm:pt>
    <dgm:pt modelId="{0C8DEAD9-1256-DB4B-A7F8-A917F9675FC4}" type="pres">
      <dgm:prSet presAssocID="{EBA10818-0784-E04D-B97C-5BA412F077FB}" presName="rootConnector" presStyleLbl="node1" presStyleIdx="7" presStyleCnt="8"/>
      <dgm:spPr/>
      <dgm:t>
        <a:bodyPr/>
        <a:lstStyle/>
        <a:p>
          <a:endParaRPr lang="en-US"/>
        </a:p>
      </dgm:t>
    </dgm:pt>
    <dgm:pt modelId="{68AC86EB-9053-E04E-BBCD-22DC83E29E95}" type="pres">
      <dgm:prSet presAssocID="{EBA10818-0784-E04D-B97C-5BA412F077FB}" presName="childShape" presStyleCnt="0"/>
      <dgm:spPr/>
    </dgm:pt>
    <dgm:pt modelId="{229184F0-BC07-CE49-A999-F7E6640ED06B}" type="pres">
      <dgm:prSet presAssocID="{A3DDCF6F-47F0-C449-A2EB-6F80BEB42BAF}" presName="Name13" presStyleLbl="parChTrans1D2" presStyleIdx="11" presStyleCnt="12"/>
      <dgm:spPr/>
      <dgm:t>
        <a:bodyPr/>
        <a:lstStyle/>
        <a:p>
          <a:endParaRPr lang="en-US"/>
        </a:p>
      </dgm:t>
    </dgm:pt>
    <dgm:pt modelId="{5F380E4D-9063-FB4A-85AA-C89F43B29440}" type="pres">
      <dgm:prSet presAssocID="{159E7589-BC8A-0C4B-ADDF-F7CE91DE48BC}" presName="childText" presStyleLbl="bgAcc1" presStyleIdx="11" presStyleCnt="12" custScaleX="120588" custScaleY="104471">
        <dgm:presLayoutVars>
          <dgm:bulletEnabled val="1"/>
        </dgm:presLayoutVars>
      </dgm:prSet>
      <dgm:spPr/>
      <dgm:t>
        <a:bodyPr/>
        <a:lstStyle/>
        <a:p>
          <a:endParaRPr lang="en-US"/>
        </a:p>
      </dgm:t>
    </dgm:pt>
  </dgm:ptLst>
  <dgm:cxnLst>
    <dgm:cxn modelId="{FCFB435E-4964-2D44-A97B-D8205F131ECE}" type="presOf" srcId="{159E7589-BC8A-0C4B-ADDF-F7CE91DE48BC}" destId="{5F380E4D-9063-FB4A-85AA-C89F43B29440}" srcOrd="0" destOrd="0" presId="urn:microsoft.com/office/officeart/2005/8/layout/hierarchy3"/>
    <dgm:cxn modelId="{5577D186-8436-2548-834C-205D872FF4DD}" type="presOf" srcId="{EFD190BE-D489-F244-BCBF-7E03458CCFE4}" destId="{C1EB6A8F-001D-D742-8959-040718054959}" srcOrd="0" destOrd="0" presId="urn:microsoft.com/office/officeart/2005/8/layout/hierarchy3"/>
    <dgm:cxn modelId="{36D55D46-61BC-0A4B-88DC-20CC50FD0040}" type="presOf" srcId="{DBF6F70E-56BD-5C4A-81E5-A1DD98702A64}" destId="{295B5DA6-885A-6A4C-A2D5-2B738B47DA41}" srcOrd="0" destOrd="0" presId="urn:microsoft.com/office/officeart/2005/8/layout/hierarchy3"/>
    <dgm:cxn modelId="{8962DD58-C337-5040-A05C-B475F066AAA9}" type="presOf" srcId="{B684C9DB-BECA-624F-B0B5-AF7E36B23660}" destId="{ACEDBDF8-CFD4-7743-A84A-879238EB2A25}" srcOrd="0" destOrd="0" presId="urn:microsoft.com/office/officeart/2005/8/layout/hierarchy3"/>
    <dgm:cxn modelId="{3D2AE9FE-5F54-9544-AE00-5E28F6BCB448}" type="presOf" srcId="{85C8572C-F8A4-5741-A0D8-5CF4333ABCD9}" destId="{84A5C578-EF6B-2243-99B9-68286F5FAB9A}" srcOrd="0" destOrd="0" presId="urn:microsoft.com/office/officeart/2005/8/layout/hierarchy3"/>
    <dgm:cxn modelId="{52EC755B-4CF6-C041-B928-6FD142FFCB12}" srcId="{031E09E0-AE5A-4C4A-8834-35C73B892263}" destId="{77B4C37E-A9E3-A04E-932A-1AA67C21A3B7}" srcOrd="2" destOrd="0" parTransId="{EFD190BE-D489-F244-BCBF-7E03458CCFE4}" sibTransId="{FCB44FE5-1EC0-5444-B390-7C4059EDF673}"/>
    <dgm:cxn modelId="{68278710-BFCC-6945-A01F-E2336F3665E9}" type="presOf" srcId="{AE934E27-FE0F-FB4A-A49E-E12745833F2F}" destId="{72DFC835-3590-BB46-A087-2296A14AA1C1}" srcOrd="0" destOrd="0" presId="urn:microsoft.com/office/officeart/2005/8/layout/hierarchy3"/>
    <dgm:cxn modelId="{815A2BFA-46E4-1B46-8A7A-E3597D41E216}" srcId="{B684C9DB-BECA-624F-B0B5-AF7E36B23660}" destId="{DF63E5BC-2799-0F4F-BDAD-2D6CD18276B0}" srcOrd="5" destOrd="0" parTransId="{E2603A08-6B82-2544-AF3D-740A76858FF2}" sibTransId="{46F54760-EEB4-454A-BBCE-DA67DF22B24C}"/>
    <dgm:cxn modelId="{6F63A864-A86F-4148-AD27-4392EA7712DB}" type="presOf" srcId="{60787192-5EE7-4246-9095-783DC84C3EA0}" destId="{AB14F5D4-D99A-BB4B-BD6F-4F1E334913CE}" srcOrd="1" destOrd="0" presId="urn:microsoft.com/office/officeart/2005/8/layout/hierarchy3"/>
    <dgm:cxn modelId="{8EF55532-AFDD-D745-8678-4A6C74BE3876}" type="presOf" srcId="{D322DB59-0613-4646-BEBA-5104716E04DD}" destId="{304A460A-8102-1743-AE44-D24BFF97D120}" srcOrd="0" destOrd="0" presId="urn:microsoft.com/office/officeart/2005/8/layout/hierarchy3"/>
    <dgm:cxn modelId="{EEB948FF-644A-0C4B-80D0-CF7851D76183}" srcId="{389BCE35-F4B1-0840-BE0C-F9254B353BA5}" destId="{A07CF9A4-D784-5840-99EB-5FD6CBF9686E}" srcOrd="0" destOrd="0" parTransId="{F420053C-F9E4-5744-A7A8-FA71388C4D06}" sibTransId="{F1CB4CD4-40AC-8A41-8D4E-A34116759E07}"/>
    <dgm:cxn modelId="{24EA2822-D691-5346-8D47-3FA8CEAD72C2}" type="presOf" srcId="{EBA10818-0784-E04D-B97C-5BA412F077FB}" destId="{CF47275E-84A3-2C40-95A5-F26E3BE44AB7}" srcOrd="0" destOrd="0" presId="urn:microsoft.com/office/officeart/2005/8/layout/hierarchy3"/>
    <dgm:cxn modelId="{B7A1C267-611B-B042-9753-AEFF8CDFF39C}" type="presOf" srcId="{F2D901BC-932D-FF4A-93D4-027D3C10BE5F}" destId="{4FBF69DF-A367-4646-A451-82BE66FE44FC}" srcOrd="0" destOrd="0" presId="urn:microsoft.com/office/officeart/2005/8/layout/hierarchy3"/>
    <dgm:cxn modelId="{45E43BB9-4B45-484A-A1FB-09F2ACC0E7DC}" type="presOf" srcId="{031E09E0-AE5A-4C4A-8834-35C73B892263}" destId="{E9F4ED7B-8DD3-CF46-8937-8D6AE5E285F7}" srcOrd="1" destOrd="0" presId="urn:microsoft.com/office/officeart/2005/8/layout/hierarchy3"/>
    <dgm:cxn modelId="{E3A9D942-05A1-044A-9DB3-90C3E8DA9656}" srcId="{5829FF79-E6FC-EF48-9573-67B67594797C}" destId="{E7BEEE68-2676-2E4F-830C-3997F42E24BB}" srcOrd="1" destOrd="0" parTransId="{76B4D090-6062-E14A-965B-C0B203E6A4B0}" sibTransId="{5E3C2E9C-E3CE-BD44-83B8-A496026F9829}"/>
    <dgm:cxn modelId="{A6610E3F-76A8-AE4B-93D3-EA91F1F8D26D}" type="presOf" srcId="{5829FF79-E6FC-EF48-9573-67B67594797C}" destId="{4AEA0116-4CA3-4646-A02B-E512D9437587}" srcOrd="1" destOrd="0" presId="urn:microsoft.com/office/officeart/2005/8/layout/hierarchy3"/>
    <dgm:cxn modelId="{60DAD31B-370A-9340-9513-B67723D8CDD3}" srcId="{B684C9DB-BECA-624F-B0B5-AF7E36B23660}" destId="{389BCE35-F4B1-0840-BE0C-F9254B353BA5}" srcOrd="6" destOrd="0" parTransId="{80E2BB5D-B10E-1343-9D4B-967E07A68B57}" sibTransId="{DD722EF4-614A-644C-9E10-86254F59D590}"/>
    <dgm:cxn modelId="{8A544B18-8820-EF46-A489-818FDE35AF57}" type="presOf" srcId="{77B4C37E-A9E3-A04E-932A-1AA67C21A3B7}" destId="{B61A10FE-A2DD-2344-B280-9643DBE3DEAE}" srcOrd="0" destOrd="0" presId="urn:microsoft.com/office/officeart/2005/8/layout/hierarchy3"/>
    <dgm:cxn modelId="{8A8752F6-DFA7-1D4B-B8AC-ACF82E7BAD06}" type="presOf" srcId="{9BF1F1AC-BDF9-6441-B3E8-0CEFFF4910A9}" destId="{BB282D20-F173-D94D-9CB0-7DE0DA693FEA}" srcOrd="0" destOrd="0" presId="urn:microsoft.com/office/officeart/2005/8/layout/hierarchy3"/>
    <dgm:cxn modelId="{CC296A3C-0D4A-B443-B5A5-571544D69AF5}" type="presOf" srcId="{488AFA29-09B2-1B4D-919B-895CB057A07F}" destId="{5D087B94-72EA-9046-9E19-77846FBEA066}" srcOrd="1" destOrd="0" presId="urn:microsoft.com/office/officeart/2005/8/layout/hierarchy3"/>
    <dgm:cxn modelId="{C1A1840A-B6C2-D242-A3F0-2AFC01B87D8E}" type="presOf" srcId="{20EC61B1-3B73-6C46-8002-3A9B9C6CB675}" destId="{83DEF652-5F75-8345-B5CC-AA7AE03EC830}" srcOrd="0" destOrd="0" presId="urn:microsoft.com/office/officeart/2005/8/layout/hierarchy3"/>
    <dgm:cxn modelId="{D6242AA7-A4F3-F04F-838C-7465A7DB89FB}" type="presOf" srcId="{C6DC10FD-3FB2-244B-B86A-33D5D05651DC}" destId="{06491E25-9F97-DD42-8FFD-6D8CCC67DAE0}" srcOrd="0" destOrd="0" presId="urn:microsoft.com/office/officeart/2005/8/layout/hierarchy3"/>
    <dgm:cxn modelId="{78606342-44AA-404D-A942-AAD8EBF6AA30}" type="presOf" srcId="{7354646D-327D-824E-88FB-945BF709CC38}" destId="{B942216B-2DA0-3E4C-BFFF-53DA0C2E10D9}" srcOrd="0" destOrd="0" presId="urn:microsoft.com/office/officeart/2005/8/layout/hierarchy3"/>
    <dgm:cxn modelId="{B72BA26C-905D-7349-9A4E-46685D97FFB0}" type="presOf" srcId="{D0722A13-661A-624D-BFF0-772F32517EEA}" destId="{A9477E08-9780-274E-9FDC-F52BC84AD288}" srcOrd="0" destOrd="0" presId="urn:microsoft.com/office/officeart/2005/8/layout/hierarchy3"/>
    <dgm:cxn modelId="{5C8E20D0-E28A-A847-AA40-A17F0A4A2DBE}" srcId="{60787192-5EE7-4246-9095-783DC84C3EA0}" destId="{7354646D-327D-824E-88FB-945BF709CC38}" srcOrd="1" destOrd="0" parTransId="{DBF6F70E-56BD-5C4A-81E5-A1DD98702A64}" sibTransId="{5298CEA5-C83A-A944-9E44-9492214B381D}"/>
    <dgm:cxn modelId="{22D655BC-C85E-4D4D-A9CF-4958494E9A6B}" type="presOf" srcId="{748A7D05-9AD3-AC42-BB87-1C7CE2385168}" destId="{0FF00384-1E87-7942-9FFB-805891713E63}" srcOrd="0" destOrd="0" presId="urn:microsoft.com/office/officeart/2005/8/layout/hierarchy3"/>
    <dgm:cxn modelId="{FEEDD9B4-72C6-0F47-93A6-6E8A5AB264E1}" srcId="{B684C9DB-BECA-624F-B0B5-AF7E36B23660}" destId="{60787192-5EE7-4246-9095-783DC84C3EA0}" srcOrd="1" destOrd="0" parTransId="{BEE701F5-2D47-744E-96E9-27B0FD559950}" sibTransId="{D2DDB25D-C48D-A947-BC8B-AAB648ECE438}"/>
    <dgm:cxn modelId="{C7BDA128-E53E-F44F-9ACA-A761AB4B7232}" srcId="{DF63E5BC-2799-0F4F-BDAD-2D6CD18276B0}" destId="{D0722A13-661A-624D-BFF0-772F32517EEA}" srcOrd="0" destOrd="0" parTransId="{D322DB59-0613-4646-BEBA-5104716E04DD}" sibTransId="{891B1E24-8978-784E-B085-A9C4A4FD88B4}"/>
    <dgm:cxn modelId="{CAE4AC8C-1029-2742-A562-8F810111B204}" srcId="{EBA10818-0784-E04D-B97C-5BA412F077FB}" destId="{159E7589-BC8A-0C4B-ADDF-F7CE91DE48BC}" srcOrd="0" destOrd="0" parTransId="{A3DDCF6F-47F0-C449-A2EB-6F80BEB42BAF}" sibTransId="{49B52101-9FDC-B441-88F3-FB0E78FBC786}"/>
    <dgm:cxn modelId="{5305BCC0-9348-C943-AD25-E6EC93C33621}" srcId="{B684C9DB-BECA-624F-B0B5-AF7E36B23660}" destId="{488AFA29-09B2-1B4D-919B-895CB057A07F}" srcOrd="3" destOrd="0" parTransId="{1BEF0A8F-3400-214B-8157-E78BEE3DB272}" sibTransId="{AEECC0AE-9B10-A641-85EF-DC6406261E7B}"/>
    <dgm:cxn modelId="{A146E418-E518-074F-B293-47D485ADA430}" type="presOf" srcId="{A07CF9A4-D784-5840-99EB-5FD6CBF9686E}" destId="{451115F1-F88B-DA43-8C03-2BA1B3772987}" srcOrd="0" destOrd="0" presId="urn:microsoft.com/office/officeart/2005/8/layout/hierarchy3"/>
    <dgm:cxn modelId="{AAEE182A-A88E-A54A-94F8-00F90BF7FC8A}" srcId="{B684C9DB-BECA-624F-B0B5-AF7E36B23660}" destId="{EBA10818-0784-E04D-B97C-5BA412F077FB}" srcOrd="7" destOrd="0" parTransId="{909750FA-2559-1C49-9252-F59EDAFA255E}" sibTransId="{CD74C7FB-5B89-C943-86CE-ADDC3ADC5AA4}"/>
    <dgm:cxn modelId="{EB5680EE-27CA-454B-A255-64DD643F5783}" type="presOf" srcId="{E7BEEE68-2676-2E4F-830C-3997F42E24BB}" destId="{E501A8DE-BBF7-B04B-B74B-BD32E7252295}" srcOrd="0" destOrd="0" presId="urn:microsoft.com/office/officeart/2005/8/layout/hierarchy3"/>
    <dgm:cxn modelId="{1AAA08ED-4E10-7B49-964A-E517BE70F4B4}" srcId="{031E09E0-AE5A-4C4A-8834-35C73B892263}" destId="{20EC61B1-3B73-6C46-8002-3A9B9C6CB675}" srcOrd="0" destOrd="0" parTransId="{85C8572C-F8A4-5741-A0D8-5CF4333ABCD9}" sibTransId="{DF895873-A72D-764A-AE47-580824F4EF91}"/>
    <dgm:cxn modelId="{B71823D6-AB61-1E47-9CFB-F0977A6F7736}" srcId="{B684C9DB-BECA-624F-B0B5-AF7E36B23660}" destId="{AE934E27-FE0F-FB4A-A49E-E12745833F2F}" srcOrd="4" destOrd="0" parTransId="{97DF0507-4D82-CB48-AF77-FBDFE5786F47}" sibTransId="{FEEB025B-04B9-8946-A621-28659CAE1D18}"/>
    <dgm:cxn modelId="{46E23B22-98D1-EE4E-BF0A-5230748E42C6}" srcId="{AE934E27-FE0F-FB4A-A49E-E12745833F2F}" destId="{AEC7EE56-1405-BB45-9452-3824A558594A}" srcOrd="0" destOrd="0" parTransId="{21F8C4A9-B8D5-064E-9ECF-580B728536F9}" sibTransId="{1F6CECAE-1126-9E42-BADE-CA048123BD1F}"/>
    <dgm:cxn modelId="{EDC87A4E-105B-A64C-A927-67D6944E1EB7}" srcId="{B684C9DB-BECA-624F-B0B5-AF7E36B23660}" destId="{5829FF79-E6FC-EF48-9573-67B67594797C}" srcOrd="2" destOrd="0" parTransId="{AD880A74-7164-974F-AE3F-266D4E27CB77}" sibTransId="{261BAD57-39A7-8A46-AF9F-CFF982E3071E}"/>
    <dgm:cxn modelId="{B44A8740-5968-A54C-A765-884C46DD6B36}" type="presOf" srcId="{60787192-5EE7-4246-9095-783DC84C3EA0}" destId="{83DDA20A-9C26-724A-91F0-A8E22D5FC7AA}" srcOrd="0" destOrd="0" presId="urn:microsoft.com/office/officeart/2005/8/layout/hierarchy3"/>
    <dgm:cxn modelId="{32ED8B30-2FED-1644-9EAE-2377757984DB}" type="presOf" srcId="{AE934E27-FE0F-FB4A-A49E-E12745833F2F}" destId="{417F1BD0-3FEB-C740-85C4-888BC7E489E3}" srcOrd="1" destOrd="0" presId="urn:microsoft.com/office/officeart/2005/8/layout/hierarchy3"/>
    <dgm:cxn modelId="{6721182B-3D52-6E4A-9287-5533B91A2B0B}" srcId="{031E09E0-AE5A-4C4A-8834-35C73B892263}" destId="{520AD737-836C-6341-91F3-B3D7D582091B}" srcOrd="1" destOrd="0" parTransId="{F2D901BC-932D-FF4A-93D4-027D3C10BE5F}" sibTransId="{31AF5D22-27F6-1248-B95D-B2676522A78A}"/>
    <dgm:cxn modelId="{374E9097-76F2-AE44-A6CF-68E00595C2A3}" srcId="{B684C9DB-BECA-624F-B0B5-AF7E36B23660}" destId="{031E09E0-AE5A-4C4A-8834-35C73B892263}" srcOrd="0" destOrd="0" parTransId="{A9FFF460-EC0A-1446-93B2-DCDFF5ED4DE4}" sibTransId="{9E632C5C-9CBE-4340-A9CB-9A0E03706A19}"/>
    <dgm:cxn modelId="{B4FD2654-4106-A641-85A7-B96E8A95D21C}" type="presOf" srcId="{2D3ED1CF-607F-D843-967A-EBBDDF1D7F69}" destId="{3DBA5A24-AC16-1445-857F-A1B07337D65A}" srcOrd="0" destOrd="0" presId="urn:microsoft.com/office/officeart/2005/8/layout/hierarchy3"/>
    <dgm:cxn modelId="{09683D36-0984-4642-B607-9F1CC3869711}" type="presOf" srcId="{389BCE35-F4B1-0840-BE0C-F9254B353BA5}" destId="{FD2D2E37-41D6-8846-B97B-73F3FFE51AE2}" srcOrd="0" destOrd="0" presId="urn:microsoft.com/office/officeart/2005/8/layout/hierarchy3"/>
    <dgm:cxn modelId="{D80A3FCA-F8B6-FE42-AF5D-A978ABC5273B}" type="presOf" srcId="{488AFA29-09B2-1B4D-919B-895CB057A07F}" destId="{8354B120-53B5-134F-8963-11999CC0AD60}" srcOrd="0" destOrd="0" presId="urn:microsoft.com/office/officeart/2005/8/layout/hierarchy3"/>
    <dgm:cxn modelId="{596A8DE3-DEA4-8E45-A197-28EAB02BEFCA}" type="presOf" srcId="{3A53CBD4-C524-0041-A218-1ADA20957285}" destId="{6A0929C4-1384-764A-9796-80918AB8A1CE}" srcOrd="0" destOrd="0" presId="urn:microsoft.com/office/officeart/2005/8/layout/hierarchy3"/>
    <dgm:cxn modelId="{8DD3D999-BE74-D44B-992A-6DABFFCDBA89}" srcId="{60787192-5EE7-4246-9095-783DC84C3EA0}" destId="{2D3ED1CF-607F-D843-967A-EBBDDF1D7F69}" srcOrd="0" destOrd="0" parTransId="{C6DC10FD-3FB2-244B-B86A-33D5D05651DC}" sibTransId="{97C6F73D-41C4-8D4E-AD14-60A8399FBD8E}"/>
    <dgm:cxn modelId="{5172AADA-1914-7C47-AC11-07509DC2D7AF}" type="presOf" srcId="{21F8C4A9-B8D5-064E-9ECF-580B728536F9}" destId="{8E7DE7BB-8CFC-4B4F-89FC-E367C7F9E47E}" srcOrd="0" destOrd="0" presId="urn:microsoft.com/office/officeart/2005/8/layout/hierarchy3"/>
    <dgm:cxn modelId="{F5226705-9DA0-AE4C-A9DD-992F0D9B91F4}" type="presOf" srcId="{AEC7EE56-1405-BB45-9452-3824A558594A}" destId="{C097D33D-39AF-174A-9896-59E2DDB6EFD5}" srcOrd="0" destOrd="0" presId="urn:microsoft.com/office/officeart/2005/8/layout/hierarchy3"/>
    <dgm:cxn modelId="{E42B4488-EA8B-524C-B887-7475B71AE917}" type="presOf" srcId="{DF63E5BC-2799-0F4F-BDAD-2D6CD18276B0}" destId="{57A63055-6D17-B543-8420-01DCBCF220C2}" srcOrd="1" destOrd="0" presId="urn:microsoft.com/office/officeart/2005/8/layout/hierarchy3"/>
    <dgm:cxn modelId="{266B23BC-0E89-DF48-A0EB-40C546B931A4}" type="presOf" srcId="{DF63E5BC-2799-0F4F-BDAD-2D6CD18276B0}" destId="{17C4ADDD-D5A1-1647-9115-8693B15FD40B}" srcOrd="0" destOrd="0" presId="urn:microsoft.com/office/officeart/2005/8/layout/hierarchy3"/>
    <dgm:cxn modelId="{C3950E92-A9AE-7149-B490-ED84F67C87CC}" type="presOf" srcId="{EBA10818-0784-E04D-B97C-5BA412F077FB}" destId="{0C8DEAD9-1256-DB4B-A7F8-A917F9675FC4}" srcOrd="1" destOrd="0" presId="urn:microsoft.com/office/officeart/2005/8/layout/hierarchy3"/>
    <dgm:cxn modelId="{D8F390AC-2639-3341-AE21-B660DEE34086}" type="presOf" srcId="{031E09E0-AE5A-4C4A-8834-35C73B892263}" destId="{661199D6-E041-7D45-A997-F0D8F3A681E6}" srcOrd="0" destOrd="0" presId="urn:microsoft.com/office/officeart/2005/8/layout/hierarchy3"/>
    <dgm:cxn modelId="{358A60F1-81EF-9741-9D17-F5331878CF91}" type="presOf" srcId="{520AD737-836C-6341-91F3-B3D7D582091B}" destId="{2FB5CABB-E373-FF40-B51D-1D91B2C99452}" srcOrd="0" destOrd="0" presId="urn:microsoft.com/office/officeart/2005/8/layout/hierarchy3"/>
    <dgm:cxn modelId="{7FF2097A-4B9C-AE43-9EA4-3853D54E49BC}" type="presOf" srcId="{A3DDCF6F-47F0-C449-A2EB-6F80BEB42BAF}" destId="{229184F0-BC07-CE49-A999-F7E6640ED06B}" srcOrd="0" destOrd="0" presId="urn:microsoft.com/office/officeart/2005/8/layout/hierarchy3"/>
    <dgm:cxn modelId="{A39987C6-0669-A94D-8BCE-1328676F5FDE}" type="presOf" srcId="{76B4D090-6062-E14A-965B-C0B203E6A4B0}" destId="{1277232F-5BC1-064A-B08A-945D23FEE692}" srcOrd="0" destOrd="0" presId="urn:microsoft.com/office/officeart/2005/8/layout/hierarchy3"/>
    <dgm:cxn modelId="{594AFDB9-EA68-994D-A41E-E99844E0B8A7}" srcId="{60787192-5EE7-4246-9095-783DC84C3EA0}" destId="{748A7D05-9AD3-AC42-BB87-1C7CE2385168}" srcOrd="2" destOrd="0" parTransId="{3A53CBD4-C524-0041-A218-1ADA20957285}" sibTransId="{AF3E676B-5336-4E49-AA8A-54A51BEA24CF}"/>
    <dgm:cxn modelId="{38C37C24-4C7C-C946-809C-112ADE5F10E5}" type="presOf" srcId="{389BCE35-F4B1-0840-BE0C-F9254B353BA5}" destId="{1F607CC9-99FD-3249-AB08-6F1366844527}" srcOrd="1" destOrd="0" presId="urn:microsoft.com/office/officeart/2005/8/layout/hierarchy3"/>
    <dgm:cxn modelId="{B5A40262-0782-9948-9DB5-9B2A077BCCD9}" srcId="{5829FF79-E6FC-EF48-9573-67B67594797C}" destId="{BEE9CB19-308E-4A4F-B0BF-5D199A14E734}" srcOrd="0" destOrd="0" parTransId="{9BF1F1AC-BDF9-6441-B3E8-0CEFFF4910A9}" sibTransId="{2E1FB3CF-53D1-CA40-B793-7901EACF1BFD}"/>
    <dgm:cxn modelId="{8CB6CF87-3ACC-4646-87F6-8A1EC7D8E7F0}" type="presOf" srcId="{F420053C-F9E4-5744-A7A8-FA71388C4D06}" destId="{EF866705-25B4-4943-8970-B9F42326DEA3}" srcOrd="0" destOrd="0" presId="urn:microsoft.com/office/officeart/2005/8/layout/hierarchy3"/>
    <dgm:cxn modelId="{C2FFE38F-9605-DF42-9488-689FEF5B2EED}" type="presOf" srcId="{5829FF79-E6FC-EF48-9573-67B67594797C}" destId="{5E76E92F-493F-C94F-AD42-E05BCC5E3E03}" srcOrd="0" destOrd="0" presId="urn:microsoft.com/office/officeart/2005/8/layout/hierarchy3"/>
    <dgm:cxn modelId="{6B480992-F444-BE41-8625-BC2069B9C83D}" type="presOf" srcId="{BEE9CB19-308E-4A4F-B0BF-5D199A14E734}" destId="{47D3C2CA-34FC-4641-900C-A5E23CABCFA6}" srcOrd="0" destOrd="0" presId="urn:microsoft.com/office/officeart/2005/8/layout/hierarchy3"/>
    <dgm:cxn modelId="{428A521A-FBEE-3D4C-BBC5-1DC9B76187C0}" type="presParOf" srcId="{ACEDBDF8-CFD4-7743-A84A-879238EB2A25}" destId="{5DB65143-61DD-274C-9ED1-DA3702E4E724}" srcOrd="0" destOrd="0" presId="urn:microsoft.com/office/officeart/2005/8/layout/hierarchy3"/>
    <dgm:cxn modelId="{BC0F7CAA-4586-9F45-A0C1-868958A6041D}" type="presParOf" srcId="{5DB65143-61DD-274C-9ED1-DA3702E4E724}" destId="{09E342DE-A0C8-DB4B-BBAC-3132B639CE7E}" srcOrd="0" destOrd="0" presId="urn:microsoft.com/office/officeart/2005/8/layout/hierarchy3"/>
    <dgm:cxn modelId="{25AA0F9B-934F-FE45-8D61-CC10EF0300A8}" type="presParOf" srcId="{09E342DE-A0C8-DB4B-BBAC-3132B639CE7E}" destId="{661199D6-E041-7D45-A997-F0D8F3A681E6}" srcOrd="0" destOrd="0" presId="urn:microsoft.com/office/officeart/2005/8/layout/hierarchy3"/>
    <dgm:cxn modelId="{C24EEDAC-B004-0B48-A890-E12658B39BBA}" type="presParOf" srcId="{09E342DE-A0C8-DB4B-BBAC-3132B639CE7E}" destId="{E9F4ED7B-8DD3-CF46-8937-8D6AE5E285F7}" srcOrd="1" destOrd="0" presId="urn:microsoft.com/office/officeart/2005/8/layout/hierarchy3"/>
    <dgm:cxn modelId="{5E9B5BCF-5DAA-4545-BFB3-8E1AC999E899}" type="presParOf" srcId="{5DB65143-61DD-274C-9ED1-DA3702E4E724}" destId="{D7499D0E-3216-B044-A5F2-5B11D3FF3AA2}" srcOrd="1" destOrd="0" presId="urn:microsoft.com/office/officeart/2005/8/layout/hierarchy3"/>
    <dgm:cxn modelId="{EA7CD084-B322-6047-96B2-06FAA5DC3A4C}" type="presParOf" srcId="{D7499D0E-3216-B044-A5F2-5B11D3FF3AA2}" destId="{84A5C578-EF6B-2243-99B9-68286F5FAB9A}" srcOrd="0" destOrd="0" presId="urn:microsoft.com/office/officeart/2005/8/layout/hierarchy3"/>
    <dgm:cxn modelId="{1BF8DAB1-4A2D-EE4D-8691-ECAF182015E3}" type="presParOf" srcId="{D7499D0E-3216-B044-A5F2-5B11D3FF3AA2}" destId="{83DEF652-5F75-8345-B5CC-AA7AE03EC830}" srcOrd="1" destOrd="0" presId="urn:microsoft.com/office/officeart/2005/8/layout/hierarchy3"/>
    <dgm:cxn modelId="{A65D7606-E4BD-9D43-866A-3518B789BD9C}" type="presParOf" srcId="{D7499D0E-3216-B044-A5F2-5B11D3FF3AA2}" destId="{4FBF69DF-A367-4646-A451-82BE66FE44FC}" srcOrd="2" destOrd="0" presId="urn:microsoft.com/office/officeart/2005/8/layout/hierarchy3"/>
    <dgm:cxn modelId="{C8EFB592-3304-C940-9D0D-B6646ED26077}" type="presParOf" srcId="{D7499D0E-3216-B044-A5F2-5B11D3FF3AA2}" destId="{2FB5CABB-E373-FF40-B51D-1D91B2C99452}" srcOrd="3" destOrd="0" presId="urn:microsoft.com/office/officeart/2005/8/layout/hierarchy3"/>
    <dgm:cxn modelId="{E0DC0067-1505-9948-B3AF-162F7771D576}" type="presParOf" srcId="{D7499D0E-3216-B044-A5F2-5B11D3FF3AA2}" destId="{C1EB6A8F-001D-D742-8959-040718054959}" srcOrd="4" destOrd="0" presId="urn:microsoft.com/office/officeart/2005/8/layout/hierarchy3"/>
    <dgm:cxn modelId="{F218EA98-36B6-9C4F-AAA3-9EAAF30125A3}" type="presParOf" srcId="{D7499D0E-3216-B044-A5F2-5B11D3FF3AA2}" destId="{B61A10FE-A2DD-2344-B280-9643DBE3DEAE}" srcOrd="5" destOrd="0" presId="urn:microsoft.com/office/officeart/2005/8/layout/hierarchy3"/>
    <dgm:cxn modelId="{9C1C1C9E-AAC8-454B-806E-853374F63509}" type="presParOf" srcId="{ACEDBDF8-CFD4-7743-A84A-879238EB2A25}" destId="{49AFCE95-E4E3-C943-8412-AA289DC455A9}" srcOrd="1" destOrd="0" presId="urn:microsoft.com/office/officeart/2005/8/layout/hierarchy3"/>
    <dgm:cxn modelId="{3102F32C-CB20-7B48-8BB6-0A71D0C3A34D}" type="presParOf" srcId="{49AFCE95-E4E3-C943-8412-AA289DC455A9}" destId="{70167782-16F6-9C41-B0DF-4BDEC65769AC}" srcOrd="0" destOrd="0" presId="urn:microsoft.com/office/officeart/2005/8/layout/hierarchy3"/>
    <dgm:cxn modelId="{EC2C467C-3317-3E44-958D-65AA31797793}" type="presParOf" srcId="{70167782-16F6-9C41-B0DF-4BDEC65769AC}" destId="{83DDA20A-9C26-724A-91F0-A8E22D5FC7AA}" srcOrd="0" destOrd="0" presId="urn:microsoft.com/office/officeart/2005/8/layout/hierarchy3"/>
    <dgm:cxn modelId="{E62C838A-D941-FB44-8590-44AE4468C50D}" type="presParOf" srcId="{70167782-16F6-9C41-B0DF-4BDEC65769AC}" destId="{AB14F5D4-D99A-BB4B-BD6F-4F1E334913CE}" srcOrd="1" destOrd="0" presId="urn:microsoft.com/office/officeart/2005/8/layout/hierarchy3"/>
    <dgm:cxn modelId="{B188EA2A-8F99-0C4A-8767-A1EB47704395}" type="presParOf" srcId="{49AFCE95-E4E3-C943-8412-AA289DC455A9}" destId="{206A35AF-14C3-E84B-8861-CE5AC8E4C149}" srcOrd="1" destOrd="0" presId="urn:microsoft.com/office/officeart/2005/8/layout/hierarchy3"/>
    <dgm:cxn modelId="{C7544C87-31DC-FF4E-A4CD-489A50C9F646}" type="presParOf" srcId="{206A35AF-14C3-E84B-8861-CE5AC8E4C149}" destId="{06491E25-9F97-DD42-8FFD-6D8CCC67DAE0}" srcOrd="0" destOrd="0" presId="urn:microsoft.com/office/officeart/2005/8/layout/hierarchy3"/>
    <dgm:cxn modelId="{81E29505-A98D-F94F-99F1-EFCA82D65CB8}" type="presParOf" srcId="{206A35AF-14C3-E84B-8861-CE5AC8E4C149}" destId="{3DBA5A24-AC16-1445-857F-A1B07337D65A}" srcOrd="1" destOrd="0" presId="urn:microsoft.com/office/officeart/2005/8/layout/hierarchy3"/>
    <dgm:cxn modelId="{7CD0B774-F37C-6E45-A2BE-87542B10185F}" type="presParOf" srcId="{206A35AF-14C3-E84B-8861-CE5AC8E4C149}" destId="{295B5DA6-885A-6A4C-A2D5-2B738B47DA41}" srcOrd="2" destOrd="0" presId="urn:microsoft.com/office/officeart/2005/8/layout/hierarchy3"/>
    <dgm:cxn modelId="{93DC617D-045C-2149-8E40-14F20C0C8F60}" type="presParOf" srcId="{206A35AF-14C3-E84B-8861-CE5AC8E4C149}" destId="{B942216B-2DA0-3E4C-BFFF-53DA0C2E10D9}" srcOrd="3" destOrd="0" presId="urn:microsoft.com/office/officeart/2005/8/layout/hierarchy3"/>
    <dgm:cxn modelId="{598FF73D-6C05-E34A-AEEB-4F0C96537BBF}" type="presParOf" srcId="{206A35AF-14C3-E84B-8861-CE5AC8E4C149}" destId="{6A0929C4-1384-764A-9796-80918AB8A1CE}" srcOrd="4" destOrd="0" presId="urn:microsoft.com/office/officeart/2005/8/layout/hierarchy3"/>
    <dgm:cxn modelId="{1CBEDF85-CE8C-1D46-8632-DE28C3D17C84}" type="presParOf" srcId="{206A35AF-14C3-E84B-8861-CE5AC8E4C149}" destId="{0FF00384-1E87-7942-9FFB-805891713E63}" srcOrd="5" destOrd="0" presId="urn:microsoft.com/office/officeart/2005/8/layout/hierarchy3"/>
    <dgm:cxn modelId="{A2DB319F-D1AF-B545-9DFD-9340B9AD364B}" type="presParOf" srcId="{ACEDBDF8-CFD4-7743-A84A-879238EB2A25}" destId="{CE7FE4AC-98EE-164B-A711-CC858BF2F1E4}" srcOrd="2" destOrd="0" presId="urn:microsoft.com/office/officeart/2005/8/layout/hierarchy3"/>
    <dgm:cxn modelId="{307D9715-410C-FC4B-A637-DC5F8B3D6F0D}" type="presParOf" srcId="{CE7FE4AC-98EE-164B-A711-CC858BF2F1E4}" destId="{C7FF6492-6CED-8F42-813A-71770F628BEC}" srcOrd="0" destOrd="0" presId="urn:microsoft.com/office/officeart/2005/8/layout/hierarchy3"/>
    <dgm:cxn modelId="{1CF6F7B2-828F-EF43-B084-C81F07C5FE04}" type="presParOf" srcId="{C7FF6492-6CED-8F42-813A-71770F628BEC}" destId="{5E76E92F-493F-C94F-AD42-E05BCC5E3E03}" srcOrd="0" destOrd="0" presId="urn:microsoft.com/office/officeart/2005/8/layout/hierarchy3"/>
    <dgm:cxn modelId="{55515BF2-2D8B-D74E-BF32-1ABD3AD22D55}" type="presParOf" srcId="{C7FF6492-6CED-8F42-813A-71770F628BEC}" destId="{4AEA0116-4CA3-4646-A02B-E512D9437587}" srcOrd="1" destOrd="0" presId="urn:microsoft.com/office/officeart/2005/8/layout/hierarchy3"/>
    <dgm:cxn modelId="{388409C3-F054-CD49-9D80-198946353CCD}" type="presParOf" srcId="{CE7FE4AC-98EE-164B-A711-CC858BF2F1E4}" destId="{3B587E4F-0AA2-F747-978A-FAD098AC9269}" srcOrd="1" destOrd="0" presId="urn:microsoft.com/office/officeart/2005/8/layout/hierarchy3"/>
    <dgm:cxn modelId="{8E5B18AA-E7C6-8847-A4B3-A75B3081160E}" type="presParOf" srcId="{3B587E4F-0AA2-F747-978A-FAD098AC9269}" destId="{BB282D20-F173-D94D-9CB0-7DE0DA693FEA}" srcOrd="0" destOrd="0" presId="urn:microsoft.com/office/officeart/2005/8/layout/hierarchy3"/>
    <dgm:cxn modelId="{22AB3271-CD01-BC43-B84B-8BEEEF8EDE3A}" type="presParOf" srcId="{3B587E4F-0AA2-F747-978A-FAD098AC9269}" destId="{47D3C2CA-34FC-4641-900C-A5E23CABCFA6}" srcOrd="1" destOrd="0" presId="urn:microsoft.com/office/officeart/2005/8/layout/hierarchy3"/>
    <dgm:cxn modelId="{4A9AE357-B369-1846-A3D9-5AE7ABB4342D}" type="presParOf" srcId="{3B587E4F-0AA2-F747-978A-FAD098AC9269}" destId="{1277232F-5BC1-064A-B08A-945D23FEE692}" srcOrd="2" destOrd="0" presId="urn:microsoft.com/office/officeart/2005/8/layout/hierarchy3"/>
    <dgm:cxn modelId="{0F1F2D97-C590-7E46-BD06-C9697EB655EF}" type="presParOf" srcId="{3B587E4F-0AA2-F747-978A-FAD098AC9269}" destId="{E501A8DE-BBF7-B04B-B74B-BD32E7252295}" srcOrd="3" destOrd="0" presId="urn:microsoft.com/office/officeart/2005/8/layout/hierarchy3"/>
    <dgm:cxn modelId="{ABCD1BDC-9364-AD44-9AF4-66FDC8D1AD02}" type="presParOf" srcId="{ACEDBDF8-CFD4-7743-A84A-879238EB2A25}" destId="{0485EED8-16DB-9540-A173-9E3C298E2D3F}" srcOrd="3" destOrd="0" presId="urn:microsoft.com/office/officeart/2005/8/layout/hierarchy3"/>
    <dgm:cxn modelId="{D5E2BC92-1B45-514E-B10E-DEE6769BBDF6}" type="presParOf" srcId="{0485EED8-16DB-9540-A173-9E3C298E2D3F}" destId="{43A9A69E-A4A7-D141-AA6D-9AC0A171ED50}" srcOrd="0" destOrd="0" presId="urn:microsoft.com/office/officeart/2005/8/layout/hierarchy3"/>
    <dgm:cxn modelId="{93E13EC8-64A5-B447-888E-32193266BCE7}" type="presParOf" srcId="{43A9A69E-A4A7-D141-AA6D-9AC0A171ED50}" destId="{8354B120-53B5-134F-8963-11999CC0AD60}" srcOrd="0" destOrd="0" presId="urn:microsoft.com/office/officeart/2005/8/layout/hierarchy3"/>
    <dgm:cxn modelId="{03AA59CF-A561-5D4F-A58D-833A16EF6225}" type="presParOf" srcId="{43A9A69E-A4A7-D141-AA6D-9AC0A171ED50}" destId="{5D087B94-72EA-9046-9E19-77846FBEA066}" srcOrd="1" destOrd="0" presId="urn:microsoft.com/office/officeart/2005/8/layout/hierarchy3"/>
    <dgm:cxn modelId="{80C6C939-EF28-2D47-A13F-810B84BB29C8}" type="presParOf" srcId="{0485EED8-16DB-9540-A173-9E3C298E2D3F}" destId="{5E48DDFC-85FC-0F47-8590-F734D2AA1DB7}" srcOrd="1" destOrd="0" presId="urn:microsoft.com/office/officeart/2005/8/layout/hierarchy3"/>
    <dgm:cxn modelId="{C4F7B4A1-B0AA-0F4D-8185-A7EF090DB086}" type="presParOf" srcId="{ACEDBDF8-CFD4-7743-A84A-879238EB2A25}" destId="{EAF6045C-D526-4940-B9DD-2E5DAF344BB9}" srcOrd="4" destOrd="0" presId="urn:microsoft.com/office/officeart/2005/8/layout/hierarchy3"/>
    <dgm:cxn modelId="{49AB19A8-0B29-1742-A5A3-C8E2F1B4EC5F}" type="presParOf" srcId="{EAF6045C-D526-4940-B9DD-2E5DAF344BB9}" destId="{45D23692-1554-894A-95D5-234787343C17}" srcOrd="0" destOrd="0" presId="urn:microsoft.com/office/officeart/2005/8/layout/hierarchy3"/>
    <dgm:cxn modelId="{0EAE8D32-8A7E-8442-95F3-0772C681A864}" type="presParOf" srcId="{45D23692-1554-894A-95D5-234787343C17}" destId="{72DFC835-3590-BB46-A087-2296A14AA1C1}" srcOrd="0" destOrd="0" presId="urn:microsoft.com/office/officeart/2005/8/layout/hierarchy3"/>
    <dgm:cxn modelId="{EDD06724-C0F0-6644-8686-2572EDC0B044}" type="presParOf" srcId="{45D23692-1554-894A-95D5-234787343C17}" destId="{417F1BD0-3FEB-C740-85C4-888BC7E489E3}" srcOrd="1" destOrd="0" presId="urn:microsoft.com/office/officeart/2005/8/layout/hierarchy3"/>
    <dgm:cxn modelId="{739B54D4-9053-4C40-BA1F-B1BBEE7CCF53}" type="presParOf" srcId="{EAF6045C-D526-4940-B9DD-2E5DAF344BB9}" destId="{899DED4C-B137-8B46-831C-4487CC41E997}" srcOrd="1" destOrd="0" presId="urn:microsoft.com/office/officeart/2005/8/layout/hierarchy3"/>
    <dgm:cxn modelId="{73D6B0D4-15C0-2145-A869-BB6252E25785}" type="presParOf" srcId="{899DED4C-B137-8B46-831C-4487CC41E997}" destId="{8E7DE7BB-8CFC-4B4F-89FC-E367C7F9E47E}" srcOrd="0" destOrd="0" presId="urn:microsoft.com/office/officeart/2005/8/layout/hierarchy3"/>
    <dgm:cxn modelId="{CC805476-BDD8-184F-A11F-133FE56A1925}" type="presParOf" srcId="{899DED4C-B137-8B46-831C-4487CC41E997}" destId="{C097D33D-39AF-174A-9896-59E2DDB6EFD5}" srcOrd="1" destOrd="0" presId="urn:microsoft.com/office/officeart/2005/8/layout/hierarchy3"/>
    <dgm:cxn modelId="{4461DD9C-E835-0E4F-8ED4-F8FF1AA10805}" type="presParOf" srcId="{ACEDBDF8-CFD4-7743-A84A-879238EB2A25}" destId="{79603086-5BA8-3B49-B8B9-521BDB67D854}" srcOrd="5" destOrd="0" presId="urn:microsoft.com/office/officeart/2005/8/layout/hierarchy3"/>
    <dgm:cxn modelId="{0D31663F-43C0-414C-8F92-BB8535617D52}" type="presParOf" srcId="{79603086-5BA8-3B49-B8B9-521BDB67D854}" destId="{0B4C761D-D23E-9C49-A709-08A8A42E7E85}" srcOrd="0" destOrd="0" presId="urn:microsoft.com/office/officeart/2005/8/layout/hierarchy3"/>
    <dgm:cxn modelId="{E8277504-9370-1F41-A514-DCA4837A5D76}" type="presParOf" srcId="{0B4C761D-D23E-9C49-A709-08A8A42E7E85}" destId="{17C4ADDD-D5A1-1647-9115-8693B15FD40B}" srcOrd="0" destOrd="0" presId="urn:microsoft.com/office/officeart/2005/8/layout/hierarchy3"/>
    <dgm:cxn modelId="{160E5B95-BD8A-3444-9646-71706C6AF619}" type="presParOf" srcId="{0B4C761D-D23E-9C49-A709-08A8A42E7E85}" destId="{57A63055-6D17-B543-8420-01DCBCF220C2}" srcOrd="1" destOrd="0" presId="urn:microsoft.com/office/officeart/2005/8/layout/hierarchy3"/>
    <dgm:cxn modelId="{A035C8F1-69FE-A14D-91F0-1D5CC8041BDC}" type="presParOf" srcId="{79603086-5BA8-3B49-B8B9-521BDB67D854}" destId="{CF9446F3-4F69-EA43-8FAD-E55BBF06F4C0}" srcOrd="1" destOrd="0" presId="urn:microsoft.com/office/officeart/2005/8/layout/hierarchy3"/>
    <dgm:cxn modelId="{ED2E5CA9-3F24-3244-BFBD-B27FC8C70F35}" type="presParOf" srcId="{CF9446F3-4F69-EA43-8FAD-E55BBF06F4C0}" destId="{304A460A-8102-1743-AE44-D24BFF97D120}" srcOrd="0" destOrd="0" presId="urn:microsoft.com/office/officeart/2005/8/layout/hierarchy3"/>
    <dgm:cxn modelId="{8711A37A-2824-FB46-8859-BB0D59795368}" type="presParOf" srcId="{CF9446F3-4F69-EA43-8FAD-E55BBF06F4C0}" destId="{A9477E08-9780-274E-9FDC-F52BC84AD288}" srcOrd="1" destOrd="0" presId="urn:microsoft.com/office/officeart/2005/8/layout/hierarchy3"/>
    <dgm:cxn modelId="{E5BE6727-3A89-FE4C-81AA-EF2CAC798069}" type="presParOf" srcId="{ACEDBDF8-CFD4-7743-A84A-879238EB2A25}" destId="{09992492-73B4-2549-B664-D09B9A87DB86}" srcOrd="6" destOrd="0" presId="urn:microsoft.com/office/officeart/2005/8/layout/hierarchy3"/>
    <dgm:cxn modelId="{C3300FE5-1EF7-8648-9158-F920629BFF1C}" type="presParOf" srcId="{09992492-73B4-2549-B664-D09B9A87DB86}" destId="{341B68BB-B4FA-1940-8288-60A4F44030C2}" srcOrd="0" destOrd="0" presId="urn:microsoft.com/office/officeart/2005/8/layout/hierarchy3"/>
    <dgm:cxn modelId="{3C1F30D4-537F-8244-8843-34A9CD8C4331}" type="presParOf" srcId="{341B68BB-B4FA-1940-8288-60A4F44030C2}" destId="{FD2D2E37-41D6-8846-B97B-73F3FFE51AE2}" srcOrd="0" destOrd="0" presId="urn:microsoft.com/office/officeart/2005/8/layout/hierarchy3"/>
    <dgm:cxn modelId="{726A8817-76A0-5441-908D-F265F204F8BE}" type="presParOf" srcId="{341B68BB-B4FA-1940-8288-60A4F44030C2}" destId="{1F607CC9-99FD-3249-AB08-6F1366844527}" srcOrd="1" destOrd="0" presId="urn:microsoft.com/office/officeart/2005/8/layout/hierarchy3"/>
    <dgm:cxn modelId="{931FC720-48D3-1947-B4A1-F2BCA741083D}" type="presParOf" srcId="{09992492-73B4-2549-B664-D09B9A87DB86}" destId="{2D7EA864-5E07-FB46-81FD-531FA31A6B30}" srcOrd="1" destOrd="0" presId="urn:microsoft.com/office/officeart/2005/8/layout/hierarchy3"/>
    <dgm:cxn modelId="{EF84C7C9-8BD5-1A44-928F-E3FB647C646B}" type="presParOf" srcId="{2D7EA864-5E07-FB46-81FD-531FA31A6B30}" destId="{EF866705-25B4-4943-8970-B9F42326DEA3}" srcOrd="0" destOrd="0" presId="urn:microsoft.com/office/officeart/2005/8/layout/hierarchy3"/>
    <dgm:cxn modelId="{1239712B-967A-544E-91C5-4DD822D9E27A}" type="presParOf" srcId="{2D7EA864-5E07-FB46-81FD-531FA31A6B30}" destId="{451115F1-F88B-DA43-8C03-2BA1B3772987}" srcOrd="1" destOrd="0" presId="urn:microsoft.com/office/officeart/2005/8/layout/hierarchy3"/>
    <dgm:cxn modelId="{1016C8F2-42BF-B146-9562-7E597C231D7F}" type="presParOf" srcId="{ACEDBDF8-CFD4-7743-A84A-879238EB2A25}" destId="{06E81C39-EF15-3847-936D-70A8C949AC98}" srcOrd="7" destOrd="0" presId="urn:microsoft.com/office/officeart/2005/8/layout/hierarchy3"/>
    <dgm:cxn modelId="{3222F9D2-36BA-1047-A062-B8767E552231}" type="presParOf" srcId="{06E81C39-EF15-3847-936D-70A8C949AC98}" destId="{3B1E219E-987E-4B47-8C4D-C1943351920C}" srcOrd="0" destOrd="0" presId="urn:microsoft.com/office/officeart/2005/8/layout/hierarchy3"/>
    <dgm:cxn modelId="{25526D1A-6590-B34E-9609-E837E1735E42}" type="presParOf" srcId="{3B1E219E-987E-4B47-8C4D-C1943351920C}" destId="{CF47275E-84A3-2C40-95A5-F26E3BE44AB7}" srcOrd="0" destOrd="0" presId="urn:microsoft.com/office/officeart/2005/8/layout/hierarchy3"/>
    <dgm:cxn modelId="{BE1057CA-1D22-B444-8085-5B2EB51A2EB6}" type="presParOf" srcId="{3B1E219E-987E-4B47-8C4D-C1943351920C}" destId="{0C8DEAD9-1256-DB4B-A7F8-A917F9675FC4}" srcOrd="1" destOrd="0" presId="urn:microsoft.com/office/officeart/2005/8/layout/hierarchy3"/>
    <dgm:cxn modelId="{CD5F166E-EDCB-744D-82D9-5BD3E463150C}" type="presParOf" srcId="{06E81C39-EF15-3847-936D-70A8C949AC98}" destId="{68AC86EB-9053-E04E-BBCD-22DC83E29E95}" srcOrd="1" destOrd="0" presId="urn:microsoft.com/office/officeart/2005/8/layout/hierarchy3"/>
    <dgm:cxn modelId="{07FB8D03-9769-0D4D-BC20-5621E1358D55}" type="presParOf" srcId="{68AC86EB-9053-E04E-BBCD-22DC83E29E95}" destId="{229184F0-BC07-CE49-A999-F7E6640ED06B}" srcOrd="0" destOrd="0" presId="urn:microsoft.com/office/officeart/2005/8/layout/hierarchy3"/>
    <dgm:cxn modelId="{8EE590EE-4667-E944-8C0F-CCF88775C619}" type="presParOf" srcId="{68AC86EB-9053-E04E-BBCD-22DC83E29E95}" destId="{5F380E4D-9063-FB4A-85AA-C89F43B29440}"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B2362-3DFA-854D-8834-5B3A9D56F490}">
      <dsp:nvSpPr>
        <dsp:cNvPr id="0" name=""/>
        <dsp:cNvSpPr/>
      </dsp:nvSpPr>
      <dsp:spPr>
        <a:xfrm>
          <a:off x="0" y="0"/>
          <a:ext cx="7912100" cy="15550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smtClean="0">
              <a:latin typeface="+mj-lt"/>
            </a:rPr>
            <a:t>BLE-Guardian</a:t>
          </a:r>
          <a:endParaRPr lang="en-US" sz="3100" kern="1200" dirty="0">
            <a:latin typeface="+mj-lt"/>
          </a:endParaRPr>
        </a:p>
        <a:p>
          <a:pPr marL="228600" lvl="1" indent="-228600" algn="l" defTabSz="1066800">
            <a:lnSpc>
              <a:spcPct val="90000"/>
            </a:lnSpc>
            <a:spcBef>
              <a:spcPct val="0"/>
            </a:spcBef>
            <a:spcAft>
              <a:spcPct val="15000"/>
            </a:spcAft>
            <a:buChar char="••"/>
          </a:pPr>
          <a:r>
            <a:rPr lang="en-US" sz="2400" kern="1200" dirty="0" smtClean="0">
              <a:latin typeface="+mj-lt"/>
            </a:rPr>
            <a:t>Access control layer to BLE-equipped devices</a:t>
          </a:r>
          <a:endParaRPr lang="en-US" sz="2400" kern="1200" dirty="0">
            <a:latin typeface="+mj-lt"/>
          </a:endParaRPr>
        </a:p>
      </dsp:txBody>
      <dsp:txXfrm>
        <a:off x="1737928" y="0"/>
        <a:ext cx="6174171" cy="1555088"/>
      </dsp:txXfrm>
    </dsp:sp>
    <dsp:sp modelId="{625545D7-D82C-7B41-9699-7880CD28CC44}">
      <dsp:nvSpPr>
        <dsp:cNvPr id="0" name=""/>
        <dsp:cNvSpPr/>
      </dsp:nvSpPr>
      <dsp:spPr>
        <a:xfrm>
          <a:off x="155508" y="155508"/>
          <a:ext cx="1582420" cy="124407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t="-10000" b="-10000"/>
          </a:stretch>
        </a:blipFill>
        <a:ln>
          <a:noFill/>
        </a:ln>
        <a:effectLst/>
      </dsp:spPr>
      <dsp:style>
        <a:lnRef idx="0">
          <a:scrgbClr r="0" g="0" b="0"/>
        </a:lnRef>
        <a:fillRef idx="1">
          <a:scrgbClr r="0" g="0" b="0"/>
        </a:fillRef>
        <a:effectRef idx="2">
          <a:scrgbClr r="0" g="0" b="0"/>
        </a:effectRef>
        <a:fontRef idx="minor"/>
      </dsp:style>
    </dsp:sp>
    <dsp:sp modelId="{28EE90A4-59D4-6D4A-8B59-50107683CF39}">
      <dsp:nvSpPr>
        <dsp:cNvPr id="0" name=""/>
        <dsp:cNvSpPr/>
      </dsp:nvSpPr>
      <dsp:spPr>
        <a:xfrm>
          <a:off x="0" y="1710597"/>
          <a:ext cx="7912100" cy="15550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err="1" smtClean="0">
              <a:latin typeface="+mj-lt"/>
            </a:rPr>
            <a:t>VAuth</a:t>
          </a:r>
          <a:endParaRPr lang="en-US" sz="3100" kern="1200" dirty="0">
            <a:latin typeface="+mj-lt"/>
          </a:endParaRPr>
        </a:p>
        <a:p>
          <a:pPr marL="228600" lvl="1" indent="-228600" algn="l" defTabSz="1066800">
            <a:lnSpc>
              <a:spcPct val="90000"/>
            </a:lnSpc>
            <a:spcBef>
              <a:spcPct val="0"/>
            </a:spcBef>
            <a:spcAft>
              <a:spcPct val="15000"/>
            </a:spcAft>
            <a:buChar char="••"/>
          </a:pPr>
          <a:r>
            <a:rPr lang="en-US" sz="2400" kern="1200" dirty="0" smtClean="0">
              <a:latin typeface="+mj-lt"/>
            </a:rPr>
            <a:t>Continuous authentication interface to voice-activated devices</a:t>
          </a:r>
          <a:endParaRPr lang="en-US" sz="2400" kern="1200" dirty="0">
            <a:latin typeface="+mj-lt"/>
          </a:endParaRPr>
        </a:p>
      </dsp:txBody>
      <dsp:txXfrm>
        <a:off x="1737928" y="1710597"/>
        <a:ext cx="6174171" cy="1555088"/>
      </dsp:txXfrm>
    </dsp:sp>
    <dsp:sp modelId="{C0BD5A54-0088-B441-8129-BA41F607B37C}">
      <dsp:nvSpPr>
        <dsp:cNvPr id="0" name=""/>
        <dsp:cNvSpPr/>
      </dsp:nvSpPr>
      <dsp:spPr>
        <a:xfrm>
          <a:off x="155508" y="1866106"/>
          <a:ext cx="1582420" cy="12440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a:ext>
            </a:extLst>
          </a:blip>
          <a:srcRect/>
          <a:stretch>
            <a:fillRect t="-10000" b="-10000"/>
          </a:stretch>
        </a:blipFill>
        <a:ln>
          <a:noFill/>
        </a:ln>
        <a:effectLst/>
      </dsp:spPr>
      <dsp:style>
        <a:lnRef idx="0">
          <a:scrgbClr r="0" g="0" b="0"/>
        </a:lnRef>
        <a:fillRef idx="1">
          <a:scrgbClr r="0" g="0" b="0"/>
        </a:fillRef>
        <a:effectRef idx="2">
          <a:scrgbClr r="0" g="0" b="0"/>
        </a:effectRef>
        <a:fontRef idx="minor"/>
      </dsp:style>
    </dsp:sp>
    <dsp:sp modelId="{5517C16F-2A7F-1A46-BFA9-33DDA4838962}">
      <dsp:nvSpPr>
        <dsp:cNvPr id="0" name=""/>
        <dsp:cNvSpPr/>
      </dsp:nvSpPr>
      <dsp:spPr>
        <a:xfrm>
          <a:off x="0" y="3421194"/>
          <a:ext cx="7912100" cy="15550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n-US" sz="3100" kern="1200" dirty="0" err="1" smtClean="0">
              <a:latin typeface="+mj-lt"/>
            </a:rPr>
            <a:t>Pribot</a:t>
          </a:r>
          <a:endParaRPr lang="en-US" sz="3100" kern="1200" dirty="0">
            <a:latin typeface="+mj-lt"/>
          </a:endParaRPr>
        </a:p>
        <a:p>
          <a:pPr marL="228600" lvl="1" indent="-228600" algn="l" defTabSz="1066800">
            <a:lnSpc>
              <a:spcPct val="90000"/>
            </a:lnSpc>
            <a:spcBef>
              <a:spcPct val="0"/>
            </a:spcBef>
            <a:spcAft>
              <a:spcPct val="15000"/>
            </a:spcAft>
            <a:buChar char="••"/>
          </a:pPr>
          <a:r>
            <a:rPr lang="en-US" sz="2400" kern="1200" dirty="0" smtClean="0">
              <a:latin typeface="+mj-lt"/>
            </a:rPr>
            <a:t>QA interface to deliver privacy notices through a conversation</a:t>
          </a:r>
          <a:endParaRPr lang="en-US" sz="2400" kern="1200" dirty="0">
            <a:latin typeface="+mj-lt"/>
          </a:endParaRPr>
        </a:p>
      </dsp:txBody>
      <dsp:txXfrm>
        <a:off x="1737928" y="3421194"/>
        <a:ext cx="6174171" cy="1555088"/>
      </dsp:txXfrm>
    </dsp:sp>
    <dsp:sp modelId="{9A4A4D8A-2D43-A14E-B5EB-EABF1DFDFF6A}">
      <dsp:nvSpPr>
        <dsp:cNvPr id="0" name=""/>
        <dsp:cNvSpPr/>
      </dsp:nvSpPr>
      <dsp:spPr>
        <a:xfrm>
          <a:off x="155508" y="3576703"/>
          <a:ext cx="1582420" cy="124407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a:ext>
            </a:extLst>
          </a:blip>
          <a:srcRect/>
          <a:stretch>
            <a:fillRect t="-10000" b="-10000"/>
          </a:stretch>
        </a:blip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57548-2894-874A-8189-CE567CACD802}">
      <dsp:nvSpPr>
        <dsp:cNvPr id="0" name=""/>
        <dsp:cNvSpPr/>
      </dsp:nvSpPr>
      <dsp:spPr>
        <a:xfrm>
          <a:off x="0" y="728010"/>
          <a:ext cx="3763482" cy="225808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mj-lt"/>
            </a:rPr>
            <a:t>Malicious apps issuing voice commands</a:t>
          </a:r>
        </a:p>
        <a:p>
          <a:pPr lvl="0" algn="ctr" defTabSz="1244600">
            <a:lnSpc>
              <a:spcPct val="90000"/>
            </a:lnSpc>
            <a:spcBef>
              <a:spcPct val="0"/>
            </a:spcBef>
            <a:spcAft>
              <a:spcPct val="35000"/>
            </a:spcAft>
          </a:pPr>
          <a:r>
            <a:rPr lang="en-US" sz="2000" kern="1200" dirty="0" smtClean="0">
              <a:latin typeface="+mj-lt"/>
            </a:rPr>
            <a:t>[ Ben </a:t>
          </a:r>
          <a:r>
            <a:rPr lang="en-US" sz="2000" kern="1200" dirty="0" err="1" smtClean="0">
              <a:latin typeface="+mj-lt"/>
            </a:rPr>
            <a:t>Itzhak</a:t>
          </a:r>
          <a:r>
            <a:rPr lang="en-US" sz="2000" kern="1200" dirty="0" smtClean="0">
              <a:latin typeface="+mj-lt"/>
            </a:rPr>
            <a:t> '14]</a:t>
          </a:r>
          <a:endParaRPr lang="en-US" sz="2000" kern="1200" dirty="0">
            <a:latin typeface="+mj-lt"/>
          </a:endParaRPr>
        </a:p>
      </dsp:txBody>
      <dsp:txXfrm>
        <a:off x="0" y="728010"/>
        <a:ext cx="3763482" cy="2258089"/>
      </dsp:txXfrm>
    </dsp:sp>
    <dsp:sp modelId="{5D1F8D39-9A26-C94B-B59D-FDDBE89D171E}">
      <dsp:nvSpPr>
        <dsp:cNvPr id="0" name=""/>
        <dsp:cNvSpPr/>
      </dsp:nvSpPr>
      <dsp:spPr>
        <a:xfrm>
          <a:off x="4139830" y="728010"/>
          <a:ext cx="3763482" cy="225808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mj-lt"/>
            </a:rPr>
            <a:t>Command injection through wireless signals</a:t>
          </a:r>
        </a:p>
        <a:p>
          <a:pPr lvl="0" algn="ctr" defTabSz="1244600">
            <a:lnSpc>
              <a:spcPct val="90000"/>
            </a:lnSpc>
            <a:spcBef>
              <a:spcPct val="0"/>
            </a:spcBef>
            <a:spcAft>
              <a:spcPct val="35000"/>
            </a:spcAft>
          </a:pPr>
          <a:r>
            <a:rPr lang="en-US" sz="2000" kern="1200" dirty="0" smtClean="0">
              <a:latin typeface="+mj-lt"/>
            </a:rPr>
            <a:t>[</a:t>
          </a:r>
          <a:r>
            <a:rPr lang="en-US" sz="2000" kern="1200" dirty="0" err="1" smtClean="0">
              <a:latin typeface="+mj-lt"/>
            </a:rPr>
            <a:t>Kasmi</a:t>
          </a:r>
          <a:r>
            <a:rPr lang="en-US" sz="2000" kern="1200" dirty="0" smtClean="0">
              <a:latin typeface="+mj-lt"/>
            </a:rPr>
            <a:t> </a:t>
          </a:r>
          <a:r>
            <a:rPr lang="en-US" sz="2000" i="1" kern="1200" dirty="0" smtClean="0">
              <a:latin typeface="+mj-lt"/>
            </a:rPr>
            <a:t>et al. </a:t>
          </a:r>
          <a:r>
            <a:rPr lang="en-US" sz="2000" kern="1200" dirty="0" smtClean="0">
              <a:latin typeface="+mj-lt"/>
            </a:rPr>
            <a:t>’15]</a:t>
          </a:r>
          <a:endParaRPr lang="en-US" sz="2000" kern="1200" dirty="0">
            <a:latin typeface="+mj-lt"/>
          </a:endParaRPr>
        </a:p>
      </dsp:txBody>
      <dsp:txXfrm>
        <a:off x="4139830" y="728010"/>
        <a:ext cx="3763482" cy="2258089"/>
      </dsp:txXfrm>
    </dsp:sp>
    <dsp:sp modelId="{97A425AA-BA03-F346-A4A4-E65227BBC4CD}">
      <dsp:nvSpPr>
        <dsp:cNvPr id="0" name=""/>
        <dsp:cNvSpPr/>
      </dsp:nvSpPr>
      <dsp:spPr>
        <a:xfrm>
          <a:off x="8279660" y="728010"/>
          <a:ext cx="3763482" cy="225808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mj-lt"/>
            </a:rPr>
            <a:t>Mangled voice attack</a:t>
          </a:r>
        </a:p>
        <a:p>
          <a:pPr lvl="0" algn="ctr" defTabSz="1244600">
            <a:lnSpc>
              <a:spcPct val="90000"/>
            </a:lnSpc>
            <a:spcBef>
              <a:spcPct val="0"/>
            </a:spcBef>
            <a:spcAft>
              <a:spcPct val="35000"/>
            </a:spcAft>
          </a:pPr>
          <a:r>
            <a:rPr lang="en-US" sz="2000" kern="1200" dirty="0" smtClean="0">
              <a:latin typeface="+mj-lt"/>
            </a:rPr>
            <a:t>[Vaidya </a:t>
          </a:r>
          <a:r>
            <a:rPr lang="en-US" sz="2000" i="1" kern="1200" dirty="0" smtClean="0">
              <a:latin typeface="+mj-lt"/>
            </a:rPr>
            <a:t>et al. </a:t>
          </a:r>
          <a:r>
            <a:rPr lang="en-US" sz="2000" kern="1200" dirty="0" smtClean="0">
              <a:latin typeface="+mj-lt"/>
            </a:rPr>
            <a:t>‘15, </a:t>
          </a:r>
          <a:r>
            <a:rPr lang="en-US" sz="2000" kern="1200" dirty="0" err="1" smtClean="0">
              <a:latin typeface="+mj-lt"/>
            </a:rPr>
            <a:t>Carlini</a:t>
          </a:r>
          <a:r>
            <a:rPr lang="en-US" sz="2000" kern="1200" dirty="0" smtClean="0">
              <a:latin typeface="+mj-lt"/>
            </a:rPr>
            <a:t> </a:t>
          </a:r>
          <a:r>
            <a:rPr lang="en-US" sz="2000" i="1" kern="1200" dirty="0" smtClean="0">
              <a:latin typeface="+mj-lt"/>
            </a:rPr>
            <a:t>et al. </a:t>
          </a:r>
          <a:r>
            <a:rPr lang="en-US" sz="2000" kern="1200" dirty="0" smtClean="0">
              <a:latin typeface="+mj-lt"/>
            </a:rPr>
            <a:t>’16]</a:t>
          </a:r>
          <a:endParaRPr lang="en-US" sz="2000" kern="1200" dirty="0">
            <a:latin typeface="+mj-lt"/>
          </a:endParaRPr>
        </a:p>
      </dsp:txBody>
      <dsp:txXfrm>
        <a:off x="8279660" y="728010"/>
        <a:ext cx="3763482" cy="2258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E4BCD-0E97-7D41-8D61-C7C7D4CCB2C2}">
      <dsp:nvSpPr>
        <dsp:cNvPr id="0" name=""/>
        <dsp:cNvSpPr/>
      </dsp:nvSpPr>
      <dsp:spPr>
        <a:xfrm>
          <a:off x="0" y="416133"/>
          <a:ext cx="11263376" cy="12168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atin typeface="+mj-lt"/>
            </a:rPr>
            <a:t>Language discrepancy between user’s question and privacy policy</a:t>
          </a:r>
          <a:endParaRPr lang="en-US" sz="3200" kern="1200" dirty="0">
            <a:latin typeface="+mj-lt"/>
          </a:endParaRPr>
        </a:p>
      </dsp:txBody>
      <dsp:txXfrm>
        <a:off x="59399" y="475532"/>
        <a:ext cx="11144578" cy="1098002"/>
      </dsp:txXfrm>
    </dsp:sp>
    <dsp:sp modelId="{2826358E-663C-B148-B52C-381E13A549C8}">
      <dsp:nvSpPr>
        <dsp:cNvPr id="0" name=""/>
        <dsp:cNvSpPr/>
      </dsp:nvSpPr>
      <dsp:spPr>
        <a:xfrm>
          <a:off x="0" y="1632933"/>
          <a:ext cx="1126337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61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smtClean="0">
              <a:latin typeface="+mj-lt"/>
            </a:rPr>
            <a:t>Word </a:t>
          </a:r>
          <a:r>
            <a:rPr lang="en-US" sz="2800" kern="1200" dirty="0" err="1" smtClean="0">
              <a:latin typeface="+mj-lt"/>
            </a:rPr>
            <a:t>embeddings</a:t>
          </a:r>
          <a:r>
            <a:rPr lang="en-US" sz="2800" kern="1200" dirty="0" smtClean="0">
              <a:latin typeface="+mj-lt"/>
            </a:rPr>
            <a:t> and neural networks</a:t>
          </a:r>
          <a:endParaRPr lang="en-US" sz="2800" kern="1200" dirty="0">
            <a:latin typeface="+mj-lt"/>
          </a:endParaRPr>
        </a:p>
      </dsp:txBody>
      <dsp:txXfrm>
        <a:off x="0" y="1632933"/>
        <a:ext cx="11263376" cy="1076400"/>
      </dsp:txXfrm>
    </dsp:sp>
    <dsp:sp modelId="{84B1B790-44FA-6646-8843-36C3AEA538C5}">
      <dsp:nvSpPr>
        <dsp:cNvPr id="0" name=""/>
        <dsp:cNvSpPr/>
      </dsp:nvSpPr>
      <dsp:spPr>
        <a:xfrm>
          <a:off x="0" y="2709333"/>
          <a:ext cx="11263376" cy="12168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latin typeface="+mj-lt"/>
            </a:rPr>
            <a:t>Lack of privacy-related Question-Answering datasets</a:t>
          </a:r>
          <a:endParaRPr lang="en-US" sz="3200" kern="1200" dirty="0">
            <a:latin typeface="+mj-lt"/>
          </a:endParaRPr>
        </a:p>
      </dsp:txBody>
      <dsp:txXfrm>
        <a:off x="59399" y="2768732"/>
        <a:ext cx="11144578" cy="1098002"/>
      </dsp:txXfrm>
    </dsp:sp>
    <dsp:sp modelId="{8052D411-AB5B-FE49-8A66-4E4005AC8FFF}">
      <dsp:nvSpPr>
        <dsp:cNvPr id="0" name=""/>
        <dsp:cNvSpPr/>
      </dsp:nvSpPr>
      <dsp:spPr>
        <a:xfrm>
          <a:off x="0" y="3926133"/>
          <a:ext cx="1126337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61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smtClean="0">
              <a:latin typeface="+mj-lt"/>
            </a:rPr>
            <a:t>Repurpose existing privacy policies datasets</a:t>
          </a:r>
          <a:endParaRPr lang="en-US" sz="2800" kern="1200" dirty="0">
            <a:latin typeface="+mj-lt"/>
          </a:endParaRPr>
        </a:p>
      </dsp:txBody>
      <dsp:txXfrm>
        <a:off x="0" y="3926133"/>
        <a:ext cx="11263376" cy="1076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199D6-E041-7D45-A997-F0D8F3A681E6}">
      <dsp:nvSpPr>
        <dsp:cNvPr id="0" name=""/>
        <dsp:cNvSpPr/>
      </dsp:nvSpPr>
      <dsp:spPr>
        <a:xfrm>
          <a:off x="354"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smtClean="0">
              <a:latin typeface="+mn-lt"/>
              <a:ea typeface="cmbx12" charset="0"/>
              <a:cs typeface="cmbx12" charset="0"/>
            </a:rPr>
            <a:t>1</a:t>
          </a:r>
          <a:r>
            <a:rPr lang="en-US" sz="2000" b="0" kern="1200" baseline="30000" smtClean="0">
              <a:latin typeface="+mn-lt"/>
              <a:ea typeface="cmbx12" charset="0"/>
              <a:cs typeface="cmbx12" charset="0"/>
            </a:rPr>
            <a:t>st</a:t>
          </a:r>
          <a:r>
            <a:rPr lang="en-US" sz="2000" b="0" kern="1200" smtClean="0">
              <a:latin typeface="+mn-lt"/>
              <a:ea typeface="cmbx12" charset="0"/>
              <a:cs typeface="cmbx12" charset="0"/>
            </a:rPr>
            <a:t> Party </a:t>
          </a:r>
          <a:r>
            <a:rPr lang="en-US" sz="2000" b="0" kern="1200" dirty="0" smtClean="0">
              <a:latin typeface="+mn-lt"/>
              <a:ea typeface="cmbx12" charset="0"/>
              <a:cs typeface="cmbx12" charset="0"/>
            </a:rPr>
            <a:t>Collection</a:t>
          </a:r>
          <a:endParaRPr lang="en-US" sz="2000" b="0" kern="1200" dirty="0">
            <a:latin typeface="+mn-lt"/>
            <a:ea typeface="cmbx12" charset="0"/>
            <a:cs typeface="cmbx12" charset="0"/>
          </a:endParaRPr>
        </a:p>
      </dsp:txBody>
      <dsp:txXfrm>
        <a:off x="20583" y="123280"/>
        <a:ext cx="1142463" cy="650213"/>
      </dsp:txXfrm>
    </dsp:sp>
    <dsp:sp modelId="{84A5C578-EF6B-2243-99B9-68286F5FAB9A}">
      <dsp:nvSpPr>
        <dsp:cNvPr id="0" name=""/>
        <dsp:cNvSpPr/>
      </dsp:nvSpPr>
      <dsp:spPr>
        <a:xfrm>
          <a:off x="118646" y="793723"/>
          <a:ext cx="118292" cy="463755"/>
        </a:xfrm>
        <a:custGeom>
          <a:avLst/>
          <a:gdLst/>
          <a:ahLst/>
          <a:cxnLst/>
          <a:rect l="0" t="0" r="0" b="0"/>
          <a:pathLst>
            <a:path>
              <a:moveTo>
                <a:pt x="0" y="0"/>
              </a:moveTo>
              <a:lnTo>
                <a:pt x="0" y="463755"/>
              </a:lnTo>
              <a:lnTo>
                <a:pt x="118292" y="4637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DEF652-5F75-8345-B5CC-AA7AE03EC830}">
      <dsp:nvSpPr>
        <dsp:cNvPr id="0" name=""/>
        <dsp:cNvSpPr/>
      </dsp:nvSpPr>
      <dsp:spPr>
        <a:xfrm>
          <a:off x="236938" y="9438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Collection Mode</a:t>
          </a:r>
          <a:endParaRPr lang="en-US" sz="1800" b="0" kern="1200" dirty="0">
            <a:latin typeface="+mn-lt"/>
            <a:ea typeface="cmbx12" charset="0"/>
            <a:cs typeface="cmbx12" charset="0"/>
          </a:endParaRPr>
        </a:p>
      </dsp:txBody>
      <dsp:txXfrm>
        <a:off x="255311" y="962207"/>
        <a:ext cx="1121754" cy="590543"/>
      </dsp:txXfrm>
    </dsp:sp>
    <dsp:sp modelId="{4FBF69DF-A367-4646-A451-82BE66FE44FC}">
      <dsp:nvSpPr>
        <dsp:cNvPr id="0" name=""/>
        <dsp:cNvSpPr/>
      </dsp:nvSpPr>
      <dsp:spPr>
        <a:xfrm>
          <a:off x="118646" y="793723"/>
          <a:ext cx="118292" cy="1241155"/>
        </a:xfrm>
        <a:custGeom>
          <a:avLst/>
          <a:gdLst/>
          <a:ahLst/>
          <a:cxnLst/>
          <a:rect l="0" t="0" r="0" b="0"/>
          <a:pathLst>
            <a:path>
              <a:moveTo>
                <a:pt x="0" y="0"/>
              </a:moveTo>
              <a:lnTo>
                <a:pt x="0" y="1241155"/>
              </a:lnTo>
              <a:lnTo>
                <a:pt x="118292" y="12411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B5CABB-E373-FF40-B51D-1D91B2C99452}">
      <dsp:nvSpPr>
        <dsp:cNvPr id="0" name=""/>
        <dsp:cNvSpPr/>
      </dsp:nvSpPr>
      <dsp:spPr>
        <a:xfrm>
          <a:off x="236938" y="17212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Information Type</a:t>
          </a:r>
        </a:p>
      </dsp:txBody>
      <dsp:txXfrm>
        <a:off x="255311" y="1739607"/>
        <a:ext cx="1121754" cy="590543"/>
      </dsp:txXfrm>
    </dsp:sp>
    <dsp:sp modelId="{C1EB6A8F-001D-D742-8959-040718054959}">
      <dsp:nvSpPr>
        <dsp:cNvPr id="0" name=""/>
        <dsp:cNvSpPr/>
      </dsp:nvSpPr>
      <dsp:spPr>
        <a:xfrm>
          <a:off x="118646" y="793723"/>
          <a:ext cx="118292" cy="2018555"/>
        </a:xfrm>
        <a:custGeom>
          <a:avLst/>
          <a:gdLst/>
          <a:ahLst/>
          <a:cxnLst/>
          <a:rect l="0" t="0" r="0" b="0"/>
          <a:pathLst>
            <a:path>
              <a:moveTo>
                <a:pt x="0" y="0"/>
              </a:moveTo>
              <a:lnTo>
                <a:pt x="0" y="2018555"/>
              </a:lnTo>
              <a:lnTo>
                <a:pt x="118292" y="20185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1A10FE-A2DD-2344-B280-9643DBE3DEAE}">
      <dsp:nvSpPr>
        <dsp:cNvPr id="0" name=""/>
        <dsp:cNvSpPr/>
      </dsp:nvSpPr>
      <dsp:spPr>
        <a:xfrm>
          <a:off x="236938" y="24986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Purpose</a:t>
          </a:r>
          <a:endParaRPr lang="en-US" sz="1800" b="0" kern="1200" dirty="0">
            <a:latin typeface="+mn-lt"/>
            <a:ea typeface="cmbx12" charset="0"/>
            <a:cs typeface="cmbx12" charset="0"/>
          </a:endParaRPr>
        </a:p>
      </dsp:txBody>
      <dsp:txXfrm>
        <a:off x="255311" y="2517007"/>
        <a:ext cx="1121754" cy="590543"/>
      </dsp:txXfrm>
    </dsp:sp>
    <dsp:sp modelId="{83DDA20A-9C26-724A-91F0-A8E22D5FC7AA}">
      <dsp:nvSpPr>
        <dsp:cNvPr id="0" name=""/>
        <dsp:cNvSpPr/>
      </dsp:nvSpPr>
      <dsp:spPr>
        <a:xfrm>
          <a:off x="1483497"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smtClean="0">
              <a:latin typeface="+mn-lt"/>
              <a:ea typeface="cmbx12" charset="0"/>
              <a:cs typeface="cmbx12" charset="0"/>
            </a:rPr>
            <a:t>3</a:t>
          </a:r>
          <a:r>
            <a:rPr lang="en-US" sz="2000" b="0" kern="1200" baseline="30000" smtClean="0">
              <a:latin typeface="+mn-lt"/>
              <a:ea typeface="cmbx12" charset="0"/>
              <a:cs typeface="cmbx12" charset="0"/>
            </a:rPr>
            <a:t>rd</a:t>
          </a:r>
          <a:r>
            <a:rPr lang="en-US" sz="2000" b="0" kern="1200" smtClean="0">
              <a:latin typeface="+mn-lt"/>
              <a:ea typeface="cmbx12" charset="0"/>
              <a:cs typeface="cmbx12" charset="0"/>
            </a:rPr>
            <a:t> Party </a:t>
          </a:r>
          <a:r>
            <a:rPr lang="en-US" sz="2000" b="0" kern="1200" dirty="0" smtClean="0">
              <a:latin typeface="+mn-lt"/>
              <a:ea typeface="cmbx12" charset="0"/>
              <a:cs typeface="cmbx12" charset="0"/>
            </a:rPr>
            <a:t>Collection</a:t>
          </a:r>
          <a:endParaRPr lang="en-US" sz="2000" b="0" kern="1200" dirty="0">
            <a:latin typeface="+mn-lt"/>
            <a:ea typeface="cmbx12" charset="0"/>
            <a:cs typeface="cmbx12" charset="0"/>
          </a:endParaRPr>
        </a:p>
      </dsp:txBody>
      <dsp:txXfrm>
        <a:off x="1503726" y="123280"/>
        <a:ext cx="1142463" cy="650213"/>
      </dsp:txXfrm>
    </dsp:sp>
    <dsp:sp modelId="{06491E25-9F97-DD42-8FFD-6D8CCC67DAE0}">
      <dsp:nvSpPr>
        <dsp:cNvPr id="0" name=""/>
        <dsp:cNvSpPr/>
      </dsp:nvSpPr>
      <dsp:spPr>
        <a:xfrm>
          <a:off x="1601789" y="793723"/>
          <a:ext cx="118292" cy="463755"/>
        </a:xfrm>
        <a:custGeom>
          <a:avLst/>
          <a:gdLst/>
          <a:ahLst/>
          <a:cxnLst/>
          <a:rect l="0" t="0" r="0" b="0"/>
          <a:pathLst>
            <a:path>
              <a:moveTo>
                <a:pt x="0" y="0"/>
              </a:moveTo>
              <a:lnTo>
                <a:pt x="0" y="463755"/>
              </a:lnTo>
              <a:lnTo>
                <a:pt x="118292" y="4637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A5A24-AC16-1445-857F-A1B07337D65A}">
      <dsp:nvSpPr>
        <dsp:cNvPr id="0" name=""/>
        <dsp:cNvSpPr/>
      </dsp:nvSpPr>
      <dsp:spPr>
        <a:xfrm>
          <a:off x="1720081" y="9438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Action</a:t>
          </a:r>
          <a:endParaRPr lang="en-US" sz="1800" b="0" kern="1200" dirty="0">
            <a:latin typeface="+mn-lt"/>
            <a:ea typeface="cmbx12" charset="0"/>
            <a:cs typeface="cmbx12" charset="0"/>
          </a:endParaRPr>
        </a:p>
      </dsp:txBody>
      <dsp:txXfrm>
        <a:off x="1738454" y="962207"/>
        <a:ext cx="1121754" cy="590543"/>
      </dsp:txXfrm>
    </dsp:sp>
    <dsp:sp modelId="{295B5DA6-885A-6A4C-A2D5-2B738B47DA41}">
      <dsp:nvSpPr>
        <dsp:cNvPr id="0" name=""/>
        <dsp:cNvSpPr/>
      </dsp:nvSpPr>
      <dsp:spPr>
        <a:xfrm>
          <a:off x="1601789" y="793723"/>
          <a:ext cx="118292" cy="1241155"/>
        </a:xfrm>
        <a:custGeom>
          <a:avLst/>
          <a:gdLst/>
          <a:ahLst/>
          <a:cxnLst/>
          <a:rect l="0" t="0" r="0" b="0"/>
          <a:pathLst>
            <a:path>
              <a:moveTo>
                <a:pt x="0" y="0"/>
              </a:moveTo>
              <a:lnTo>
                <a:pt x="0" y="1241155"/>
              </a:lnTo>
              <a:lnTo>
                <a:pt x="118292" y="12411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42216B-2DA0-3E4C-BFFF-53DA0C2E10D9}">
      <dsp:nvSpPr>
        <dsp:cNvPr id="0" name=""/>
        <dsp:cNvSpPr/>
      </dsp:nvSpPr>
      <dsp:spPr>
        <a:xfrm>
          <a:off x="1720081" y="17212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Information Type</a:t>
          </a:r>
        </a:p>
      </dsp:txBody>
      <dsp:txXfrm>
        <a:off x="1738454" y="1739607"/>
        <a:ext cx="1121754" cy="590543"/>
      </dsp:txXfrm>
    </dsp:sp>
    <dsp:sp modelId="{6A0929C4-1384-764A-9796-80918AB8A1CE}">
      <dsp:nvSpPr>
        <dsp:cNvPr id="0" name=""/>
        <dsp:cNvSpPr/>
      </dsp:nvSpPr>
      <dsp:spPr>
        <a:xfrm>
          <a:off x="1601789" y="793723"/>
          <a:ext cx="118292" cy="2018555"/>
        </a:xfrm>
        <a:custGeom>
          <a:avLst/>
          <a:gdLst/>
          <a:ahLst/>
          <a:cxnLst/>
          <a:rect l="0" t="0" r="0" b="0"/>
          <a:pathLst>
            <a:path>
              <a:moveTo>
                <a:pt x="0" y="0"/>
              </a:moveTo>
              <a:lnTo>
                <a:pt x="0" y="2018555"/>
              </a:lnTo>
              <a:lnTo>
                <a:pt x="118292" y="20185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F00384-1E87-7942-9FFB-805891713E63}">
      <dsp:nvSpPr>
        <dsp:cNvPr id="0" name=""/>
        <dsp:cNvSpPr/>
      </dsp:nvSpPr>
      <dsp:spPr>
        <a:xfrm>
          <a:off x="1720081" y="24986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Purpose</a:t>
          </a:r>
        </a:p>
      </dsp:txBody>
      <dsp:txXfrm>
        <a:off x="1738454" y="2517007"/>
        <a:ext cx="1121754" cy="590543"/>
      </dsp:txXfrm>
    </dsp:sp>
    <dsp:sp modelId="{5E76E92F-493F-C94F-AD42-E05BCC5E3E03}">
      <dsp:nvSpPr>
        <dsp:cNvPr id="0" name=""/>
        <dsp:cNvSpPr/>
      </dsp:nvSpPr>
      <dsp:spPr>
        <a:xfrm>
          <a:off x="2966640"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dirty="0" smtClean="0">
              <a:latin typeface="+mn-lt"/>
              <a:ea typeface="cmbx12" charset="0"/>
              <a:cs typeface="cmbx12" charset="0"/>
            </a:rPr>
            <a:t>Choice,</a:t>
          </a:r>
          <a:r>
            <a:rPr lang="en-US" sz="2000" b="0" kern="1200" baseline="0" dirty="0" smtClean="0">
              <a:latin typeface="+mn-lt"/>
              <a:ea typeface="cmbx12" charset="0"/>
              <a:cs typeface="cmbx12" charset="0"/>
            </a:rPr>
            <a:t> </a:t>
          </a:r>
          <a:r>
            <a:rPr lang="en-US" sz="2000" b="0" kern="1200" dirty="0" smtClean="0">
              <a:latin typeface="+mn-lt"/>
              <a:ea typeface="cmbx12" charset="0"/>
              <a:cs typeface="cmbx12" charset="0"/>
            </a:rPr>
            <a:t>Control</a:t>
          </a:r>
        </a:p>
      </dsp:txBody>
      <dsp:txXfrm>
        <a:off x="2986869" y="123280"/>
        <a:ext cx="1142463" cy="650213"/>
      </dsp:txXfrm>
    </dsp:sp>
    <dsp:sp modelId="{BB282D20-F173-D94D-9CB0-7DE0DA693FEA}">
      <dsp:nvSpPr>
        <dsp:cNvPr id="0" name=""/>
        <dsp:cNvSpPr/>
      </dsp:nvSpPr>
      <dsp:spPr>
        <a:xfrm>
          <a:off x="3084932" y="793723"/>
          <a:ext cx="118292" cy="463755"/>
        </a:xfrm>
        <a:custGeom>
          <a:avLst/>
          <a:gdLst/>
          <a:ahLst/>
          <a:cxnLst/>
          <a:rect l="0" t="0" r="0" b="0"/>
          <a:pathLst>
            <a:path>
              <a:moveTo>
                <a:pt x="0" y="0"/>
              </a:moveTo>
              <a:lnTo>
                <a:pt x="0" y="463755"/>
              </a:lnTo>
              <a:lnTo>
                <a:pt x="118292" y="4637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D3C2CA-34FC-4641-900C-A5E23CABCFA6}">
      <dsp:nvSpPr>
        <dsp:cNvPr id="0" name=""/>
        <dsp:cNvSpPr/>
      </dsp:nvSpPr>
      <dsp:spPr>
        <a:xfrm>
          <a:off x="3203224" y="9438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baseline="0" dirty="0" smtClean="0">
              <a:latin typeface="+mn-lt"/>
              <a:ea typeface="cmbx12" charset="0"/>
              <a:cs typeface="cmbx12" charset="0"/>
            </a:rPr>
            <a:t>Choice Type</a:t>
          </a:r>
          <a:endParaRPr lang="en-US" sz="1800" b="0" kern="1200" dirty="0" smtClean="0">
            <a:latin typeface="+mn-lt"/>
            <a:ea typeface="cmbx12" charset="0"/>
            <a:cs typeface="cmbx12" charset="0"/>
          </a:endParaRPr>
        </a:p>
      </dsp:txBody>
      <dsp:txXfrm>
        <a:off x="3221597" y="962207"/>
        <a:ext cx="1121754" cy="590543"/>
      </dsp:txXfrm>
    </dsp:sp>
    <dsp:sp modelId="{1277232F-5BC1-064A-B08A-945D23FEE692}">
      <dsp:nvSpPr>
        <dsp:cNvPr id="0" name=""/>
        <dsp:cNvSpPr/>
      </dsp:nvSpPr>
      <dsp:spPr>
        <a:xfrm>
          <a:off x="3084932" y="793723"/>
          <a:ext cx="118292" cy="1241155"/>
        </a:xfrm>
        <a:custGeom>
          <a:avLst/>
          <a:gdLst/>
          <a:ahLst/>
          <a:cxnLst/>
          <a:rect l="0" t="0" r="0" b="0"/>
          <a:pathLst>
            <a:path>
              <a:moveTo>
                <a:pt x="0" y="0"/>
              </a:moveTo>
              <a:lnTo>
                <a:pt x="0" y="1241155"/>
              </a:lnTo>
              <a:lnTo>
                <a:pt x="118292" y="12411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01A8DE-BBF7-B04B-B74B-BD32E7252295}">
      <dsp:nvSpPr>
        <dsp:cNvPr id="0" name=""/>
        <dsp:cNvSpPr/>
      </dsp:nvSpPr>
      <dsp:spPr>
        <a:xfrm>
          <a:off x="3203224" y="17212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Choice Scope</a:t>
          </a:r>
        </a:p>
      </dsp:txBody>
      <dsp:txXfrm>
        <a:off x="3221597" y="1739607"/>
        <a:ext cx="1121754" cy="590543"/>
      </dsp:txXfrm>
    </dsp:sp>
    <dsp:sp modelId="{8354B120-53B5-134F-8963-11999CC0AD60}">
      <dsp:nvSpPr>
        <dsp:cNvPr id="0" name=""/>
        <dsp:cNvSpPr/>
      </dsp:nvSpPr>
      <dsp:spPr>
        <a:xfrm>
          <a:off x="4449783" y="103051"/>
          <a:ext cx="1200886" cy="7028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dirty="0" smtClean="0">
              <a:latin typeface="+mn-lt"/>
              <a:ea typeface="cmbx12" charset="0"/>
              <a:cs typeface="cmbx12" charset="0"/>
            </a:rPr>
            <a:t>...</a:t>
          </a:r>
        </a:p>
      </dsp:txBody>
      <dsp:txXfrm>
        <a:off x="4470369" y="123637"/>
        <a:ext cx="1159714" cy="661682"/>
      </dsp:txXfrm>
    </dsp:sp>
    <dsp:sp modelId="{72DFC835-3590-BB46-A087-2296A14AA1C1}">
      <dsp:nvSpPr>
        <dsp:cNvPr id="0" name=""/>
        <dsp:cNvSpPr/>
      </dsp:nvSpPr>
      <dsp:spPr>
        <a:xfrm>
          <a:off x="5950891"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dirty="0" smtClean="0">
              <a:latin typeface="+mn-lt"/>
              <a:ea typeface="cmbx12" charset="0"/>
              <a:cs typeface="cmbx12" charset="0"/>
            </a:rPr>
            <a:t>Data Security</a:t>
          </a:r>
        </a:p>
      </dsp:txBody>
      <dsp:txXfrm>
        <a:off x="5971120" y="123280"/>
        <a:ext cx="1142463" cy="650213"/>
      </dsp:txXfrm>
    </dsp:sp>
    <dsp:sp modelId="{8E7DE7BB-8CFC-4B4F-89FC-E367C7F9E47E}">
      <dsp:nvSpPr>
        <dsp:cNvPr id="0" name=""/>
        <dsp:cNvSpPr/>
      </dsp:nvSpPr>
      <dsp:spPr>
        <a:xfrm>
          <a:off x="6069184" y="793723"/>
          <a:ext cx="118292" cy="463755"/>
        </a:xfrm>
        <a:custGeom>
          <a:avLst/>
          <a:gdLst/>
          <a:ahLst/>
          <a:cxnLst/>
          <a:rect l="0" t="0" r="0" b="0"/>
          <a:pathLst>
            <a:path>
              <a:moveTo>
                <a:pt x="0" y="0"/>
              </a:moveTo>
              <a:lnTo>
                <a:pt x="0" y="463755"/>
              </a:lnTo>
              <a:lnTo>
                <a:pt x="118292" y="4637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97D33D-39AF-174A-9896-59E2DDB6EFD5}">
      <dsp:nvSpPr>
        <dsp:cNvPr id="0" name=""/>
        <dsp:cNvSpPr/>
      </dsp:nvSpPr>
      <dsp:spPr>
        <a:xfrm>
          <a:off x="6187476" y="9438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Security Measure</a:t>
          </a:r>
        </a:p>
      </dsp:txBody>
      <dsp:txXfrm>
        <a:off x="6205849" y="962207"/>
        <a:ext cx="1121754" cy="590543"/>
      </dsp:txXfrm>
    </dsp:sp>
    <dsp:sp modelId="{17C4ADDD-D5A1-1647-9115-8693B15FD40B}">
      <dsp:nvSpPr>
        <dsp:cNvPr id="0" name=""/>
        <dsp:cNvSpPr/>
      </dsp:nvSpPr>
      <dsp:spPr>
        <a:xfrm>
          <a:off x="7434035"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dirty="0" smtClean="0">
              <a:latin typeface="+mn-lt"/>
              <a:ea typeface="cmbx12" charset="0"/>
              <a:cs typeface="cmbx12" charset="0"/>
            </a:rPr>
            <a:t>Specific Audiences</a:t>
          </a:r>
        </a:p>
      </dsp:txBody>
      <dsp:txXfrm>
        <a:off x="7454264" y="123280"/>
        <a:ext cx="1142463" cy="650213"/>
      </dsp:txXfrm>
    </dsp:sp>
    <dsp:sp modelId="{304A460A-8102-1743-AE44-D24BFF97D120}">
      <dsp:nvSpPr>
        <dsp:cNvPr id="0" name=""/>
        <dsp:cNvSpPr/>
      </dsp:nvSpPr>
      <dsp:spPr>
        <a:xfrm>
          <a:off x="7552327" y="793723"/>
          <a:ext cx="118292" cy="463755"/>
        </a:xfrm>
        <a:custGeom>
          <a:avLst/>
          <a:gdLst/>
          <a:ahLst/>
          <a:cxnLst/>
          <a:rect l="0" t="0" r="0" b="0"/>
          <a:pathLst>
            <a:path>
              <a:moveTo>
                <a:pt x="0" y="0"/>
              </a:moveTo>
              <a:lnTo>
                <a:pt x="0" y="463755"/>
              </a:lnTo>
              <a:lnTo>
                <a:pt x="118292" y="4637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477E08-9780-274E-9FDC-F52BC84AD288}">
      <dsp:nvSpPr>
        <dsp:cNvPr id="0" name=""/>
        <dsp:cNvSpPr/>
      </dsp:nvSpPr>
      <dsp:spPr>
        <a:xfrm>
          <a:off x="7670619" y="9438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Audience group</a:t>
          </a:r>
        </a:p>
      </dsp:txBody>
      <dsp:txXfrm>
        <a:off x="7688992" y="962207"/>
        <a:ext cx="1121754" cy="590543"/>
      </dsp:txXfrm>
    </dsp:sp>
    <dsp:sp modelId="{FD2D2E37-41D6-8846-B97B-73F3FFE51AE2}">
      <dsp:nvSpPr>
        <dsp:cNvPr id="0" name=""/>
        <dsp:cNvSpPr/>
      </dsp:nvSpPr>
      <dsp:spPr>
        <a:xfrm>
          <a:off x="8917178"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dirty="0" smtClean="0">
              <a:latin typeface="+mn-lt"/>
              <a:ea typeface="cmbx12" charset="0"/>
              <a:cs typeface="cmbx12" charset="0"/>
            </a:rPr>
            <a:t>Do Not Track</a:t>
          </a:r>
        </a:p>
      </dsp:txBody>
      <dsp:txXfrm>
        <a:off x="8937407" y="123280"/>
        <a:ext cx="1142463" cy="650213"/>
      </dsp:txXfrm>
    </dsp:sp>
    <dsp:sp modelId="{EF866705-25B4-4943-8970-B9F42326DEA3}">
      <dsp:nvSpPr>
        <dsp:cNvPr id="0" name=""/>
        <dsp:cNvSpPr/>
      </dsp:nvSpPr>
      <dsp:spPr>
        <a:xfrm>
          <a:off x="9035470" y="793723"/>
          <a:ext cx="118292" cy="546385"/>
        </a:xfrm>
        <a:custGeom>
          <a:avLst/>
          <a:gdLst/>
          <a:ahLst/>
          <a:cxnLst/>
          <a:rect l="0" t="0" r="0" b="0"/>
          <a:pathLst>
            <a:path>
              <a:moveTo>
                <a:pt x="0" y="0"/>
              </a:moveTo>
              <a:lnTo>
                <a:pt x="0" y="546385"/>
              </a:lnTo>
              <a:lnTo>
                <a:pt x="118292" y="54638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1115F1-F88B-DA43-8C03-2BA1B3772987}">
      <dsp:nvSpPr>
        <dsp:cNvPr id="0" name=""/>
        <dsp:cNvSpPr/>
      </dsp:nvSpPr>
      <dsp:spPr>
        <a:xfrm>
          <a:off x="9153762" y="943834"/>
          <a:ext cx="960709" cy="79254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Do Not Track Policy</a:t>
          </a:r>
        </a:p>
      </dsp:txBody>
      <dsp:txXfrm>
        <a:off x="9176975" y="967047"/>
        <a:ext cx="914283" cy="746123"/>
      </dsp:txXfrm>
    </dsp:sp>
    <dsp:sp modelId="{CF47275E-84A3-2C40-95A5-F26E3BE44AB7}">
      <dsp:nvSpPr>
        <dsp:cNvPr id="0" name=""/>
        <dsp:cNvSpPr/>
      </dsp:nvSpPr>
      <dsp:spPr>
        <a:xfrm>
          <a:off x="10400321" y="103051"/>
          <a:ext cx="1182921" cy="69067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 tIns="3600" rIns="3600" bIns="3600" numCol="1" spcCol="1270" anchor="ctr" anchorCtr="0">
          <a:noAutofit/>
        </a:bodyPr>
        <a:lstStyle/>
        <a:p>
          <a:pPr lvl="0" algn="ctr" defTabSz="889000">
            <a:lnSpc>
              <a:spcPct val="100000"/>
            </a:lnSpc>
            <a:spcBef>
              <a:spcPct val="0"/>
            </a:spcBef>
            <a:spcAft>
              <a:spcPct val="35000"/>
            </a:spcAft>
          </a:pPr>
          <a:r>
            <a:rPr lang="en-US" sz="2000" b="0" kern="1200" dirty="0" smtClean="0">
              <a:latin typeface="+mn-lt"/>
              <a:ea typeface="cmbx12" charset="0"/>
              <a:cs typeface="cmbx12" charset="0"/>
            </a:rPr>
            <a:t>Policy Change</a:t>
          </a:r>
        </a:p>
      </dsp:txBody>
      <dsp:txXfrm>
        <a:off x="10420550" y="123280"/>
        <a:ext cx="1142463" cy="650213"/>
      </dsp:txXfrm>
    </dsp:sp>
    <dsp:sp modelId="{229184F0-BC07-CE49-A999-F7E6640ED06B}">
      <dsp:nvSpPr>
        <dsp:cNvPr id="0" name=""/>
        <dsp:cNvSpPr/>
      </dsp:nvSpPr>
      <dsp:spPr>
        <a:xfrm>
          <a:off x="10518613" y="793723"/>
          <a:ext cx="118292" cy="463755"/>
        </a:xfrm>
        <a:custGeom>
          <a:avLst/>
          <a:gdLst/>
          <a:ahLst/>
          <a:cxnLst/>
          <a:rect l="0" t="0" r="0" b="0"/>
          <a:pathLst>
            <a:path>
              <a:moveTo>
                <a:pt x="0" y="0"/>
              </a:moveTo>
              <a:lnTo>
                <a:pt x="0" y="463755"/>
              </a:lnTo>
              <a:lnTo>
                <a:pt x="118292" y="46375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380E4D-9063-FB4A-85AA-C89F43B29440}">
      <dsp:nvSpPr>
        <dsp:cNvPr id="0" name=""/>
        <dsp:cNvSpPr/>
      </dsp:nvSpPr>
      <dsp:spPr>
        <a:xfrm>
          <a:off x="10636905" y="943834"/>
          <a:ext cx="1158500" cy="627289"/>
        </a:xfrm>
        <a:prstGeom prst="roundRect">
          <a:avLst>
            <a:gd name="adj" fmla="val 10000"/>
          </a:avLst>
        </a:prstGeom>
        <a:solidFill>
          <a:schemeClr val="bg1">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 tIns="0" rIns="3600" bIns="0" numCol="1" spcCol="1270" anchor="ctr" anchorCtr="0">
          <a:noAutofit/>
        </a:bodyPr>
        <a:lstStyle/>
        <a:p>
          <a:pPr lvl="0" algn="ctr" defTabSz="800100">
            <a:lnSpc>
              <a:spcPct val="100000"/>
            </a:lnSpc>
            <a:spcBef>
              <a:spcPct val="0"/>
            </a:spcBef>
            <a:spcAft>
              <a:spcPct val="35000"/>
            </a:spcAft>
          </a:pPr>
          <a:r>
            <a:rPr lang="en-US" sz="1800" b="0" kern="1200" dirty="0" smtClean="0">
              <a:latin typeface="+mn-lt"/>
              <a:ea typeface="cmbx12" charset="0"/>
              <a:cs typeface="cmbx12" charset="0"/>
            </a:rPr>
            <a:t>Notification Type</a:t>
          </a:r>
        </a:p>
      </dsp:txBody>
      <dsp:txXfrm>
        <a:off x="10655278" y="962207"/>
        <a:ext cx="1121754" cy="59054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6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 Id="rId4"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37AD4-A86B-1F42-A4D1-364BC6BC60E1}" type="datetimeFigureOut">
              <a:rPr lang="en-US" smtClean="0"/>
              <a:t>3/31/2017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8FE9E-5B4B-E740-8B2A-C50B1847A4A5}" type="slidenum">
              <a:rPr lang="en-US" smtClean="0"/>
              <a:t>‹#›</a:t>
            </a:fld>
            <a:endParaRPr lang="en-US"/>
          </a:p>
        </p:txBody>
      </p:sp>
    </p:spTree>
    <p:extLst>
      <p:ext uri="{BB962C8B-B14F-4D97-AF65-F5344CB8AC3E}">
        <p14:creationId xmlns:p14="http://schemas.microsoft.com/office/powerpoint/2010/main" val="139818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a:t>
            </a:fld>
            <a:endParaRPr lang="en-US"/>
          </a:p>
        </p:txBody>
      </p:sp>
    </p:spTree>
    <p:extLst>
      <p:ext uri="{BB962C8B-B14F-4D97-AF65-F5344CB8AC3E}">
        <p14:creationId xmlns:p14="http://schemas.microsoft.com/office/powerpoint/2010/main" val="77986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11</a:t>
            </a:fld>
            <a:endParaRPr lang="en-US"/>
          </a:p>
        </p:txBody>
      </p:sp>
    </p:spTree>
    <p:extLst>
      <p:ext uri="{BB962C8B-B14F-4D97-AF65-F5344CB8AC3E}">
        <p14:creationId xmlns:p14="http://schemas.microsoft.com/office/powerpoint/2010/main" val="800593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12</a:t>
            </a:fld>
            <a:endParaRPr lang="en-US"/>
          </a:p>
        </p:txBody>
      </p:sp>
    </p:spTree>
    <p:extLst>
      <p:ext uri="{BB962C8B-B14F-4D97-AF65-F5344CB8AC3E}">
        <p14:creationId xmlns:p14="http://schemas.microsoft.com/office/powerpoint/2010/main" val="43353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13</a:t>
            </a:fld>
            <a:endParaRPr lang="en-US"/>
          </a:p>
        </p:txBody>
      </p:sp>
    </p:spTree>
    <p:extLst>
      <p:ext uri="{BB962C8B-B14F-4D97-AF65-F5344CB8AC3E}">
        <p14:creationId xmlns:p14="http://schemas.microsoft.com/office/powerpoint/2010/main" val="683184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7E1EE-0039-4797-B978-F453418260D1}" type="slidenum">
              <a:rPr lang="en-US" smtClean="0"/>
              <a:pPr/>
              <a:t>14</a:t>
            </a:fld>
            <a:endParaRPr lang="en-US"/>
          </a:p>
        </p:txBody>
      </p:sp>
    </p:spTree>
    <p:extLst>
      <p:ext uri="{BB962C8B-B14F-4D97-AF65-F5344CB8AC3E}">
        <p14:creationId xmlns:p14="http://schemas.microsoft.com/office/powerpoint/2010/main" val="2120459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547E1EE-0039-4797-B978-F453418260D1}" type="slidenum">
              <a:rPr lang="en-US" smtClean="0"/>
              <a:pPr/>
              <a:t>15</a:t>
            </a:fld>
            <a:endParaRPr lang="en-US"/>
          </a:p>
        </p:txBody>
      </p:sp>
    </p:spTree>
    <p:extLst>
      <p:ext uri="{BB962C8B-B14F-4D97-AF65-F5344CB8AC3E}">
        <p14:creationId xmlns:p14="http://schemas.microsoft.com/office/powerpoint/2010/main" val="1195780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547E1EE-0039-4797-B978-F453418260D1}" type="slidenum">
              <a:rPr lang="en-US" smtClean="0"/>
              <a:pPr/>
              <a:t>16</a:t>
            </a:fld>
            <a:endParaRPr lang="en-US"/>
          </a:p>
        </p:txBody>
      </p:sp>
    </p:spTree>
    <p:extLst>
      <p:ext uri="{BB962C8B-B14F-4D97-AF65-F5344CB8AC3E}">
        <p14:creationId xmlns:p14="http://schemas.microsoft.com/office/powerpoint/2010/main" val="1156919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17</a:t>
            </a:fld>
            <a:endParaRPr lang="en-US"/>
          </a:p>
        </p:txBody>
      </p:sp>
    </p:spTree>
    <p:extLst>
      <p:ext uri="{BB962C8B-B14F-4D97-AF65-F5344CB8AC3E}">
        <p14:creationId xmlns:p14="http://schemas.microsoft.com/office/powerpoint/2010/main" val="1746087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853E8-D85F-5D49-95D2-E1D96ABFE2B9}" type="slidenum">
              <a:rPr lang="en-GB" smtClean="0"/>
              <a:pPr/>
              <a:t>18</a:t>
            </a:fld>
            <a:endParaRPr lang="en-GB" dirty="0"/>
          </a:p>
        </p:txBody>
      </p:sp>
    </p:spTree>
    <p:extLst>
      <p:ext uri="{BB962C8B-B14F-4D97-AF65-F5344CB8AC3E}">
        <p14:creationId xmlns:p14="http://schemas.microsoft.com/office/powerpoint/2010/main" val="592462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19</a:t>
            </a:fld>
            <a:endParaRPr lang="en-US"/>
          </a:p>
        </p:txBody>
      </p:sp>
    </p:spTree>
    <p:extLst>
      <p:ext uri="{BB962C8B-B14F-4D97-AF65-F5344CB8AC3E}">
        <p14:creationId xmlns:p14="http://schemas.microsoft.com/office/powerpoint/2010/main" val="526641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20</a:t>
            </a:fld>
            <a:endParaRPr lang="en-US"/>
          </a:p>
        </p:txBody>
      </p:sp>
    </p:spTree>
    <p:extLst>
      <p:ext uri="{BB962C8B-B14F-4D97-AF65-F5344CB8AC3E}">
        <p14:creationId xmlns:p14="http://schemas.microsoft.com/office/powerpoint/2010/main" val="1539401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smtClean="0"/>
              <a:t>://spectrum.ieee.org/tech-talk/telecom/internet/popular-internet-of-things-forecast-of-50-billion-devices-by-2020-is-outdated</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a:t>
            </a:fld>
            <a:endParaRPr lang="en-US"/>
          </a:p>
        </p:txBody>
      </p:sp>
    </p:spTree>
    <p:extLst>
      <p:ext uri="{BB962C8B-B14F-4D97-AF65-F5344CB8AC3E}">
        <p14:creationId xmlns:p14="http://schemas.microsoft.com/office/powerpoint/2010/main" val="206987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21</a:t>
            </a:fld>
            <a:endParaRPr lang="en-US"/>
          </a:p>
        </p:txBody>
      </p:sp>
    </p:spTree>
    <p:extLst>
      <p:ext uri="{BB962C8B-B14F-4D97-AF65-F5344CB8AC3E}">
        <p14:creationId xmlns:p14="http://schemas.microsoft.com/office/powerpoint/2010/main" val="13434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22</a:t>
            </a:fld>
            <a:endParaRPr lang="en-US"/>
          </a:p>
        </p:txBody>
      </p:sp>
    </p:spTree>
    <p:extLst>
      <p:ext uri="{BB962C8B-B14F-4D97-AF65-F5344CB8AC3E}">
        <p14:creationId xmlns:p14="http://schemas.microsoft.com/office/powerpoint/2010/main" val="900511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23</a:t>
            </a:fld>
            <a:endParaRPr lang="en-US"/>
          </a:p>
        </p:txBody>
      </p:sp>
    </p:spTree>
    <p:extLst>
      <p:ext uri="{BB962C8B-B14F-4D97-AF65-F5344CB8AC3E}">
        <p14:creationId xmlns:p14="http://schemas.microsoft.com/office/powerpoint/2010/main" val="376362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24</a:t>
            </a:fld>
            <a:endParaRPr lang="en-US"/>
          </a:p>
        </p:txBody>
      </p:sp>
    </p:spTree>
    <p:extLst>
      <p:ext uri="{BB962C8B-B14F-4D97-AF65-F5344CB8AC3E}">
        <p14:creationId xmlns:p14="http://schemas.microsoft.com/office/powerpoint/2010/main" val="926701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25</a:t>
            </a:fld>
            <a:endParaRPr lang="en-US"/>
          </a:p>
        </p:txBody>
      </p:sp>
    </p:spTree>
    <p:extLst>
      <p:ext uri="{BB962C8B-B14F-4D97-AF65-F5344CB8AC3E}">
        <p14:creationId xmlns:p14="http://schemas.microsoft.com/office/powerpoint/2010/main" val="1525442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26</a:t>
            </a:fld>
            <a:endParaRPr lang="en-US"/>
          </a:p>
        </p:txBody>
      </p:sp>
    </p:spTree>
    <p:extLst>
      <p:ext uri="{BB962C8B-B14F-4D97-AF65-F5344CB8AC3E}">
        <p14:creationId xmlns:p14="http://schemas.microsoft.com/office/powerpoint/2010/main" val="2001788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27</a:t>
            </a:fld>
            <a:endParaRPr lang="en-US"/>
          </a:p>
        </p:txBody>
      </p:sp>
    </p:spTree>
    <p:extLst>
      <p:ext uri="{BB962C8B-B14F-4D97-AF65-F5344CB8AC3E}">
        <p14:creationId xmlns:p14="http://schemas.microsoft.com/office/powerpoint/2010/main" val="1761689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28</a:t>
            </a:fld>
            <a:endParaRPr lang="en-US"/>
          </a:p>
        </p:txBody>
      </p:sp>
    </p:spTree>
    <p:extLst>
      <p:ext uri="{BB962C8B-B14F-4D97-AF65-F5344CB8AC3E}">
        <p14:creationId xmlns:p14="http://schemas.microsoft.com/office/powerpoint/2010/main" val="286922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https://robertmcgrath.wordpress.com/tag/continuous-authentication-for-voice-assistants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29</a:t>
            </a:fld>
            <a:endParaRPr lang="en-US"/>
          </a:p>
        </p:txBody>
      </p:sp>
    </p:spTree>
    <p:extLst>
      <p:ext uri="{BB962C8B-B14F-4D97-AF65-F5344CB8AC3E}">
        <p14:creationId xmlns:p14="http://schemas.microsoft.com/office/powerpoint/2010/main" val="362032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30</a:t>
            </a:fld>
            <a:endParaRPr lang="en-US"/>
          </a:p>
        </p:txBody>
      </p:sp>
    </p:spTree>
    <p:extLst>
      <p:ext uri="{BB962C8B-B14F-4D97-AF65-F5344CB8AC3E}">
        <p14:creationId xmlns:p14="http://schemas.microsoft.com/office/powerpoint/2010/main" val="124971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3</a:t>
            </a:fld>
            <a:endParaRPr lang="en-US"/>
          </a:p>
        </p:txBody>
      </p:sp>
    </p:spTree>
    <p:extLst>
      <p:ext uri="{BB962C8B-B14F-4D97-AF65-F5344CB8AC3E}">
        <p14:creationId xmlns:p14="http://schemas.microsoft.com/office/powerpoint/2010/main" val="1645148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smtClean="0"/>
              <a:t>://www.hackread.com/4-security-vulnerabilities-in-voice-recognition-technology/</a:t>
            </a:r>
            <a:r>
              <a:rPr lang="en-US" sz="1200" b="0" i="0" kern="1200" dirty="0" smtClean="0">
                <a:solidFill>
                  <a:schemeClr val="tx1"/>
                </a:solidFill>
                <a:effectLst/>
                <a:latin typeface="+mn-lt"/>
                <a:ea typeface="+mn-ea"/>
                <a:cs typeface="+mn-cs"/>
              </a:rPr>
              <a:t>Ben-Itzhak</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31</a:t>
            </a:fld>
            <a:endParaRPr lang="en-US"/>
          </a:p>
        </p:txBody>
      </p:sp>
    </p:spTree>
    <p:extLst>
      <p:ext uri="{BB962C8B-B14F-4D97-AF65-F5344CB8AC3E}">
        <p14:creationId xmlns:p14="http://schemas.microsoft.com/office/powerpoint/2010/main" val="1914920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smtClean="0"/>
              <a:t>research.baidu.com/deep-voice-production-quality-text-speech-system-constructed-entirely-deep-neural-networks/</a:t>
            </a:r>
          </a:p>
        </p:txBody>
      </p:sp>
      <p:sp>
        <p:nvSpPr>
          <p:cNvPr id="4" name="Slide Number Placeholder 3"/>
          <p:cNvSpPr>
            <a:spLocks noGrp="1"/>
          </p:cNvSpPr>
          <p:nvPr>
            <p:ph type="sldNum" sz="quarter" idx="10"/>
          </p:nvPr>
        </p:nvSpPr>
        <p:spPr/>
        <p:txBody>
          <a:bodyPr/>
          <a:lstStyle/>
          <a:p>
            <a:fld id="{92251421-D805-46AA-A6D2-2CE3FDD953F9}" type="slidenum">
              <a:rPr lang="en-US" smtClean="0"/>
              <a:t>32</a:t>
            </a:fld>
            <a:endParaRPr lang="en-US"/>
          </a:p>
        </p:txBody>
      </p:sp>
    </p:spTree>
    <p:extLst>
      <p:ext uri="{BB962C8B-B14F-4D97-AF65-F5344CB8AC3E}">
        <p14:creationId xmlns:p14="http://schemas.microsoft.com/office/powerpoint/2010/main" val="563119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51421-D805-46AA-A6D2-2CE3FDD953F9}" type="slidenum">
              <a:rPr lang="en-US" smtClean="0"/>
              <a:t>33</a:t>
            </a:fld>
            <a:endParaRPr lang="en-US"/>
          </a:p>
        </p:txBody>
      </p:sp>
    </p:spTree>
    <p:extLst>
      <p:ext uri="{BB962C8B-B14F-4D97-AF65-F5344CB8AC3E}">
        <p14:creationId xmlns:p14="http://schemas.microsoft.com/office/powerpoint/2010/main" val="1213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34</a:t>
            </a:fld>
            <a:endParaRPr lang="en-US"/>
          </a:p>
        </p:txBody>
      </p:sp>
    </p:spTree>
    <p:extLst>
      <p:ext uri="{BB962C8B-B14F-4D97-AF65-F5344CB8AC3E}">
        <p14:creationId xmlns:p14="http://schemas.microsoft.com/office/powerpoint/2010/main" val="481727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Beyond 30 cm an attacker cannot use loud voice to inject vibrations on the accelerometer.</a:t>
            </a:r>
          </a:p>
          <a:p>
            <a:endParaRPr lang="en-US" dirty="0"/>
          </a:p>
        </p:txBody>
      </p:sp>
      <p:sp>
        <p:nvSpPr>
          <p:cNvPr id="4" name="Slide Number Placeholder 3"/>
          <p:cNvSpPr>
            <a:spLocks noGrp="1"/>
          </p:cNvSpPr>
          <p:nvPr>
            <p:ph type="sldNum" sz="quarter" idx="10"/>
          </p:nvPr>
        </p:nvSpPr>
        <p:spPr/>
        <p:txBody>
          <a:bodyPr/>
          <a:lstStyle/>
          <a:p>
            <a:fld id="{92251421-D805-46AA-A6D2-2CE3FDD953F9}" type="slidenum">
              <a:rPr lang="en-US" smtClean="0"/>
              <a:t>35</a:t>
            </a:fld>
            <a:endParaRPr lang="en-US"/>
          </a:p>
        </p:txBody>
      </p:sp>
    </p:spTree>
    <p:extLst>
      <p:ext uri="{BB962C8B-B14F-4D97-AF65-F5344CB8AC3E}">
        <p14:creationId xmlns:p14="http://schemas.microsoft.com/office/powerpoint/2010/main" val="50272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36</a:t>
            </a:fld>
            <a:endParaRPr lang="en-US"/>
          </a:p>
        </p:txBody>
      </p:sp>
    </p:spTree>
    <p:extLst>
      <p:ext uri="{BB962C8B-B14F-4D97-AF65-F5344CB8AC3E}">
        <p14:creationId xmlns:p14="http://schemas.microsoft.com/office/powerpoint/2010/main" val="931912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37</a:t>
            </a:fld>
            <a:endParaRPr lang="en-US"/>
          </a:p>
        </p:txBody>
      </p:sp>
    </p:spTree>
    <p:extLst>
      <p:ext uri="{BB962C8B-B14F-4D97-AF65-F5344CB8AC3E}">
        <p14:creationId xmlns:p14="http://schemas.microsoft.com/office/powerpoint/2010/main" val="2001724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38</a:t>
            </a:fld>
            <a:endParaRPr lang="en-US"/>
          </a:p>
        </p:txBody>
      </p:sp>
    </p:spTree>
    <p:extLst>
      <p:ext uri="{BB962C8B-B14F-4D97-AF65-F5344CB8AC3E}">
        <p14:creationId xmlns:p14="http://schemas.microsoft.com/office/powerpoint/2010/main" val="1288516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39</a:t>
            </a:fld>
            <a:endParaRPr lang="en-US"/>
          </a:p>
        </p:txBody>
      </p:sp>
    </p:spTree>
    <p:extLst>
      <p:ext uri="{BB962C8B-B14F-4D97-AF65-F5344CB8AC3E}">
        <p14:creationId xmlns:p14="http://schemas.microsoft.com/office/powerpoint/2010/main" val="646023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40</a:t>
            </a:fld>
            <a:endParaRPr lang="en-US"/>
          </a:p>
        </p:txBody>
      </p:sp>
    </p:spTree>
    <p:extLst>
      <p:ext uri="{BB962C8B-B14F-4D97-AF65-F5344CB8AC3E}">
        <p14:creationId xmlns:p14="http://schemas.microsoft.com/office/powerpoint/2010/main" val="6880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smtClean="0"/>
              <a:t>://www.branded3.com/blog/ok-google-give-stats-voice-search</a:t>
            </a:r>
            <a:r>
              <a:rPr lang="en-US" dirty="0" smtClean="0"/>
              <a:t>/</a:t>
            </a:r>
          </a:p>
          <a:p>
            <a:r>
              <a:rPr lang="en-US" dirty="0" smtClean="0"/>
              <a:t>https://www.gartner.com/doc/3021226/market-trends-voice-ui-consumer</a:t>
            </a:r>
            <a:endParaRPr lang="en-US" dirty="0" smtClean="0"/>
          </a:p>
          <a:p>
            <a:r>
              <a:rPr lang="en-US" dirty="0" smtClean="0"/>
              <a:t>Google I/O 2016</a:t>
            </a:r>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a:t>
            </a:fld>
            <a:endParaRPr lang="en-US"/>
          </a:p>
        </p:txBody>
      </p:sp>
    </p:spTree>
    <p:extLst>
      <p:ext uri="{BB962C8B-B14F-4D97-AF65-F5344CB8AC3E}">
        <p14:creationId xmlns:p14="http://schemas.microsoft.com/office/powerpoint/2010/main" val="362708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41</a:t>
            </a:fld>
            <a:endParaRPr lang="en-US"/>
          </a:p>
        </p:txBody>
      </p:sp>
    </p:spTree>
    <p:extLst>
      <p:ext uri="{BB962C8B-B14F-4D97-AF65-F5344CB8AC3E}">
        <p14:creationId xmlns:p14="http://schemas.microsoft.com/office/powerpoint/2010/main" val="1204157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B8FE9E-5B4B-E740-8B2A-C50B1847A4A5}" type="slidenum">
              <a:rPr lang="en-US" smtClean="0"/>
              <a:t>42</a:t>
            </a:fld>
            <a:endParaRPr lang="en-US"/>
          </a:p>
        </p:txBody>
      </p:sp>
    </p:spTree>
    <p:extLst>
      <p:ext uri="{BB962C8B-B14F-4D97-AF65-F5344CB8AC3E}">
        <p14:creationId xmlns:p14="http://schemas.microsoft.com/office/powerpoint/2010/main" val="858082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44</a:t>
            </a:fld>
            <a:endParaRPr lang="en-US"/>
          </a:p>
        </p:txBody>
      </p:sp>
    </p:spTree>
    <p:extLst>
      <p:ext uri="{BB962C8B-B14F-4D97-AF65-F5344CB8AC3E}">
        <p14:creationId xmlns:p14="http://schemas.microsoft.com/office/powerpoint/2010/main" val="541303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45</a:t>
            </a:fld>
            <a:endParaRPr lang="en-US"/>
          </a:p>
        </p:txBody>
      </p:sp>
    </p:spTree>
    <p:extLst>
      <p:ext uri="{BB962C8B-B14F-4D97-AF65-F5344CB8AC3E}">
        <p14:creationId xmlns:p14="http://schemas.microsoft.com/office/powerpoint/2010/main" val="1038624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46</a:t>
            </a:fld>
            <a:endParaRPr lang="en-US"/>
          </a:p>
        </p:txBody>
      </p:sp>
    </p:spTree>
    <p:extLst>
      <p:ext uri="{BB962C8B-B14F-4D97-AF65-F5344CB8AC3E}">
        <p14:creationId xmlns:p14="http://schemas.microsoft.com/office/powerpoint/2010/main" val="667185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a:t>
            </a:r>
            <a:r>
              <a:rPr lang="en-US" baseline="0" dirty="0" smtClean="0"/>
              <a:t>of relevant but not accurate:</a:t>
            </a:r>
          </a:p>
          <a:p>
            <a:r>
              <a:rPr lang="en-US" sz="1200" b="0" i="0" kern="1200" dirty="0" smtClean="0">
                <a:solidFill>
                  <a:schemeClr val="tx1"/>
                </a:solidFill>
                <a:effectLst/>
                <a:latin typeface="+mn-lt"/>
                <a:ea typeface="+mn-ea"/>
                <a:cs typeface="+mn-cs"/>
              </a:rPr>
              <a:t>thanks. Do you pass on customer addresses to </a:t>
            </a:r>
            <a:r>
              <a:rPr lang="en-US" sz="1200" b="0" i="0" kern="1200" dirty="0" smtClean="0">
                <a:solidFill>
                  <a:schemeClr val="tx1"/>
                </a:solidFill>
                <a:effectLst/>
                <a:latin typeface="+mn-lt"/>
                <a:ea typeface="+mn-ea"/>
                <a:cs typeface="+mn-cs"/>
              </a:rPr>
              <a:t>3</a:t>
            </a:r>
            <a:r>
              <a:rPr lang="en-US" sz="1200" b="0" i="0" kern="1200" baseline="30000" dirty="0" smtClean="0">
                <a:solidFill>
                  <a:schemeClr val="tx1"/>
                </a:solidFill>
                <a:effectLst/>
                <a:latin typeface="+mn-lt"/>
                <a:ea typeface="+mn-ea"/>
                <a:cs typeface="+mn-cs"/>
              </a:rPr>
              <a:t>rd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parties</a:t>
            </a:r>
            <a:r>
              <a:rPr lang="en-US" sz="1200" b="0" i="0" kern="1200" dirty="0" smtClean="0">
                <a:solidFill>
                  <a:schemeClr val="tx1"/>
                </a:solidFill>
                <a:effectLst/>
                <a:latin typeface="+mn-lt"/>
                <a:ea typeface="+mn-ea"/>
                <a:cs typeface="+mn-cs"/>
              </a:rPr>
              <a:t>? Got interiors catalogue addressed to me </a:t>
            </a:r>
            <a:r>
              <a:rPr lang="en-US" sz="1200" b="0" i="0" kern="1200" dirty="0" smtClean="0">
                <a:solidFill>
                  <a:schemeClr val="tx1"/>
                </a:solidFill>
                <a:effectLst/>
                <a:latin typeface="+mn-lt"/>
                <a:ea typeface="+mn-ea"/>
                <a:cs typeface="+mn-cs"/>
              </a:rPr>
              <a:t>here.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How </a:t>
            </a:r>
            <a:r>
              <a:rPr lang="en-US" sz="1200" b="0" i="0" kern="1200" dirty="0" smtClean="0">
                <a:solidFill>
                  <a:schemeClr val="tx1"/>
                </a:solidFill>
                <a:effectLst/>
                <a:latin typeface="+mn-lt"/>
                <a:ea typeface="+mn-ea"/>
                <a:cs typeface="+mn-cs"/>
              </a:rPr>
              <a:t>did they know</a:t>
            </a:r>
          </a:p>
          <a:p>
            <a:r>
              <a:rPr lang="en-US" sz="1200" b="0" i="0" kern="1200" dirty="0" smtClean="0">
                <a:solidFill>
                  <a:schemeClr val="tx1"/>
                </a:solidFill>
                <a:effectLst/>
                <a:latin typeface="+mn-lt"/>
                <a:ea typeface="+mn-ea"/>
                <a:cs typeface="+mn-cs"/>
              </a:rPr>
              <a:t>Retrieval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returns </a:t>
            </a:r>
            <a:r>
              <a:rPr lang="en-US" sz="1200" b="0" i="0" kern="1200" dirty="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following relevant </a:t>
            </a:r>
            <a:r>
              <a:rPr lang="en-US" sz="1200" b="0" i="0" kern="1200" dirty="0" smtClean="0">
                <a:solidFill>
                  <a:schemeClr val="tx1"/>
                </a:solidFill>
                <a:effectLst/>
                <a:latin typeface="+mn-lt"/>
                <a:ea typeface="+mn-ea"/>
                <a:cs typeface="+mn-cs"/>
              </a:rPr>
              <a:t>but inaccurate answer: </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To </a:t>
            </a:r>
            <a:r>
              <a:rPr lang="en-US" sz="1200" b="0" i="0" kern="1200" dirty="0" smtClean="0">
                <a:solidFill>
                  <a:schemeClr val="tx1"/>
                </a:solidFill>
                <a:effectLst/>
                <a:latin typeface="+mn-lt"/>
                <a:ea typeface="+mn-ea"/>
                <a:cs typeface="+mn-cs"/>
              </a:rPr>
              <a:t>supply our </a:t>
            </a:r>
            <a:r>
              <a:rPr lang="en-US" sz="1200" b="0" i="0" kern="1200" dirty="0" smtClean="0">
                <a:solidFill>
                  <a:schemeClr val="tx1"/>
                </a:solidFill>
                <a:effectLst/>
                <a:latin typeface="+mn-lt"/>
                <a:ea typeface="+mn-ea"/>
                <a:cs typeface="+mn-cs"/>
              </a:rPr>
              <a:t>customers with </a:t>
            </a:r>
            <a:r>
              <a:rPr lang="en-US" sz="1200" b="0" i="0" kern="1200" dirty="0" smtClean="0">
                <a:solidFill>
                  <a:schemeClr val="tx1"/>
                </a:solidFill>
                <a:effectLst/>
                <a:latin typeface="+mn-lt"/>
                <a:ea typeface="+mn-ea"/>
                <a:cs typeface="+mn-cs"/>
              </a:rPr>
              <a:t>our services we need to use information about you</a:t>
            </a:r>
            <a:r>
              <a:rPr lang="en-US" sz="1200" b="0" i="0" kern="120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some of that may be personal or private. For </a:t>
            </a:r>
            <a:r>
              <a:rPr lang="en-US" sz="1200" b="0" i="0" kern="1200" dirty="0" smtClean="0">
                <a:solidFill>
                  <a:schemeClr val="tx1"/>
                </a:solidFill>
                <a:effectLst/>
                <a:latin typeface="+mn-lt"/>
                <a:ea typeface="+mn-ea"/>
                <a:cs typeface="+mn-cs"/>
              </a:rPr>
              <a:t>example we </a:t>
            </a:r>
            <a:r>
              <a:rPr lang="en-US" sz="1200" b="0" i="0" kern="1200" dirty="0" smtClean="0">
                <a:solidFill>
                  <a:schemeClr val="tx1"/>
                </a:solidFill>
                <a:effectLst/>
                <a:latin typeface="+mn-lt"/>
                <a:ea typeface="+mn-ea"/>
                <a:cs typeface="+mn-cs"/>
              </a:rPr>
              <a:t>may need to know your name and </a:t>
            </a:r>
            <a:r>
              <a:rPr lang="en-US" sz="1200" b="0" i="0" kern="1200" dirty="0" smtClean="0">
                <a:solidFill>
                  <a:schemeClr val="tx1"/>
                </a:solidFill>
                <a:effectLst/>
                <a:latin typeface="+mn-lt"/>
                <a:ea typeface="+mn-ea"/>
                <a:cs typeface="+mn-cs"/>
              </a:rPr>
              <a:t>address”.</a:t>
            </a:r>
          </a:p>
          <a:p>
            <a:endParaRPr lang="en-US" sz="1200" b="0" i="0" kern="1200" smtClean="0">
              <a:solidFill>
                <a:schemeClr val="tx1"/>
              </a:solidFill>
              <a:effectLst/>
              <a:latin typeface="+mn-lt"/>
              <a:ea typeface="+mn-ea"/>
              <a:cs typeface="+mn-cs"/>
            </a:endParaRPr>
          </a:p>
          <a:p>
            <a:r>
              <a:rPr lang="en-US" sz="1200" b="0" i="0" kern="1200" smtClean="0">
                <a:solidFill>
                  <a:schemeClr val="tx1"/>
                </a:solidFill>
                <a:effectLst/>
                <a:latin typeface="+mn-lt"/>
                <a:ea typeface="+mn-ea"/>
                <a:cs typeface="+mn-cs"/>
              </a:rPr>
              <a:t>The </a:t>
            </a:r>
            <a:r>
              <a:rPr lang="en-US" sz="1200" b="0" i="0" kern="1200" dirty="0" smtClean="0">
                <a:solidFill>
                  <a:schemeClr val="tx1"/>
                </a:solidFill>
                <a:effectLst/>
                <a:latin typeface="+mn-lt"/>
                <a:ea typeface="+mn-ea"/>
                <a:cs typeface="+mn-cs"/>
              </a:rPr>
              <a:t>answer</a:t>
            </a:r>
            <a:r>
              <a:rPr lang="en-US" sz="1200" b="0" i="0" kern="1200" dirty="0" smtClean="0">
                <a:solidFill>
                  <a:schemeClr val="tx1"/>
                </a:solidFill>
                <a:effectLst/>
                <a:latin typeface="+mn-lt"/>
                <a:ea typeface="+mn-ea"/>
                <a:cs typeface="+mn-cs"/>
              </a:rPr>
              <a:t>, which contains multiple matching terms, </a:t>
            </a:r>
            <a:r>
              <a:rPr lang="en-US" sz="1200" b="0" i="0" kern="1200" dirty="0" smtClean="0">
                <a:solidFill>
                  <a:schemeClr val="tx1"/>
                </a:solidFill>
                <a:effectLst/>
                <a:latin typeface="+mn-lt"/>
                <a:ea typeface="+mn-ea"/>
                <a:cs typeface="+mn-cs"/>
              </a:rPr>
              <a:t>describes a </a:t>
            </a:r>
            <a:r>
              <a:rPr lang="en-US" sz="1200" b="0" i="0" kern="1200" dirty="0" smtClean="0">
                <a:solidFill>
                  <a:schemeClr val="tx1"/>
                </a:solidFill>
                <a:effectLst/>
                <a:latin typeface="+mn-lt"/>
                <a:ea typeface="+mn-ea"/>
                <a:cs typeface="+mn-cs"/>
              </a:rPr>
              <a:t>first-party collection practice not a third-party one.</a:t>
            </a:r>
          </a:p>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47</a:t>
            </a:fld>
            <a:endParaRPr lang="en-US"/>
          </a:p>
        </p:txBody>
      </p:sp>
    </p:spTree>
    <p:extLst>
      <p:ext uri="{BB962C8B-B14F-4D97-AF65-F5344CB8AC3E}">
        <p14:creationId xmlns:p14="http://schemas.microsoft.com/office/powerpoint/2010/main" val="64305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48</a:t>
            </a:fld>
            <a:endParaRPr lang="en-US"/>
          </a:p>
        </p:txBody>
      </p:sp>
    </p:spTree>
    <p:extLst>
      <p:ext uri="{BB962C8B-B14F-4D97-AF65-F5344CB8AC3E}">
        <p14:creationId xmlns:p14="http://schemas.microsoft.com/office/powerpoint/2010/main" val="1998660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49</a:t>
            </a:fld>
            <a:endParaRPr lang="en-US"/>
          </a:p>
        </p:txBody>
      </p:sp>
    </p:spTree>
    <p:extLst>
      <p:ext uri="{BB962C8B-B14F-4D97-AF65-F5344CB8AC3E}">
        <p14:creationId xmlns:p14="http://schemas.microsoft.com/office/powerpoint/2010/main" val="1060655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8EF09-8851-4DEE-9A3B-7377C81C11A8}" type="slidenum">
              <a:rPr lang="en-US" smtClean="0"/>
              <a:t>50</a:t>
            </a:fld>
            <a:endParaRPr lang="en-US"/>
          </a:p>
        </p:txBody>
      </p:sp>
    </p:spTree>
    <p:extLst>
      <p:ext uri="{BB962C8B-B14F-4D97-AF65-F5344CB8AC3E}">
        <p14:creationId xmlns:p14="http://schemas.microsoft.com/office/powerpoint/2010/main" val="1496722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51</a:t>
            </a:fld>
            <a:endParaRPr lang="en-US"/>
          </a:p>
        </p:txBody>
      </p:sp>
    </p:spTree>
    <p:extLst>
      <p:ext uri="{BB962C8B-B14F-4D97-AF65-F5344CB8AC3E}">
        <p14:creationId xmlns:p14="http://schemas.microsoft.com/office/powerpoint/2010/main" val="21650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5</a:t>
            </a:fld>
            <a:endParaRPr lang="en-US"/>
          </a:p>
        </p:txBody>
      </p:sp>
    </p:spTree>
    <p:extLst>
      <p:ext uri="{BB962C8B-B14F-4D97-AF65-F5344CB8AC3E}">
        <p14:creationId xmlns:p14="http://schemas.microsoft.com/office/powerpoint/2010/main" val="4178741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52</a:t>
            </a:fld>
            <a:endParaRPr lang="en-US"/>
          </a:p>
        </p:txBody>
      </p:sp>
    </p:spTree>
    <p:extLst>
      <p:ext uri="{BB962C8B-B14F-4D97-AF65-F5344CB8AC3E}">
        <p14:creationId xmlns:p14="http://schemas.microsoft.com/office/powerpoint/2010/main" val="123955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smtClean="0"/>
              <a:t>://medium.com/@urish/reverse-engineering-a-bluetooth-lightbulb-56580fcb7546#.7e1kweb0w</a:t>
            </a:r>
          </a:p>
          <a:p>
            <a:r>
              <a:rPr lang="en-US" dirty="0" smtClean="0"/>
              <a:t>https://</a:t>
            </a:r>
            <a:r>
              <a:rPr lang="en-US" dirty="0" err="1" smtClean="0"/>
              <a:t>www.blackhat.com</a:t>
            </a:r>
            <a:r>
              <a:rPr lang="en-US" dirty="0" smtClean="0"/>
              <a:t>/docs/us-16/materials/us-16-Jasek-GATTacking-Bluetooth-Smart-Devices-Introducing-a-New-BLE-Proxy-Tool-wp.pdf</a:t>
            </a:r>
          </a:p>
          <a:p>
            <a:r>
              <a:rPr lang="en-US" dirty="0" smtClean="0"/>
              <a:t>https://</a:t>
            </a:r>
            <a:r>
              <a:rPr lang="en-US" dirty="0" err="1" smtClean="0"/>
              <a:t>threatpost.com</a:t>
            </a:r>
            <a:r>
              <a:rPr lang="en-US" dirty="0" smtClean="0"/>
              <a:t>/</a:t>
            </a:r>
            <a:r>
              <a:rPr lang="en-US" dirty="0" err="1" smtClean="0"/>
              <a:t>bluetooth</a:t>
            </a:r>
            <a:r>
              <a:rPr lang="en-US" dirty="0" smtClean="0"/>
              <a:t>-hack-leaves-many-smart-locks-</a:t>
            </a:r>
            <a:r>
              <a:rPr lang="en-US" dirty="0" err="1" smtClean="0"/>
              <a:t>iot</a:t>
            </a:r>
            <a:r>
              <a:rPr lang="en-US" dirty="0" smtClean="0"/>
              <a:t>-devices-vulnerable/119825/</a:t>
            </a:r>
          </a:p>
          <a:p>
            <a:r>
              <a:rPr lang="en-US" dirty="0" smtClean="0"/>
              <a:t>https://</a:t>
            </a:r>
            <a:r>
              <a:rPr lang="en-US" dirty="0" err="1" smtClean="0"/>
              <a:t>github.com</a:t>
            </a:r>
            <a:r>
              <a:rPr lang="en-US" dirty="0" smtClean="0"/>
              <a:t>/</a:t>
            </a:r>
            <a:r>
              <a:rPr lang="en-US" dirty="0" err="1" smtClean="0"/>
              <a:t>Jeija</a:t>
            </a:r>
            <a:r>
              <a:rPr lang="en-US" dirty="0" smtClean="0"/>
              <a:t>/</a:t>
            </a:r>
            <a:r>
              <a:rPr lang="en-US" dirty="0" err="1" smtClean="0"/>
              <a:t>bluefluff</a:t>
            </a:r>
            <a:endParaRPr lang="en-US" dirty="0" smtClean="0"/>
          </a:p>
          <a:p>
            <a:r>
              <a:rPr lang="en-US" dirty="0" smtClean="0"/>
              <a:t>https://</a:t>
            </a:r>
            <a:r>
              <a:rPr lang="en-US" dirty="0" smtClean="0"/>
              <a:t>github.com/michael-yuji/BLE-Hacker</a:t>
            </a:r>
            <a:endParaRPr lang="en-US"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7</a:t>
            </a:fld>
            <a:endParaRPr lang="en-US"/>
          </a:p>
        </p:txBody>
      </p:sp>
    </p:spTree>
    <p:extLst>
      <p:ext uri="{BB962C8B-B14F-4D97-AF65-F5344CB8AC3E}">
        <p14:creationId xmlns:p14="http://schemas.microsoft.com/office/powerpoint/2010/main" val="49175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8</a:t>
            </a:fld>
            <a:endParaRPr lang="en-US"/>
          </a:p>
        </p:txBody>
      </p:sp>
    </p:spTree>
    <p:extLst>
      <p:ext uri="{BB962C8B-B14F-4D97-AF65-F5344CB8AC3E}">
        <p14:creationId xmlns:p14="http://schemas.microsoft.com/office/powerpoint/2010/main" val="1258538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B8FE9E-5B4B-E740-8B2A-C50B1847A4A5}" type="slidenum">
              <a:rPr lang="en-US" smtClean="0"/>
              <a:t>9</a:t>
            </a:fld>
            <a:endParaRPr lang="en-US"/>
          </a:p>
        </p:txBody>
      </p:sp>
    </p:spTree>
    <p:extLst>
      <p:ext uri="{BB962C8B-B14F-4D97-AF65-F5344CB8AC3E}">
        <p14:creationId xmlns:p14="http://schemas.microsoft.com/office/powerpoint/2010/main" val="111216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B8FE9E-5B4B-E740-8B2A-C50B1847A4A5}" type="slidenum">
              <a:rPr lang="en-US" smtClean="0"/>
              <a:t>10</a:t>
            </a:fld>
            <a:endParaRPr lang="en-US"/>
          </a:p>
        </p:txBody>
      </p:sp>
    </p:spTree>
    <p:extLst>
      <p:ext uri="{BB962C8B-B14F-4D97-AF65-F5344CB8AC3E}">
        <p14:creationId xmlns:p14="http://schemas.microsoft.com/office/powerpoint/2010/main" val="923485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217DD8-A7E2-184E-8582-C12AFCD62B54}" type="datetime1">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18951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906F7-0FB6-E649-9F89-219703F36F2C}" type="datetime1">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63347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8AC88-CBDA-E34A-9987-2F39A8DA516B}" type="datetime1">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323545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7BFA30-6832-1E4B-8E1B-1A97A9456EF7}" type="datetime1">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075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A3B64A-57DB-4E45-8EFA-42839A63B931}" type="datetime1">
              <a:rPr lang="en-US" smtClean="0"/>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354356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68382-70D5-5446-AD3C-B8F0624C6B83}" type="datetime1">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31157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6943CC-2C3C-3F4A-B309-C44791FE5F34}" type="datetime1">
              <a:rPr lang="en-US" smtClean="0"/>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7479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9BEB88-9709-FB44-AD0C-020DFBC24C75}" type="datetime1">
              <a:rPr lang="en-US" smtClean="0"/>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16908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95D82-1120-E64B-8B95-9755E3FA60C8}" type="datetime1">
              <a:rPr lang="en-US" smtClean="0"/>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92012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75E221-2DA0-EF43-9739-5CABC3B5A97D}" type="datetime1">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27265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70C5436-831C-4A49-A393-046A362CBE93}" type="datetime1">
              <a:rPr lang="en-US" smtClean="0"/>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FEC65-D79E-4DCE-A549-ACBEE94ABE9E}" type="slidenum">
              <a:rPr lang="en-US" smtClean="0"/>
              <a:t>‹#›</a:t>
            </a:fld>
            <a:endParaRPr lang="en-US"/>
          </a:p>
        </p:txBody>
      </p:sp>
    </p:spTree>
    <p:extLst>
      <p:ext uri="{BB962C8B-B14F-4D97-AF65-F5344CB8AC3E}">
        <p14:creationId xmlns:p14="http://schemas.microsoft.com/office/powerpoint/2010/main" val="77996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2C8EB-3B52-0046-91C0-1DDFF7959BBA}" type="datetime1">
              <a:rPr lang="en-US" smtClean="0"/>
              <a:t>3/31/2017</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FEC65-D79E-4DCE-A549-ACBEE94ABE9E}" type="slidenum">
              <a:rPr lang="en-US" smtClean="0"/>
              <a:t>‹#›</a:t>
            </a:fld>
            <a:endParaRPr lang="en-US"/>
          </a:p>
        </p:txBody>
      </p:sp>
    </p:spTree>
    <p:extLst>
      <p:ext uri="{BB962C8B-B14F-4D97-AF65-F5344CB8AC3E}">
        <p14:creationId xmlns:p14="http://schemas.microsoft.com/office/powerpoint/2010/main" val="3679066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tiff"/><Relationship Id="rId18" Type="http://schemas.openxmlformats.org/officeDocument/2006/relationships/image" Target="../media/image22.png"/><Relationship Id="rId3" Type="http://schemas.openxmlformats.org/officeDocument/2006/relationships/image" Target="../media/image9.tiff"/><Relationship Id="rId21"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17.tiff"/><Relationship Id="rId17" Type="http://schemas.openxmlformats.org/officeDocument/2006/relationships/image" Target="../media/image21.png"/><Relationship Id="rId2" Type="http://schemas.openxmlformats.org/officeDocument/2006/relationships/notesSlide" Target="../notesSlides/notesSlide1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6.tiff"/><Relationship Id="rId5" Type="http://schemas.openxmlformats.org/officeDocument/2006/relationships/image" Target="../media/image11.png"/><Relationship Id="rId15" Type="http://schemas.microsoft.com/office/2007/relationships/hdphoto" Target="../media/hdphoto1.wdp"/><Relationship Id="rId10" Type="http://schemas.openxmlformats.org/officeDocument/2006/relationships/image" Target="../media/image7.tiff"/><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 Id="rId22"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slideLayout" Target="../slideLayouts/slideLayout6.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65.emf"/><Relationship Id="rId5" Type="http://schemas.openxmlformats.org/officeDocument/2006/relationships/oleObject" Target="../embeddings/oleObject1.bin"/><Relationship Id="rId10" Type="http://schemas.openxmlformats.org/officeDocument/2006/relationships/image" Target="../media/image67.emf"/><Relationship Id="rId4" Type="http://schemas.openxmlformats.org/officeDocument/2006/relationships/notesSlide" Target="../notesSlides/notesSlide16.xml"/><Relationship Id="rId9"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2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notesSlide" Target="../notesSlides/notesSlide20.xml"/><Relationship Id="rId12" Type="http://schemas.openxmlformats.org/officeDocument/2006/relationships/image" Target="../media/image480.png"/><Relationship Id="rId2" Type="http://schemas.openxmlformats.org/officeDocument/2006/relationships/slideLayout" Target="../slideLayouts/slideLayout2.xml"/><Relationship Id="rId1" Type="http://schemas.openxmlformats.org/officeDocument/2006/relationships/tags" Target="../tags/tag5.xml"/><Relationship Id="rId11" Type="http://schemas.openxmlformats.org/officeDocument/2006/relationships/image" Target="../media/image220.png"/><Relationship Id="rId10" Type="http://schemas.openxmlformats.org/officeDocument/2006/relationships/image" Target="../media/image210.png"/><Relationship Id="rId9" Type="http://schemas.openxmlformats.org/officeDocument/2006/relationships/image" Target="../media/image200.png"/></Relationships>
</file>

<file path=ppt/slides/_rels/slide22.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notesSlide" Target="../notesSlides/notesSlide21.xml"/><Relationship Id="rId7" Type="http://schemas.openxmlformats.org/officeDocument/2006/relationships/image" Target="../media/image51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20.png"/><Relationship Id="rId5" Type="http://schemas.openxmlformats.org/officeDocument/2006/relationships/image" Target="../media/image71.png"/><Relationship Id="rId4" Type="http://schemas.openxmlformats.org/officeDocument/2006/relationships/image" Target="../media/image490.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slideLayout" Target="../slideLayouts/slideLayout2.xml"/><Relationship Id="rId7" Type="http://schemas.openxmlformats.org/officeDocument/2006/relationships/oleObject" Target="../embeddings/oleObject5.bin"/><Relationship Id="rId12" Type="http://schemas.openxmlformats.org/officeDocument/2006/relationships/image" Target="../media/image76.emf"/><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image" Target="../media/image73.e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75.emf"/><Relationship Id="rId4" Type="http://schemas.openxmlformats.org/officeDocument/2006/relationships/notesSlide" Target="../notesSlides/notesSlide24.xml"/><Relationship Id="rId9"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8.tiff"/><Relationship Id="rId18" Type="http://schemas.openxmlformats.org/officeDocument/2006/relationships/image" Target="../media/image32.png"/><Relationship Id="rId3" Type="http://schemas.openxmlformats.org/officeDocument/2006/relationships/image" Target="../media/image9.tiff"/><Relationship Id="rId21"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1.tiff"/><Relationship Id="rId17" Type="http://schemas.openxmlformats.org/officeDocument/2006/relationships/image" Target="../media/image21.png"/><Relationship Id="rId2" Type="http://schemas.openxmlformats.org/officeDocument/2006/relationships/notesSlide" Target="../notesSlides/notesSlide28.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16.tiff"/><Relationship Id="rId5" Type="http://schemas.openxmlformats.org/officeDocument/2006/relationships/image" Target="../media/image26.png"/><Relationship Id="rId15" Type="http://schemas.microsoft.com/office/2007/relationships/hdphoto" Target="../media/hdphoto1.wdp"/><Relationship Id="rId10" Type="http://schemas.openxmlformats.org/officeDocument/2006/relationships/image" Target="../media/image7.tiff"/><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30.png"/><Relationship Id="rId14" Type="http://schemas.openxmlformats.org/officeDocument/2006/relationships/image" Target="../media/image19.png"/><Relationship Id="rId22"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tif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82.png"/><Relationship Id="rId7" Type="http://schemas.openxmlformats.org/officeDocument/2006/relationships/image" Target="../media/image86.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5.tiff"/><Relationship Id="rId11" Type="http://schemas.openxmlformats.org/officeDocument/2006/relationships/image" Target="../media/image90.png"/><Relationship Id="rId5" Type="http://schemas.openxmlformats.org/officeDocument/2006/relationships/image" Target="../media/image84.tiff"/><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tiff"/></Relationships>
</file>

<file path=ppt/slides/_rels/slide33.xml.rels><?xml version="1.0" encoding="UTF-8" standalone="yes"?>
<Relationships xmlns="http://schemas.openxmlformats.org/package/2006/relationships"><Relationship Id="rId3" Type="http://schemas.openxmlformats.org/officeDocument/2006/relationships/image" Target="../media/image91.tiff"/><Relationship Id="rId7" Type="http://schemas.openxmlformats.org/officeDocument/2006/relationships/image" Target="../media/image93.tif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7.tiff"/><Relationship Id="rId4" Type="http://schemas.openxmlformats.org/officeDocument/2006/relationships/image" Target="../media/image9.tiff"/></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8.tiff"/><Relationship Id="rId18" Type="http://schemas.openxmlformats.org/officeDocument/2006/relationships/image" Target="../media/image32.png"/><Relationship Id="rId3" Type="http://schemas.openxmlformats.org/officeDocument/2006/relationships/image" Target="../media/image9.tiff"/><Relationship Id="rId21"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1.tiff"/><Relationship Id="rId17" Type="http://schemas.openxmlformats.org/officeDocument/2006/relationships/image" Target="../media/image21.png"/><Relationship Id="rId2" Type="http://schemas.openxmlformats.org/officeDocument/2006/relationships/notesSlide" Target="../notesSlides/notesSlide36.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16.tiff"/><Relationship Id="rId5" Type="http://schemas.openxmlformats.org/officeDocument/2006/relationships/image" Target="../media/image26.png"/><Relationship Id="rId15" Type="http://schemas.microsoft.com/office/2007/relationships/hdphoto" Target="../media/hdphoto1.wdp"/><Relationship Id="rId10" Type="http://schemas.openxmlformats.org/officeDocument/2006/relationships/image" Target="../media/image7.tiff"/><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 Id="rId22"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5.tiff"/><Relationship Id="rId5" Type="http://schemas.openxmlformats.org/officeDocument/2006/relationships/image" Target="../media/image7.tiff"/><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6.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image" Target="../media/image10.png"/><Relationship Id="rId21"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8.tiff"/><Relationship Id="rId17" Type="http://schemas.openxmlformats.org/officeDocument/2006/relationships/image" Target="../media/image22.png"/><Relationship Id="rId25" Type="http://schemas.openxmlformats.org/officeDocument/2006/relationships/image" Target="../media/image29.png"/><Relationship Id="rId2" Type="http://schemas.openxmlformats.org/officeDocument/2006/relationships/image" Target="../media/image9.tiff"/><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tiff"/><Relationship Id="rId24" Type="http://schemas.openxmlformats.org/officeDocument/2006/relationships/image" Target="../media/image28.png"/><Relationship Id="rId5" Type="http://schemas.openxmlformats.org/officeDocument/2006/relationships/image" Target="../media/image12.png"/><Relationship Id="rId15" Type="http://schemas.openxmlformats.org/officeDocument/2006/relationships/image" Target="../media/image20.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6.tiff"/><Relationship Id="rId19"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7.tiff"/><Relationship Id="rId14" Type="http://schemas.microsoft.com/office/2007/relationships/hdphoto" Target="../media/hdphoto1.wdp"/><Relationship Id="rId22" Type="http://schemas.openxmlformats.org/officeDocument/2006/relationships/image" Target="../media/image26.png"/><Relationship Id="rId27" Type="http://schemas.openxmlformats.org/officeDocument/2006/relationships/image" Target="../media/image31.tiff"/></Relationships>
</file>

<file path=ppt/slides/_rels/slide7.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 Id="rId9" Type="http://schemas.openxmlformats.org/officeDocument/2006/relationships/image" Target="../media/image39.tiff"/></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5.tiff"/><Relationship Id="rId5" Type="http://schemas.openxmlformats.org/officeDocument/2006/relationships/image" Target="../media/image7.tiff"/><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lIns="274320" rIns="274320">
            <a:noAutofit/>
          </a:bodyPr>
          <a:lstStyle/>
          <a:p>
            <a:r>
              <a:rPr lang="en-US" sz="5400" dirty="0" smtClean="0"/>
              <a:t>Addressing Security and Privacy Challenges </a:t>
            </a:r>
            <a:r>
              <a:rPr lang="en-US" sz="5400" smtClean="0"/>
              <a:t>in User-Device Interactions</a:t>
            </a:r>
            <a:endParaRPr lang="en-US" sz="5400" dirty="0"/>
          </a:p>
        </p:txBody>
      </p:sp>
      <p:sp>
        <p:nvSpPr>
          <p:cNvPr id="3" name="Subtitle 2"/>
          <p:cNvSpPr>
            <a:spLocks noGrp="1"/>
          </p:cNvSpPr>
          <p:nvPr>
            <p:ph type="subTitle" idx="1"/>
          </p:nvPr>
        </p:nvSpPr>
        <p:spPr>
          <a:xfrm>
            <a:off x="1524000" y="3602037"/>
            <a:ext cx="9144000" cy="2054483"/>
          </a:xfrm>
        </p:spPr>
        <p:txBody>
          <a:bodyPr>
            <a:normAutofit fontScale="85000" lnSpcReduction="20000"/>
          </a:bodyPr>
          <a:lstStyle/>
          <a:p>
            <a:endParaRPr lang="en-US" sz="4400" dirty="0" smtClean="0">
              <a:solidFill>
                <a:schemeClr val="tx2"/>
              </a:solidFill>
            </a:endParaRPr>
          </a:p>
          <a:p>
            <a:r>
              <a:rPr lang="en-US" sz="4400" dirty="0" smtClean="0">
                <a:solidFill>
                  <a:schemeClr val="tx2"/>
                </a:solidFill>
              </a:rPr>
              <a:t>Kassem Fawaz</a:t>
            </a:r>
          </a:p>
          <a:p>
            <a:r>
              <a:rPr lang="en-US" sz="4400" dirty="0" smtClean="0">
                <a:solidFill>
                  <a:schemeClr val="tx2"/>
                </a:solidFill>
              </a:rPr>
              <a:t>University of Michigan</a:t>
            </a:r>
          </a:p>
          <a:p>
            <a:r>
              <a:rPr lang="en-US" sz="4400" u="sng" dirty="0" err="1" smtClean="0">
                <a:solidFill>
                  <a:schemeClr val="tx2"/>
                </a:solidFill>
              </a:rPr>
              <a:t>kassemfawaz.com</a:t>
            </a:r>
            <a:endParaRPr lang="en-US" sz="4400" u="sng" dirty="0">
              <a:solidFill>
                <a:schemeClr val="tx2"/>
              </a:solidFill>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1</a:t>
            </a:fld>
            <a:endParaRPr lang="en-US"/>
          </a:p>
        </p:txBody>
      </p:sp>
    </p:spTree>
    <p:extLst>
      <p:ext uri="{BB962C8B-B14F-4D97-AF65-F5344CB8AC3E}">
        <p14:creationId xmlns:p14="http://schemas.microsoft.com/office/powerpoint/2010/main" val="1575128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838200" y="994611"/>
            <a:ext cx="10515600" cy="5182352"/>
          </a:xfrm>
        </p:spPr>
        <p:txBody>
          <a:bodyPr>
            <a:normAutofit/>
          </a:bodyPr>
          <a:lstStyle/>
          <a:p>
            <a:pPr marL="0" indent="0">
              <a:lnSpc>
                <a:spcPct val="100000"/>
              </a:lnSpc>
              <a:spcBef>
                <a:spcPts val="1200"/>
              </a:spcBef>
              <a:buNone/>
            </a:pPr>
            <a:endParaRPr lang="en-US" sz="1600" b="1" dirty="0" smtClean="0">
              <a:solidFill>
                <a:schemeClr val="accent6">
                  <a:lumMod val="75000"/>
                </a:schemeClr>
              </a:solidFill>
              <a:latin typeface="+mj-lt"/>
            </a:endParaRPr>
          </a:p>
          <a:p>
            <a:pPr marL="0" indent="0">
              <a:lnSpc>
                <a:spcPct val="100000"/>
              </a:lnSpc>
              <a:spcBef>
                <a:spcPts val="1200"/>
              </a:spcBef>
              <a:buNone/>
            </a:pPr>
            <a:r>
              <a:rPr lang="en-US" sz="4400" b="1" dirty="0" smtClean="0">
                <a:solidFill>
                  <a:schemeClr val="accent6">
                    <a:lumMod val="75000"/>
                  </a:schemeClr>
                </a:solidFill>
                <a:latin typeface="+mj-lt"/>
              </a:rPr>
              <a:t>This Talk:</a:t>
            </a:r>
          </a:p>
          <a:p>
            <a:pPr marL="0" indent="0">
              <a:lnSpc>
                <a:spcPct val="100000"/>
              </a:lnSpc>
              <a:spcBef>
                <a:spcPts val="1200"/>
              </a:spcBef>
              <a:spcAft>
                <a:spcPts val="1200"/>
              </a:spcAft>
              <a:buNone/>
            </a:pPr>
            <a:endParaRPr lang="en-US" sz="3200" dirty="0" smtClean="0">
              <a:latin typeface="+mj-lt"/>
            </a:endParaRPr>
          </a:p>
          <a:p>
            <a:pPr marL="0" indent="0">
              <a:lnSpc>
                <a:spcPct val="100000"/>
              </a:lnSpc>
              <a:spcBef>
                <a:spcPts val="1200"/>
              </a:spcBef>
              <a:spcAft>
                <a:spcPts val="1200"/>
              </a:spcAft>
              <a:buNone/>
            </a:pPr>
            <a:r>
              <a:rPr lang="en-US" sz="3200" dirty="0" smtClean="0">
                <a:latin typeface="+mj-lt"/>
              </a:rPr>
              <a:t>Effectively and practically wrap an additional layer of security/privacy protection on top of user-device interactions.</a:t>
            </a:r>
            <a:endParaRPr lang="en-US" sz="3200" dirty="0">
              <a:latin typeface="+mj-lt"/>
            </a:endParaRPr>
          </a:p>
        </p:txBody>
      </p:sp>
      <p:sp>
        <p:nvSpPr>
          <p:cNvPr id="7" name="Slide Number Placeholder 6"/>
          <p:cNvSpPr>
            <a:spLocks noGrp="1"/>
          </p:cNvSpPr>
          <p:nvPr>
            <p:ph type="sldNum" sz="quarter" idx="12"/>
          </p:nvPr>
        </p:nvSpPr>
        <p:spPr/>
        <p:txBody>
          <a:bodyPr/>
          <a:lstStyle/>
          <a:p>
            <a:fld id="{088FEC65-D79E-4DCE-A549-ACBEE94ABE9E}" type="slidenum">
              <a:rPr lang="en-US" smtClean="0"/>
              <a:t>10</a:t>
            </a:fld>
            <a:endParaRPr lang="en-US"/>
          </a:p>
        </p:txBody>
      </p:sp>
    </p:spTree>
    <p:extLst>
      <p:ext uri="{BB962C8B-B14F-4D97-AF65-F5344CB8AC3E}">
        <p14:creationId xmlns:p14="http://schemas.microsoft.com/office/powerpoint/2010/main" val="1062290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5724145" y="1861315"/>
            <a:ext cx="6347100" cy="4042833"/>
            <a:chOff x="5514567" y="2032004"/>
            <a:chExt cx="6609704" cy="4042833"/>
          </a:xfrm>
        </p:grpSpPr>
        <p:sp>
          <p:nvSpPr>
            <p:cNvPr id="54" name="Rounded Rectangle 53"/>
            <p:cNvSpPr/>
            <p:nvPr/>
          </p:nvSpPr>
          <p:spPr>
            <a:xfrm>
              <a:off x="5514567" y="2032004"/>
              <a:ext cx="6609704" cy="4042833"/>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5" name="Straight Connector 54"/>
            <p:cNvCxnSpPr/>
            <p:nvPr/>
          </p:nvCxnSpPr>
          <p:spPr>
            <a:xfrm flipH="1">
              <a:off x="5956122" y="2700840"/>
              <a:ext cx="518723" cy="1121672"/>
            </a:xfrm>
            <a:prstGeom prst="line">
              <a:avLst/>
            </a:prstGeom>
            <a:ln w="28575">
              <a:solidFill>
                <a:srgbClr val="0070C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6474846" y="2699035"/>
              <a:ext cx="1200753" cy="117713"/>
            </a:xfrm>
            <a:prstGeom prst="line">
              <a:avLst/>
            </a:prstGeom>
            <a:ln w="28575">
              <a:solidFill>
                <a:srgbClr val="0070C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7526795" y="2828525"/>
              <a:ext cx="148803" cy="1140747"/>
            </a:xfrm>
            <a:prstGeom prst="line">
              <a:avLst/>
            </a:prstGeom>
            <a:ln w="28575">
              <a:solidFill>
                <a:srgbClr val="0070C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a:off x="5955305" y="3822515"/>
              <a:ext cx="1571491" cy="125767"/>
            </a:xfrm>
            <a:prstGeom prst="line">
              <a:avLst/>
            </a:prstGeom>
            <a:ln w="28575">
              <a:solidFill>
                <a:srgbClr val="0070C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H="1">
              <a:off x="7423185" y="3948281"/>
              <a:ext cx="103611" cy="1373149"/>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7526795" y="3954378"/>
              <a:ext cx="2004931" cy="965061"/>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V="1">
              <a:off x="9531726" y="4785360"/>
              <a:ext cx="1641243" cy="134079"/>
            </a:xfrm>
            <a:prstGeom prst="line">
              <a:avLst/>
            </a:prstGeom>
            <a:ln w="28575">
              <a:solidFill>
                <a:srgbClr val="00B050"/>
              </a:solidFill>
              <a:prstDash val="dash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10266833" y="2733580"/>
              <a:ext cx="401311" cy="889351"/>
            </a:xfrm>
            <a:prstGeom prst="line">
              <a:avLst/>
            </a:prstGeom>
            <a:ln w="28575">
              <a:solidFill>
                <a:srgbClr val="7030A0"/>
              </a:solidFill>
              <a:prstDash val="lgDashDot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flipV="1">
              <a:off x="5955303" y="2824338"/>
              <a:ext cx="1696880" cy="997205"/>
            </a:xfrm>
            <a:prstGeom prst="line">
              <a:avLst/>
            </a:prstGeom>
            <a:ln w="28575">
              <a:solidFill>
                <a:srgbClr val="0070C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6499525" y="2704699"/>
              <a:ext cx="1026104" cy="1242608"/>
            </a:xfrm>
            <a:prstGeom prst="line">
              <a:avLst/>
            </a:prstGeom>
            <a:ln w="28575">
              <a:solidFill>
                <a:srgbClr val="0070C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5" name="Oval 64"/>
            <p:cNvSpPr/>
            <p:nvPr/>
          </p:nvSpPr>
          <p:spPr>
            <a:xfrm>
              <a:off x="6222432" y="2443668"/>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A</a:t>
              </a:r>
            </a:p>
          </p:txBody>
        </p:sp>
        <p:sp>
          <p:nvSpPr>
            <p:cNvPr id="66" name="Oval 65"/>
            <p:cNvSpPr/>
            <p:nvPr/>
          </p:nvSpPr>
          <p:spPr>
            <a:xfrm>
              <a:off x="5703711" y="3542765"/>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a:t>
              </a:r>
            </a:p>
          </p:txBody>
        </p:sp>
        <p:sp>
          <p:nvSpPr>
            <p:cNvPr id="67" name="Oval 66"/>
            <p:cNvSpPr/>
            <p:nvPr/>
          </p:nvSpPr>
          <p:spPr>
            <a:xfrm>
              <a:off x="7399774" y="2559572"/>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a:t>
              </a:r>
            </a:p>
          </p:txBody>
        </p:sp>
        <p:sp>
          <p:nvSpPr>
            <p:cNvPr id="68" name="Oval 67"/>
            <p:cNvSpPr/>
            <p:nvPr/>
          </p:nvSpPr>
          <p:spPr>
            <a:xfrm>
              <a:off x="7274384" y="3712096"/>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D</a:t>
              </a:r>
            </a:p>
          </p:txBody>
        </p:sp>
        <p:sp>
          <p:nvSpPr>
            <p:cNvPr id="69" name="Oval 68"/>
            <p:cNvSpPr/>
            <p:nvPr/>
          </p:nvSpPr>
          <p:spPr>
            <a:xfrm>
              <a:off x="7170774" y="5043264"/>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F</a:t>
              </a:r>
            </a:p>
          </p:txBody>
        </p:sp>
        <p:sp>
          <p:nvSpPr>
            <p:cNvPr id="70" name="Oval 69"/>
            <p:cNvSpPr/>
            <p:nvPr/>
          </p:nvSpPr>
          <p:spPr>
            <a:xfrm>
              <a:off x="9279315" y="4662264"/>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E</a:t>
              </a:r>
            </a:p>
          </p:txBody>
        </p:sp>
        <p:sp>
          <p:nvSpPr>
            <p:cNvPr id="71" name="Oval 70"/>
            <p:cNvSpPr/>
            <p:nvPr/>
          </p:nvSpPr>
          <p:spPr>
            <a:xfrm>
              <a:off x="10920556" y="4528182"/>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G</a:t>
              </a:r>
            </a:p>
          </p:txBody>
        </p:sp>
        <p:sp>
          <p:nvSpPr>
            <p:cNvPr id="72" name="Oval 71"/>
            <p:cNvSpPr/>
            <p:nvPr/>
          </p:nvSpPr>
          <p:spPr>
            <a:xfrm>
              <a:off x="9910907" y="2287968"/>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I</a:t>
              </a:r>
            </a:p>
          </p:txBody>
        </p:sp>
        <p:sp>
          <p:nvSpPr>
            <p:cNvPr id="73" name="Oval 72"/>
            <p:cNvSpPr/>
            <p:nvPr/>
          </p:nvSpPr>
          <p:spPr>
            <a:xfrm>
              <a:off x="10415732" y="3347532"/>
              <a:ext cx="504825" cy="514351"/>
            </a:xfrm>
            <a:prstGeom prst="ellipse">
              <a:avLst/>
            </a:prstGeom>
            <a:solidFill>
              <a:schemeClr val="bg1"/>
            </a:solidFill>
            <a:ln w="28575">
              <a:solidFill>
                <a:srgbClr val="00274C"/>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H</a:t>
              </a:r>
            </a:p>
          </p:txBody>
        </p:sp>
        <p:sp>
          <p:nvSpPr>
            <p:cNvPr id="74" name="TextBox 73"/>
            <p:cNvSpPr txBox="1"/>
            <p:nvPr/>
          </p:nvSpPr>
          <p:spPr>
            <a:xfrm>
              <a:off x="6093925" y="3938727"/>
              <a:ext cx="1187633" cy="369332"/>
            </a:xfrm>
            <a:prstGeom prst="rect">
              <a:avLst/>
            </a:prstGeom>
            <a:noFill/>
          </p:spPr>
          <p:txBody>
            <a:bodyPr wrap="none" rtlCol="0">
              <a:spAutoFit/>
            </a:bodyPr>
            <a:lstStyle/>
            <a:p>
              <a:r>
                <a:rPr lang="en-US" dirty="0">
                  <a:solidFill>
                    <a:schemeClr val="accent1">
                      <a:lumMod val="75000"/>
                    </a:schemeClr>
                  </a:solidFill>
                </a:rPr>
                <a:t>Android ID</a:t>
              </a:r>
            </a:p>
          </p:txBody>
        </p:sp>
        <p:sp>
          <p:nvSpPr>
            <p:cNvPr id="75" name="TextBox 74"/>
            <p:cNvSpPr txBox="1"/>
            <p:nvPr/>
          </p:nvSpPr>
          <p:spPr>
            <a:xfrm>
              <a:off x="7575612" y="4468725"/>
              <a:ext cx="1101584" cy="369332"/>
            </a:xfrm>
            <a:prstGeom prst="rect">
              <a:avLst/>
            </a:prstGeom>
            <a:noFill/>
          </p:spPr>
          <p:txBody>
            <a:bodyPr wrap="none" rtlCol="0">
              <a:spAutoFit/>
            </a:bodyPr>
            <a:lstStyle/>
            <a:p>
              <a:r>
                <a:rPr lang="en-US" dirty="0">
                  <a:solidFill>
                    <a:srgbClr val="FF0000"/>
                  </a:solidFill>
                </a:rPr>
                <a:t>Intent IPC</a:t>
              </a:r>
            </a:p>
          </p:txBody>
        </p:sp>
        <p:sp>
          <p:nvSpPr>
            <p:cNvPr id="76" name="TextBox 75"/>
            <p:cNvSpPr txBox="1"/>
            <p:nvPr/>
          </p:nvSpPr>
          <p:spPr>
            <a:xfrm>
              <a:off x="9471741" y="4257425"/>
              <a:ext cx="1609736" cy="369332"/>
            </a:xfrm>
            <a:prstGeom prst="rect">
              <a:avLst/>
            </a:prstGeom>
            <a:noFill/>
          </p:spPr>
          <p:txBody>
            <a:bodyPr wrap="none" rtlCol="0">
              <a:spAutoFit/>
            </a:bodyPr>
            <a:lstStyle/>
            <a:p>
              <a:r>
                <a:rPr lang="en-US" dirty="0">
                  <a:solidFill>
                    <a:srgbClr val="00B050"/>
                  </a:solidFill>
                </a:rPr>
                <a:t>Phone Number</a:t>
              </a:r>
            </a:p>
          </p:txBody>
        </p:sp>
        <p:sp>
          <p:nvSpPr>
            <p:cNvPr id="77" name="TextBox 76"/>
            <p:cNvSpPr txBox="1"/>
            <p:nvPr/>
          </p:nvSpPr>
          <p:spPr>
            <a:xfrm>
              <a:off x="10497423" y="2780424"/>
              <a:ext cx="1438407" cy="369332"/>
            </a:xfrm>
            <a:prstGeom prst="rect">
              <a:avLst/>
            </a:prstGeom>
            <a:noFill/>
          </p:spPr>
          <p:txBody>
            <a:bodyPr wrap="none" rtlCol="0">
              <a:spAutoFit/>
            </a:bodyPr>
            <a:lstStyle/>
            <a:p>
              <a:r>
                <a:rPr lang="en-US" dirty="0">
                  <a:solidFill>
                    <a:srgbClr val="7030A0"/>
                  </a:solidFill>
                </a:rPr>
                <a:t>MAC Address</a:t>
              </a:r>
            </a:p>
          </p:txBody>
        </p:sp>
      </p:grpSp>
      <p:sp>
        <p:nvSpPr>
          <p:cNvPr id="4" name="Title 3"/>
          <p:cNvSpPr>
            <a:spLocks noGrp="1"/>
          </p:cNvSpPr>
          <p:nvPr>
            <p:ph type="title"/>
          </p:nvPr>
        </p:nvSpPr>
        <p:spPr/>
        <p:txBody>
          <a:bodyPr/>
          <a:lstStyle/>
          <a:p>
            <a:r>
              <a:rPr lang="en-US" dirty="0" smtClean="0"/>
              <a:t>Research Contributions in Security &amp; Privacy</a:t>
            </a:r>
            <a:endParaRPr lang="en-US" dirty="0"/>
          </a:p>
        </p:txBody>
      </p:sp>
      <p:grpSp>
        <p:nvGrpSpPr>
          <p:cNvPr id="34" name="Group 33"/>
          <p:cNvGrpSpPr>
            <a:grpSpLocks noChangeAspect="1"/>
          </p:cNvGrpSpPr>
          <p:nvPr/>
        </p:nvGrpSpPr>
        <p:grpSpPr>
          <a:xfrm>
            <a:off x="7988061" y="2070296"/>
            <a:ext cx="3657600" cy="3606239"/>
            <a:chOff x="4590880" y="2619640"/>
            <a:chExt cx="2782269" cy="2743200"/>
          </a:xfrm>
        </p:grpSpPr>
        <p:pic>
          <p:nvPicPr>
            <p:cNvPr id="36" name="Picture 35" descr="http://ihatesuperman.com/wp-content/uploads/2013/11/walmart_map2.jpg"/>
            <p:cNvPicPr>
              <a:picLocks noChangeAspect="1" noChangeArrowheads="1"/>
            </p:cNvPicPr>
            <p:nvPr/>
          </p:nvPicPr>
          <p:blipFill rotWithShape="1">
            <a:blip r:embed="rId3" cstate="print">
              <a:clrChange>
                <a:clrFrom>
                  <a:srgbClr val="F6F7FB"/>
                </a:clrFrom>
                <a:clrTo>
                  <a:srgbClr val="F6F7FB">
                    <a:alpha val="0"/>
                  </a:srgbClr>
                </a:clrTo>
              </a:clrChange>
              <a:extLst>
                <a:ext uri="{28A0092B-C50C-407E-A947-70E740481C1C}">
                  <a14:useLocalDpi xmlns:a14="http://schemas.microsoft.com/office/drawing/2010/main"/>
                </a:ext>
              </a:extLst>
            </a:blip>
            <a:srcRect r="1033"/>
            <a:stretch/>
          </p:blipFill>
          <p:spPr bwMode="auto">
            <a:xfrm>
              <a:off x="4629949" y="3697440"/>
              <a:ext cx="2743200" cy="159311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4629949" y="2619640"/>
              <a:ext cx="2743200" cy="27432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http://static1.decosoon.com/62908-thickbox_atch/shopping-profile-sticker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65388" y="3519583"/>
              <a:ext cx="847915" cy="8479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www.arubanetworks.com/wp-content/uploads/220_Series_408x43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36026" y="2994864"/>
              <a:ext cx="304800" cy="3257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3" descr="http://www.pngall.com/wp-content/uploads/2016/04/Server-PNG-Image.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19115" y="3027078"/>
              <a:ext cx="378838" cy="4657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www.arubanetworks.com/wp-content/uploads/220_Series_408x43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96749" y="3048764"/>
              <a:ext cx="304800" cy="3257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www.arubanetworks.com/wp-content/uploads/220_Series_408x436.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88426" y="3519583"/>
              <a:ext cx="304800" cy="325718"/>
            </a:xfrm>
            <a:prstGeom prst="rect">
              <a:avLst/>
            </a:prstGeom>
            <a:noFill/>
            <a:extLst>
              <a:ext uri="{909E8E84-426E-40DD-AFC4-6F175D3DCCD1}">
                <a14:hiddenFill xmlns:a14="http://schemas.microsoft.com/office/drawing/2010/main">
                  <a:solidFill>
                    <a:srgbClr val="FFFFFF"/>
                  </a:solidFill>
                </a14:hiddenFill>
              </a:ext>
            </a:extLst>
          </p:spPr>
        </p:pic>
        <p:sp>
          <p:nvSpPr>
            <p:cNvPr id="43" name="Left Arrow 42"/>
            <p:cNvSpPr/>
            <p:nvPr/>
          </p:nvSpPr>
          <p:spPr bwMode="ltGray">
            <a:xfrm flipV="1">
              <a:off x="5105842" y="3117631"/>
              <a:ext cx="531004" cy="119278"/>
            </a:xfrm>
            <a:prstGeom prst="leftArrow">
              <a:avLst>
                <a:gd name="adj1" fmla="val 50000"/>
                <a:gd name="adj2" fmla="val 104541"/>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44" name="Left Arrow 43"/>
            <p:cNvSpPr/>
            <p:nvPr/>
          </p:nvSpPr>
          <p:spPr bwMode="ltGray">
            <a:xfrm rot="12585794" flipV="1">
              <a:off x="5056957" y="3624357"/>
              <a:ext cx="1057817" cy="119278"/>
            </a:xfrm>
            <a:prstGeom prst="leftArrow">
              <a:avLst>
                <a:gd name="adj1" fmla="val 50000"/>
                <a:gd name="adj2" fmla="val 104541"/>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45" name="Lightning Bolt 44"/>
            <p:cNvSpPr/>
            <p:nvPr/>
          </p:nvSpPr>
          <p:spPr>
            <a:xfrm rot="15485206">
              <a:off x="6458586" y="3678407"/>
              <a:ext cx="169083" cy="333788"/>
            </a:xfrm>
            <a:prstGeom prst="lightningBol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ightning Bolt 45"/>
            <p:cNvSpPr/>
            <p:nvPr/>
          </p:nvSpPr>
          <p:spPr>
            <a:xfrm rot="15485206">
              <a:off x="6358676" y="3266898"/>
              <a:ext cx="218460" cy="404657"/>
            </a:xfrm>
            <a:prstGeom prst="lightningBol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ightning Bolt 46"/>
            <p:cNvSpPr/>
            <p:nvPr/>
          </p:nvSpPr>
          <p:spPr>
            <a:xfrm rot="10473609">
              <a:off x="5912482" y="3335062"/>
              <a:ext cx="211525" cy="377147"/>
            </a:xfrm>
            <a:prstGeom prst="lightningBol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590880" y="2678525"/>
              <a:ext cx="661405" cy="374592"/>
            </a:xfrm>
            <a:prstGeom prst="rect">
              <a:avLst/>
            </a:prstGeom>
            <a:noFill/>
          </p:spPr>
          <p:txBody>
            <a:bodyPr wrap="square" rtlCol="0">
              <a:spAutoFit/>
            </a:bodyPr>
            <a:lstStyle/>
            <a:p>
              <a:pPr algn="ctr"/>
              <a:r>
                <a:rPr lang="en-US" sz="1300" dirty="0">
                  <a:latin typeface="+mj-lt"/>
                </a:rPr>
                <a:t>Service Provider</a:t>
              </a:r>
            </a:p>
          </p:txBody>
        </p:sp>
        <p:sp>
          <p:nvSpPr>
            <p:cNvPr id="49" name="TextBox 48"/>
            <p:cNvSpPr txBox="1"/>
            <p:nvPr/>
          </p:nvSpPr>
          <p:spPr>
            <a:xfrm>
              <a:off x="6277582" y="2670240"/>
              <a:ext cx="892594" cy="374592"/>
            </a:xfrm>
            <a:prstGeom prst="rect">
              <a:avLst/>
            </a:prstGeom>
            <a:noFill/>
          </p:spPr>
          <p:txBody>
            <a:bodyPr wrap="square" rtlCol="0">
              <a:spAutoFit/>
            </a:bodyPr>
            <a:lstStyle/>
            <a:p>
              <a:pPr algn="ctr"/>
              <a:r>
                <a:rPr lang="en-US" sz="1300" dirty="0">
                  <a:latin typeface="+mj-lt"/>
                </a:rPr>
                <a:t>Localization Infrastructure</a:t>
              </a:r>
            </a:p>
          </p:txBody>
        </p:sp>
        <p:sp>
          <p:nvSpPr>
            <p:cNvPr id="50" name="TextBox 49"/>
            <p:cNvSpPr txBox="1"/>
            <p:nvPr/>
          </p:nvSpPr>
          <p:spPr>
            <a:xfrm>
              <a:off x="6067658" y="3593465"/>
              <a:ext cx="892594" cy="222414"/>
            </a:xfrm>
            <a:prstGeom prst="rect">
              <a:avLst/>
            </a:prstGeom>
            <a:noFill/>
          </p:spPr>
          <p:txBody>
            <a:bodyPr wrap="square" rtlCol="0">
              <a:spAutoFit/>
            </a:bodyPr>
            <a:lstStyle/>
            <a:p>
              <a:pPr algn="ctr"/>
              <a:r>
                <a:rPr lang="en-US" sz="1300" dirty="0">
                  <a:latin typeface="+mj-lt"/>
                </a:rPr>
                <a:t>RSSI</a:t>
              </a:r>
            </a:p>
          </p:txBody>
        </p:sp>
        <p:sp>
          <p:nvSpPr>
            <p:cNvPr id="51" name="TextBox 50"/>
            <p:cNvSpPr txBox="1"/>
            <p:nvPr/>
          </p:nvSpPr>
          <p:spPr>
            <a:xfrm>
              <a:off x="4995645" y="3162763"/>
              <a:ext cx="892594" cy="222414"/>
            </a:xfrm>
            <a:prstGeom prst="rect">
              <a:avLst/>
            </a:prstGeom>
            <a:noFill/>
          </p:spPr>
          <p:txBody>
            <a:bodyPr wrap="square" rtlCol="0">
              <a:spAutoFit/>
            </a:bodyPr>
            <a:lstStyle/>
            <a:p>
              <a:pPr algn="ctr"/>
              <a:r>
                <a:rPr lang="en-US" sz="1300" dirty="0">
                  <a:latin typeface="+mj-lt"/>
                </a:rPr>
                <a:t>Location</a:t>
              </a:r>
            </a:p>
          </p:txBody>
        </p:sp>
        <p:sp>
          <p:nvSpPr>
            <p:cNvPr id="52" name="TextBox 51"/>
            <p:cNvSpPr txBox="1"/>
            <p:nvPr/>
          </p:nvSpPr>
          <p:spPr>
            <a:xfrm>
              <a:off x="4888962" y="3582931"/>
              <a:ext cx="892594" cy="222414"/>
            </a:xfrm>
            <a:prstGeom prst="rect">
              <a:avLst/>
            </a:prstGeom>
            <a:noFill/>
          </p:spPr>
          <p:txBody>
            <a:bodyPr wrap="square" rtlCol="0">
              <a:spAutoFit/>
            </a:bodyPr>
            <a:lstStyle/>
            <a:p>
              <a:pPr algn="ctr"/>
              <a:r>
                <a:rPr lang="en-US" sz="1300" dirty="0">
                  <a:latin typeface="+mj-lt"/>
                </a:rPr>
                <a:t>Service</a:t>
              </a:r>
            </a:p>
          </p:txBody>
        </p:sp>
      </p:grpSp>
      <p:grpSp>
        <p:nvGrpSpPr>
          <p:cNvPr id="5" name="Group 4"/>
          <p:cNvGrpSpPr/>
          <p:nvPr/>
        </p:nvGrpSpPr>
        <p:grpSpPr>
          <a:xfrm>
            <a:off x="8236915" y="2197052"/>
            <a:ext cx="3649733" cy="3623580"/>
            <a:chOff x="8236915" y="2197052"/>
            <a:chExt cx="3649733" cy="3623580"/>
          </a:xfrm>
        </p:grpSpPr>
        <p:sp>
          <p:nvSpPr>
            <p:cNvPr id="7" name="Rectangle 6"/>
            <p:cNvSpPr>
              <a:spLocks noChangeAspect="1"/>
            </p:cNvSpPr>
            <p:nvPr/>
          </p:nvSpPr>
          <p:spPr>
            <a:xfrm>
              <a:off x="8250661" y="2197052"/>
              <a:ext cx="1855143" cy="3605561"/>
            </a:xfrm>
            <a:prstGeom prst="rect">
              <a:avLst/>
            </a:prstGeom>
            <a:blipFill dpi="0" rotWithShape="1">
              <a:blip r:embed="rId7" cstate="print">
                <a:extLst>
                  <a:ext uri="{28A0092B-C50C-407E-A947-70E740481C1C}">
                    <a14:useLocalDpi xmlns:a14="http://schemas.microsoft.com/office/drawing/2010/main"/>
                  </a:ext>
                </a:extLst>
              </a:blip>
              <a:srcRect/>
              <a:stretch>
                <a:fillRect l="-11355" t="-6258" r="-12105" b="-65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55741" y="2197052"/>
              <a:ext cx="1850063" cy="181731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sz="800"/>
            </a:p>
          </p:txBody>
        </p:sp>
        <p:sp>
          <p:nvSpPr>
            <p:cNvPr id="9" name="Right Brace 8"/>
            <p:cNvSpPr/>
            <p:nvPr/>
          </p:nvSpPr>
          <p:spPr>
            <a:xfrm>
              <a:off x="10290714" y="2197053"/>
              <a:ext cx="413041" cy="1791767"/>
            </a:xfrm>
            <a:prstGeom prst="rightBrace">
              <a:avLst>
                <a:gd name="adj1" fmla="val 39081"/>
                <a:gd name="adj2" fmla="val 50000"/>
              </a:avLst>
            </a:prstGeom>
            <a:ln w="19050"/>
          </p:spPr>
          <p:style>
            <a:lnRef idx="1">
              <a:schemeClr val="accent1"/>
            </a:lnRef>
            <a:fillRef idx="0">
              <a:schemeClr val="accent1"/>
            </a:fillRef>
            <a:effectRef idx="0">
              <a:schemeClr val="accent1"/>
            </a:effectRef>
            <a:fontRef idx="minor">
              <a:schemeClr val="tx1"/>
            </a:fontRef>
          </p:style>
          <p:txBody>
            <a:bodyPr lIns="68580" tIns="34291" rIns="68580" bIns="34291" rtlCol="0" anchor="ctr"/>
            <a:lstStyle/>
            <a:p>
              <a:pPr algn="ctr"/>
              <a:endParaRPr lang="en-US" sz="800"/>
            </a:p>
          </p:txBody>
        </p:sp>
        <p:sp>
          <p:nvSpPr>
            <p:cNvPr id="11" name="TextBox 10"/>
            <p:cNvSpPr txBox="1"/>
            <p:nvPr/>
          </p:nvSpPr>
          <p:spPr>
            <a:xfrm>
              <a:off x="10521224" y="2783520"/>
              <a:ext cx="1365424" cy="623250"/>
            </a:xfrm>
            <a:prstGeom prst="rect">
              <a:avLst/>
            </a:prstGeom>
            <a:noFill/>
          </p:spPr>
          <p:txBody>
            <a:bodyPr wrap="square" lIns="68580" tIns="34291" rIns="68580" bIns="34291" rtlCol="0">
              <a:spAutoFit/>
            </a:bodyPr>
            <a:lstStyle/>
            <a:p>
              <a:pPr algn="ctr"/>
              <a:r>
                <a:rPr lang="en-US" dirty="0">
                  <a:latin typeface="+mj-lt"/>
                </a:rPr>
                <a:t>Location-aware apps</a:t>
              </a:r>
            </a:p>
          </p:txBody>
        </p:sp>
        <p:sp>
          <p:nvSpPr>
            <p:cNvPr id="12" name="TextBox 11"/>
            <p:cNvSpPr txBox="1"/>
            <p:nvPr/>
          </p:nvSpPr>
          <p:spPr>
            <a:xfrm>
              <a:off x="10703755" y="4758279"/>
              <a:ext cx="980245" cy="346251"/>
            </a:xfrm>
            <a:prstGeom prst="rect">
              <a:avLst/>
            </a:prstGeom>
            <a:noFill/>
          </p:spPr>
          <p:txBody>
            <a:bodyPr wrap="square" lIns="68580" tIns="34291" rIns="68580" bIns="34291" rtlCol="0">
              <a:spAutoFit/>
            </a:bodyPr>
            <a:lstStyle/>
            <a:p>
              <a:r>
                <a:rPr lang="en-US" dirty="0">
                  <a:latin typeface="+mj-lt"/>
                </a:rPr>
                <a:t>OS level</a:t>
              </a:r>
            </a:p>
          </p:txBody>
        </p:sp>
        <p:sp>
          <p:nvSpPr>
            <p:cNvPr id="13" name="Rectangle 12"/>
            <p:cNvSpPr/>
            <p:nvPr/>
          </p:nvSpPr>
          <p:spPr>
            <a:xfrm>
              <a:off x="8236915" y="4041439"/>
              <a:ext cx="1868889" cy="1761174"/>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sz="800"/>
            </a:p>
          </p:txBody>
        </p:sp>
        <p:pic>
          <p:nvPicPr>
            <p:cNvPr id="14" name="Picture 4" descr="http://farm6.staticflickr.com/5180/5540543936_b10be20228_o.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355756" y="2859360"/>
              <a:ext cx="372935" cy="3741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564963" y="5369214"/>
              <a:ext cx="1311298" cy="371862"/>
            </a:xfrm>
            <a:prstGeom prst="rect">
              <a:avLst/>
            </a:prstGeom>
            <a:solidFill>
              <a:schemeClr val="tx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68580" tIns="34291" rIns="68580" bIns="34291" rtlCol="0" anchor="ctr"/>
            <a:lstStyle/>
            <a:p>
              <a:pPr algn="ctr"/>
              <a:r>
                <a:rPr lang="en-US" sz="1300" dirty="0">
                  <a:latin typeface="+mj-lt"/>
                </a:rPr>
                <a:t>Android Location Services</a:t>
              </a:r>
            </a:p>
          </p:txBody>
        </p:sp>
        <p:cxnSp>
          <p:nvCxnSpPr>
            <p:cNvPr id="16" name="Straight Arrow Connector 15"/>
            <p:cNvCxnSpPr>
              <a:stCxn id="16" idx="0"/>
              <a:endCxn id="18" idx="2"/>
            </p:cNvCxnSpPr>
            <p:nvPr/>
          </p:nvCxnSpPr>
          <p:spPr>
            <a:xfrm flipH="1" flipV="1">
              <a:off x="9220612" y="4726115"/>
              <a:ext cx="1" cy="64309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633778" y="4228869"/>
              <a:ext cx="1173667" cy="497246"/>
            </a:xfrm>
            <a:prstGeom prst="rect">
              <a:avLst/>
            </a:prstGeom>
            <a:solidFill>
              <a:schemeClr val="tx2">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68580" tIns="34291" rIns="68580" bIns="34291" rtlCol="0" anchor="ctr"/>
            <a:lstStyle/>
            <a:p>
              <a:pPr algn="ctr"/>
              <a:r>
                <a:rPr lang="en-US" sz="1300" dirty="0">
                  <a:latin typeface="+mj-lt"/>
                </a:rPr>
                <a:t>Location Access Controls</a:t>
              </a:r>
            </a:p>
          </p:txBody>
        </p:sp>
        <p:cxnSp>
          <p:nvCxnSpPr>
            <p:cNvPr id="18" name="Straight Arrow Connector 17"/>
            <p:cNvCxnSpPr>
              <a:stCxn id="18" idx="0"/>
              <a:endCxn id="15" idx="2"/>
            </p:cNvCxnSpPr>
            <p:nvPr/>
          </p:nvCxnSpPr>
          <p:spPr>
            <a:xfrm flipH="1" flipV="1">
              <a:off x="8542223" y="3233512"/>
              <a:ext cx="678388" cy="995357"/>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348006" y="2616310"/>
              <a:ext cx="298348" cy="374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sz="800"/>
            </a:p>
          </p:txBody>
        </p:sp>
        <p:sp>
          <p:nvSpPr>
            <p:cNvPr id="20" name="Rectangle 19"/>
            <p:cNvSpPr/>
            <p:nvPr/>
          </p:nvSpPr>
          <p:spPr>
            <a:xfrm>
              <a:off x="9646354" y="2616310"/>
              <a:ext cx="298348" cy="374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endParaRPr lang="en-US" sz="800"/>
            </a:p>
          </p:txBody>
        </p:sp>
        <p:cxnSp>
          <p:nvCxnSpPr>
            <p:cNvPr id="21" name="Straight Connector 20"/>
            <p:cNvCxnSpPr/>
            <p:nvPr/>
          </p:nvCxnSpPr>
          <p:spPr>
            <a:xfrm>
              <a:off x="8250661" y="4030944"/>
              <a:ext cx="18551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33" descr="https://g.twimg.com/about/feature-corporate/image/twitterbird_RGB.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714832" y="2559880"/>
              <a:ext cx="460218" cy="372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5" descr="https://www.facebook.com/images/fb_icon_325x325.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467628" y="2717267"/>
              <a:ext cx="372935" cy="3729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7" descr="https://lh3.googleusercontent.com/558uECh1748zYIkjqo3NF7Ff9r1jCmZo9Zn-NyKLdl5v5GLzXCM3O___xCHKZXLDdxU=w170"/>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056124" y="2925297"/>
              <a:ext cx="372935" cy="3729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9" descr="https://lh3.googleusercontent.com/grsL-sVOds-X3WXwQKYplloxD2wkWLUmpXFYTX2dmbAltKTRskhDX4rsdLwavMv5LHQ=w300"/>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39009" y="3533934"/>
              <a:ext cx="372935" cy="3729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1" descr="http://g-ec2.images-amazon.com/images/G/01/social/api-share/amazon_logo_500500._V323939215_.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291089" y="3463723"/>
              <a:ext cx="372935" cy="3729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3" descr="https://whatsapp.com/favicon.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597913" y="3165091"/>
              <a:ext cx="372935" cy="37293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stCxn id="18" idx="0"/>
              <a:endCxn id="24" idx="2"/>
            </p:cNvCxnSpPr>
            <p:nvPr/>
          </p:nvCxnSpPr>
          <p:spPr>
            <a:xfrm flipV="1">
              <a:off x="9220612" y="3090201"/>
              <a:ext cx="433483" cy="1138667"/>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0"/>
              <a:endCxn id="27" idx="2"/>
            </p:cNvCxnSpPr>
            <p:nvPr/>
          </p:nvCxnSpPr>
          <p:spPr>
            <a:xfrm flipH="1" flipV="1">
              <a:off x="8477557" y="3836658"/>
              <a:ext cx="743055" cy="392211"/>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0"/>
              <a:endCxn id="26" idx="2"/>
            </p:cNvCxnSpPr>
            <p:nvPr/>
          </p:nvCxnSpPr>
          <p:spPr>
            <a:xfrm flipV="1">
              <a:off x="9220612" y="3906869"/>
              <a:ext cx="704864" cy="3220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0"/>
              <a:endCxn id="23" idx="2"/>
            </p:cNvCxnSpPr>
            <p:nvPr/>
          </p:nvCxnSpPr>
          <p:spPr>
            <a:xfrm flipH="1" flipV="1">
              <a:off x="8944941" y="2932815"/>
              <a:ext cx="275670" cy="1296054"/>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8" idx="0"/>
              <a:endCxn id="25" idx="2"/>
            </p:cNvCxnSpPr>
            <p:nvPr/>
          </p:nvCxnSpPr>
          <p:spPr>
            <a:xfrm flipV="1">
              <a:off x="9220612" y="3298232"/>
              <a:ext cx="21980" cy="930637"/>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8" idx="0"/>
              <a:endCxn id="28" idx="2"/>
            </p:cNvCxnSpPr>
            <p:nvPr/>
          </p:nvCxnSpPr>
          <p:spPr>
            <a:xfrm flipV="1">
              <a:off x="9220612" y="3538026"/>
              <a:ext cx="563769" cy="690843"/>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Right Brace 77"/>
            <p:cNvSpPr/>
            <p:nvPr/>
          </p:nvSpPr>
          <p:spPr>
            <a:xfrm>
              <a:off x="10290715" y="4028866"/>
              <a:ext cx="413041" cy="1791766"/>
            </a:xfrm>
            <a:prstGeom prst="rightBrace">
              <a:avLst>
                <a:gd name="adj1" fmla="val 39081"/>
                <a:gd name="adj2" fmla="val 50000"/>
              </a:avLst>
            </a:prstGeom>
            <a:ln w="19050"/>
          </p:spPr>
          <p:style>
            <a:lnRef idx="1">
              <a:schemeClr val="accent1"/>
            </a:lnRef>
            <a:fillRef idx="0">
              <a:schemeClr val="accent1"/>
            </a:fillRef>
            <a:effectRef idx="0">
              <a:schemeClr val="accent1"/>
            </a:effectRef>
            <a:fontRef idx="minor">
              <a:schemeClr val="tx1"/>
            </a:fontRef>
          </p:style>
          <p:txBody>
            <a:bodyPr lIns="68580" tIns="34291" rIns="68580" bIns="34291" rtlCol="0" anchor="ctr"/>
            <a:lstStyle/>
            <a:p>
              <a:pPr algn="ctr"/>
              <a:endParaRPr lang="en-US" sz="800"/>
            </a:p>
          </p:txBody>
        </p:sp>
      </p:grpSp>
      <p:sp>
        <p:nvSpPr>
          <p:cNvPr id="79" name="Slide Number Placeholder 78"/>
          <p:cNvSpPr>
            <a:spLocks noGrp="1"/>
          </p:cNvSpPr>
          <p:nvPr>
            <p:ph type="sldNum" sz="quarter" idx="12"/>
          </p:nvPr>
        </p:nvSpPr>
        <p:spPr/>
        <p:txBody>
          <a:bodyPr/>
          <a:lstStyle/>
          <a:p>
            <a:fld id="{088FEC65-D79E-4DCE-A549-ACBEE94ABE9E}" type="slidenum">
              <a:rPr lang="en-US" smtClean="0"/>
              <a:t>11</a:t>
            </a:fld>
            <a:endParaRPr lang="en-US"/>
          </a:p>
        </p:txBody>
      </p:sp>
      <p:sp>
        <p:nvSpPr>
          <p:cNvPr id="80" name="Content Placeholder 34"/>
          <p:cNvSpPr>
            <a:spLocks noGrp="1"/>
          </p:cNvSpPr>
          <p:nvPr>
            <p:ph sz="half" idx="1"/>
          </p:nvPr>
        </p:nvSpPr>
        <p:spPr>
          <a:xfrm>
            <a:off x="826008" y="1978025"/>
            <a:ext cx="4643445" cy="4351339"/>
          </a:xfrm>
        </p:spPr>
        <p:txBody>
          <a:bodyPr/>
          <a:lstStyle/>
          <a:p>
            <a:pPr marL="0" indent="0">
              <a:buNone/>
            </a:pPr>
            <a:r>
              <a:rPr lang="en-US" sz="3200" b="1" dirty="0" smtClean="0">
                <a:latin typeface="+mj-lt"/>
              </a:rPr>
              <a:t>Mobile Systems</a:t>
            </a:r>
          </a:p>
          <a:p>
            <a:r>
              <a:rPr lang="en-US" dirty="0" smtClean="0">
                <a:latin typeface="+mj-lt"/>
              </a:rPr>
              <a:t>Smartphone location </a:t>
            </a:r>
            <a:r>
              <a:rPr lang="en-US" dirty="0">
                <a:latin typeface="+mj-lt"/>
              </a:rPr>
              <a:t>p</a:t>
            </a:r>
            <a:r>
              <a:rPr lang="en-US" dirty="0" smtClean="0">
                <a:latin typeface="+mj-lt"/>
              </a:rPr>
              <a:t>rivacy</a:t>
            </a:r>
          </a:p>
          <a:p>
            <a:pPr lvl="1"/>
            <a:r>
              <a:rPr lang="en-US" dirty="0" smtClean="0">
                <a:latin typeface="+mj-lt"/>
              </a:rPr>
              <a:t>[USENIX Sec ’15a, CCS ‘14]</a:t>
            </a:r>
          </a:p>
          <a:p>
            <a:endParaRPr lang="en-US" sz="1400" dirty="0" smtClean="0">
              <a:latin typeface="+mj-lt"/>
            </a:endParaRPr>
          </a:p>
          <a:p>
            <a:r>
              <a:rPr lang="en-US" dirty="0" smtClean="0">
                <a:latin typeface="+mj-lt"/>
              </a:rPr>
              <a:t>Indoor location privacy</a:t>
            </a:r>
          </a:p>
          <a:p>
            <a:pPr lvl="1"/>
            <a:r>
              <a:rPr lang="en-US" dirty="0" smtClean="0">
                <a:latin typeface="+mj-lt"/>
              </a:rPr>
              <a:t>[PETS ‘16]</a:t>
            </a:r>
          </a:p>
          <a:p>
            <a:endParaRPr lang="en-US" sz="1400" dirty="0" smtClean="0">
              <a:latin typeface="+mj-lt"/>
            </a:endParaRPr>
          </a:p>
          <a:p>
            <a:r>
              <a:rPr lang="en-US" dirty="0" smtClean="0">
                <a:latin typeface="+mj-lt"/>
              </a:rPr>
              <a:t>Mobile linkage </a:t>
            </a:r>
            <a:r>
              <a:rPr lang="en-US" dirty="0">
                <a:latin typeface="+mj-lt"/>
              </a:rPr>
              <a:t>p</a:t>
            </a:r>
            <a:r>
              <a:rPr lang="en-US" dirty="0" smtClean="0">
                <a:latin typeface="+mj-lt"/>
              </a:rPr>
              <a:t>rivacy</a:t>
            </a:r>
          </a:p>
          <a:p>
            <a:pPr lvl="1"/>
            <a:r>
              <a:rPr lang="en-US" dirty="0" smtClean="0">
                <a:latin typeface="+mj-lt"/>
              </a:rPr>
              <a:t>[USENIX Sec ‘15b]</a:t>
            </a:r>
          </a:p>
          <a:p>
            <a:endParaRPr lang="en-US" dirty="0"/>
          </a:p>
        </p:txBody>
      </p:sp>
      <p:sp>
        <p:nvSpPr>
          <p:cNvPr id="81" name="Content Placeholder 34"/>
          <p:cNvSpPr txBox="1">
            <a:spLocks/>
          </p:cNvSpPr>
          <p:nvPr/>
        </p:nvSpPr>
        <p:spPr>
          <a:xfrm>
            <a:off x="5948166" y="1978025"/>
            <a:ext cx="5188113" cy="4351339"/>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err="1" smtClean="0">
                <a:latin typeface="+mj-lt"/>
              </a:rPr>
              <a:t>IoT</a:t>
            </a:r>
            <a:r>
              <a:rPr lang="en-US" sz="3200" b="1" dirty="0" smtClean="0">
                <a:latin typeface="+mj-lt"/>
              </a:rPr>
              <a:t> Interactions</a:t>
            </a:r>
          </a:p>
          <a:p>
            <a:r>
              <a:rPr lang="en-US" dirty="0" smtClean="0">
                <a:latin typeface="+mj-lt"/>
              </a:rPr>
              <a:t>BLE-Guardian</a:t>
            </a:r>
          </a:p>
          <a:p>
            <a:pPr lvl="1"/>
            <a:r>
              <a:rPr lang="en-US" dirty="0" smtClean="0">
                <a:latin typeface="+mj-lt"/>
              </a:rPr>
              <a:t>[USENIX Sec ‘16]</a:t>
            </a:r>
          </a:p>
          <a:p>
            <a:endParaRPr lang="en-US" sz="1400" dirty="0" smtClean="0">
              <a:latin typeface="+mj-lt"/>
            </a:endParaRPr>
          </a:p>
          <a:p>
            <a:r>
              <a:rPr lang="en-US" dirty="0" err="1" smtClean="0">
                <a:latin typeface="+mj-lt"/>
              </a:rPr>
              <a:t>VAuth</a:t>
            </a:r>
            <a:endParaRPr lang="en-US" dirty="0" smtClean="0">
              <a:latin typeface="+mj-lt"/>
            </a:endParaRPr>
          </a:p>
          <a:p>
            <a:pPr lvl="1"/>
            <a:r>
              <a:rPr lang="en-US" dirty="0" smtClean="0">
                <a:latin typeface="+mj-lt"/>
              </a:rPr>
              <a:t>[Under Review]</a:t>
            </a:r>
          </a:p>
          <a:p>
            <a:endParaRPr lang="en-US" sz="1400" dirty="0" smtClean="0">
              <a:latin typeface="+mj-lt"/>
            </a:endParaRPr>
          </a:p>
          <a:p>
            <a:r>
              <a:rPr lang="en-US" dirty="0" err="1" smtClean="0">
                <a:latin typeface="+mj-lt"/>
              </a:rPr>
              <a:t>Pribot</a:t>
            </a:r>
            <a:endParaRPr lang="en-US" dirty="0" smtClean="0">
              <a:latin typeface="+mj-lt"/>
            </a:endParaRPr>
          </a:p>
          <a:p>
            <a:pPr lvl="1"/>
            <a:r>
              <a:rPr lang="en-US" dirty="0" smtClean="0">
                <a:latin typeface="+mj-lt"/>
              </a:rPr>
              <a:t>[WFPN-SOUPS ‘16, Under Review]</a:t>
            </a:r>
          </a:p>
          <a:p>
            <a:endParaRPr lang="en-US" dirty="0"/>
          </a:p>
        </p:txBody>
      </p:sp>
      <p:sp>
        <p:nvSpPr>
          <p:cNvPr id="6" name="Rectangle 5"/>
          <p:cNvSpPr/>
          <p:nvPr/>
        </p:nvSpPr>
        <p:spPr>
          <a:xfrm>
            <a:off x="5633118" y="1847763"/>
            <a:ext cx="5524620" cy="405638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8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1">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1">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1">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65129"/>
            <a:ext cx="12192000" cy="1325563"/>
          </a:xfrm>
        </p:spPr>
        <p:txBody>
          <a:bodyPr/>
          <a:lstStyle/>
          <a:p>
            <a:pPr algn="ctr"/>
            <a:r>
              <a:rPr lang="en-US" b="1" dirty="0" smtClean="0">
                <a:solidFill>
                  <a:schemeClr val="tx2"/>
                </a:solidFill>
              </a:rPr>
              <a:t>Security and Privacy of User-Device Interactions</a:t>
            </a:r>
            <a:endParaRPr lang="en-US" b="1" dirty="0">
              <a:solidFill>
                <a:schemeClr val="tx2"/>
              </a:solidFill>
            </a:endParaRPr>
          </a:p>
        </p:txBody>
      </p:sp>
      <p:graphicFrame>
        <p:nvGraphicFramePr>
          <p:cNvPr id="9" name="Diagram 8"/>
          <p:cNvGraphicFramePr/>
          <p:nvPr>
            <p:extLst>
              <p:ext uri="{D42A27DB-BD31-4B8C-83A1-F6EECF244321}">
                <p14:modId xmlns:p14="http://schemas.microsoft.com/office/powerpoint/2010/main" val="753374374"/>
              </p:ext>
            </p:extLst>
          </p:nvPr>
        </p:nvGraphicFramePr>
        <p:xfrm>
          <a:off x="2139950" y="1709742"/>
          <a:ext cx="7912100" cy="4976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lide Number Placeholder 9"/>
          <p:cNvSpPr>
            <a:spLocks noGrp="1"/>
          </p:cNvSpPr>
          <p:nvPr>
            <p:ph type="sldNum" sz="quarter" idx="12"/>
          </p:nvPr>
        </p:nvSpPr>
        <p:spPr/>
        <p:txBody>
          <a:bodyPr/>
          <a:lstStyle/>
          <a:p>
            <a:fld id="{088FEC65-D79E-4DCE-A549-ACBEE94ABE9E}" type="slidenum">
              <a:rPr lang="en-US" smtClean="0"/>
              <a:t>12</a:t>
            </a:fld>
            <a:endParaRPr lang="en-US"/>
          </a:p>
        </p:txBody>
      </p:sp>
    </p:spTree>
    <p:extLst>
      <p:ext uri="{BB962C8B-B14F-4D97-AF65-F5344CB8AC3E}">
        <p14:creationId xmlns:p14="http://schemas.microsoft.com/office/powerpoint/2010/main" val="19917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625545D7-D82C-7B41-9699-7880CD28CC4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CF2B2362-3DFA-854D-8834-5B3A9D56F49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C0BD5A54-0088-B441-8129-BA41F607B37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28EE90A4-59D4-6D4A-8B59-50107683CF3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9A4A4D8A-2D43-A14E-B5EB-EABF1DFDFF6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5517C16F-2A7F-1A46-BFA9-33DDA483896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4" y="1709742"/>
            <a:ext cx="10515600" cy="2852737"/>
          </a:xfrm>
        </p:spPr>
        <p:txBody>
          <a:bodyPr>
            <a:normAutofit/>
          </a:bodyPr>
          <a:lstStyle/>
          <a:p>
            <a:r>
              <a:rPr lang="en-US" sz="6600" dirty="0"/>
              <a:t>BLE-Guardian</a:t>
            </a:r>
          </a:p>
        </p:txBody>
      </p:sp>
      <p:sp>
        <p:nvSpPr>
          <p:cNvPr id="5" name="Text Placeholder 4"/>
          <p:cNvSpPr>
            <a:spLocks noGrp="1"/>
          </p:cNvSpPr>
          <p:nvPr>
            <p:ph type="body" idx="1"/>
          </p:nvPr>
        </p:nvSpPr>
        <p:spPr>
          <a:xfrm>
            <a:off x="2504" y="4589467"/>
            <a:ext cx="10515600" cy="1500187"/>
          </a:xfrm>
        </p:spPr>
        <p:txBody>
          <a:bodyPr/>
          <a:lstStyle/>
          <a:p>
            <a:r>
              <a:rPr lang="en-US" dirty="0" smtClean="0"/>
              <a:t>[USENIX Sec ’16]</a:t>
            </a:r>
            <a:endParaRPr lang="en-US" dirty="0"/>
          </a:p>
        </p:txBody>
      </p:sp>
      <p:sp>
        <p:nvSpPr>
          <p:cNvPr id="6" name="Slide Number Placeholder 5"/>
          <p:cNvSpPr>
            <a:spLocks noGrp="1"/>
          </p:cNvSpPr>
          <p:nvPr>
            <p:ph type="sldNum" sz="quarter" idx="12"/>
          </p:nvPr>
        </p:nvSpPr>
        <p:spPr/>
        <p:txBody>
          <a:bodyPr/>
          <a:lstStyle/>
          <a:p>
            <a:fld id="{0D522F1B-7C4D-45D9-BBA0-B097EC716052}" type="slidenum">
              <a:rPr lang="en-US" smtClean="0"/>
              <a:t>13</a:t>
            </a:fld>
            <a:endParaRPr lang="en-US"/>
          </a:p>
        </p:txBody>
      </p:sp>
      <p:grpSp>
        <p:nvGrpSpPr>
          <p:cNvPr id="2" name="Group 1"/>
          <p:cNvGrpSpPr>
            <a:grpSpLocks noChangeAspect="1"/>
          </p:cNvGrpSpPr>
          <p:nvPr/>
        </p:nvGrpSpPr>
        <p:grpSpPr>
          <a:xfrm>
            <a:off x="4856311" y="2215636"/>
            <a:ext cx="7250630" cy="3874018"/>
            <a:chOff x="852650" y="1374382"/>
            <a:chExt cx="10615803" cy="5611201"/>
          </a:xfrm>
        </p:grpSpPr>
        <p:pic>
          <p:nvPicPr>
            <p:cNvPr id="7" name="Picture 6"/>
            <p:cNvPicPr>
              <a:picLocks noChangeAspect="1"/>
            </p:cNvPicPr>
            <p:nvPr/>
          </p:nvPicPr>
          <p:blipFill rotWithShape="1">
            <a:blip r:embed="rId3">
              <a:alphaModFix amt="20000"/>
            </a:blip>
            <a:srcRect l="56800" t="29259" r="10832" b="13746"/>
            <a:stretch/>
          </p:blipFill>
          <p:spPr>
            <a:xfrm rot="8261853" flipV="1">
              <a:off x="3963921" y="2498732"/>
              <a:ext cx="1982254" cy="487860"/>
            </a:xfrm>
            <a:prstGeom prst="rect">
              <a:avLst/>
            </a:prstGeom>
          </p:spPr>
        </p:pic>
        <p:pic>
          <p:nvPicPr>
            <p:cNvPr id="8" name="Picture 7"/>
            <p:cNvPicPr>
              <a:picLocks noChangeAspect="1"/>
            </p:cNvPicPr>
            <p:nvPr/>
          </p:nvPicPr>
          <p:blipFill rotWithShape="1">
            <a:blip r:embed="rId3">
              <a:alphaModFix amt="20000"/>
            </a:blip>
            <a:srcRect l="56800" t="29259" r="10832" b="13746"/>
            <a:stretch/>
          </p:blipFill>
          <p:spPr>
            <a:xfrm rot="3101987" flipV="1">
              <a:off x="6215869" y="2807732"/>
              <a:ext cx="1982254" cy="487860"/>
            </a:xfrm>
            <a:prstGeom prst="rect">
              <a:avLst/>
            </a:prstGeom>
          </p:spPr>
        </p:pic>
        <p:pic>
          <p:nvPicPr>
            <p:cNvPr id="9" name="Picture 2" descr="https://static0.fitbit.com/simple.b-cssdisabled-png.h7f00310d787c49e7cce9ed4a3651c911.pack?items=%2Fcontent%2Fassets%2Fstore2%2Fimages%2Fproducts-retina%2Fcharge%2Fcharge_black_sid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78150" y="5957291"/>
              <a:ext cx="1114855" cy="949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iclarified.com/images/news/32473/133165/133165.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76376" y="3713526"/>
              <a:ext cx="1620146" cy="16201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ttp://ca.dlink.com/wp-content/uploads/2014/06/DSP-W215-Side-New-800x450.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3202" t="17062" r="36147" b="17441"/>
            <a:stretch/>
          </p:blipFill>
          <p:spPr bwMode="auto">
            <a:xfrm>
              <a:off x="852650" y="3831209"/>
              <a:ext cx="653176" cy="785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ttp://gadgets4guys.com/wp-content/uploads/2014/04/ilumi-smart-bulbs-600x400.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4707" r="26227" b="7657"/>
            <a:stretch/>
          </p:blipFill>
          <p:spPr bwMode="auto">
            <a:xfrm>
              <a:off x="3206588" y="5936179"/>
              <a:ext cx="597219" cy="7493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https://www.digicape.co.za/image/data/1.Temp/gluocose_meter.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711978">
              <a:off x="9877166" y="4566271"/>
              <a:ext cx="807159" cy="7213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ttp://media3.popsugar-assets.com/files/thumbor/BxKr3NsMGasUL0_xwJOR_nhNvtI=/fit-in/2048xorig/2012/11/47/3/192/1922507/5c0acf8affd33e1c_lg/i/Google-TV-LG-Smart-TV-G2-Series.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627912" y="1782452"/>
              <a:ext cx="2840541" cy="19134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0"/>
            <a:srcRect l="32878" r="33538"/>
            <a:stretch/>
          </p:blipFill>
          <p:spPr>
            <a:xfrm>
              <a:off x="3321752" y="3251573"/>
              <a:ext cx="934115" cy="1953031"/>
            </a:xfrm>
            <a:prstGeom prst="rect">
              <a:avLst/>
            </a:prstGeom>
          </p:spPr>
        </p:pic>
        <p:pic>
          <p:nvPicPr>
            <p:cNvPr id="16" name="Picture 15"/>
            <p:cNvPicPr>
              <a:picLocks noChangeAspect="1"/>
            </p:cNvPicPr>
            <p:nvPr/>
          </p:nvPicPr>
          <p:blipFill rotWithShape="1">
            <a:blip r:embed="rId11" cstate="hqprint">
              <a:extLst>
                <a:ext uri="{28A0092B-C50C-407E-A947-70E740481C1C}">
                  <a14:useLocalDpi xmlns:a14="http://schemas.microsoft.com/office/drawing/2010/main"/>
                </a:ext>
              </a:extLst>
            </a:blip>
            <a:srcRect l="25428" r="17709"/>
            <a:stretch/>
          </p:blipFill>
          <p:spPr>
            <a:xfrm>
              <a:off x="1319236" y="2135342"/>
              <a:ext cx="828145" cy="970918"/>
            </a:xfrm>
            <a:prstGeom prst="rect">
              <a:avLst/>
            </a:prstGeom>
          </p:spPr>
        </p:pic>
        <p:pic>
          <p:nvPicPr>
            <p:cNvPr id="17" name="Picture 16"/>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147149" y="4945734"/>
              <a:ext cx="1200708" cy="1370545"/>
            </a:xfrm>
            <a:prstGeom prst="rect">
              <a:avLst/>
            </a:prstGeom>
          </p:spPr>
        </p:pic>
        <p:pic>
          <p:nvPicPr>
            <p:cNvPr id="18" name="Picture 17"/>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5791762">
              <a:off x="10089053" y="5710841"/>
              <a:ext cx="514370" cy="1143045"/>
            </a:xfrm>
            <a:prstGeom prst="rect">
              <a:avLst/>
            </a:prstGeom>
          </p:spPr>
        </p:pic>
        <p:pic>
          <p:nvPicPr>
            <p:cNvPr id="19" name="Picture 18"/>
            <p:cNvPicPr>
              <a:picLocks noChangeAspect="1"/>
            </p:cNvPicPr>
            <p:nvPr/>
          </p:nvPicPr>
          <p:blipFill rotWithShape="1">
            <a:blip r:embed="rId3">
              <a:alphaModFix amt="20000"/>
            </a:blip>
            <a:srcRect l="56800" t="29259" r="10832" b="13746"/>
            <a:stretch/>
          </p:blipFill>
          <p:spPr>
            <a:xfrm rot="998726" flipV="1">
              <a:off x="6550249" y="2171994"/>
              <a:ext cx="2394709" cy="487860"/>
            </a:xfrm>
            <a:prstGeom prst="rect">
              <a:avLst/>
            </a:prstGeom>
          </p:spPr>
        </p:pic>
        <p:pic>
          <p:nvPicPr>
            <p:cNvPr id="20" name="Picture 19"/>
            <p:cNvPicPr>
              <a:picLocks noChangeAspect="1"/>
            </p:cNvPicPr>
            <p:nvPr/>
          </p:nvPicPr>
          <p:blipFill>
            <a:blip r:embed="rId14"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4216065">
              <a:off x="9027611" y="3468127"/>
              <a:ext cx="446429" cy="1177606"/>
            </a:xfrm>
            <a:prstGeom prst="rect">
              <a:avLst/>
            </a:prstGeom>
            <a:ln>
              <a:noFill/>
            </a:ln>
          </p:spPr>
        </p:pic>
        <p:pic>
          <p:nvPicPr>
            <p:cNvPr id="21" name="Picture 20"/>
            <p:cNvPicPr>
              <a:picLocks noChangeAspect="1"/>
            </p:cNvPicPr>
            <p:nvPr/>
          </p:nvPicPr>
          <p:blipFill>
            <a:blip r:embed="rId14"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7001476">
              <a:off x="9198644" y="4282711"/>
              <a:ext cx="446429" cy="1177606"/>
            </a:xfrm>
            <a:prstGeom prst="rect">
              <a:avLst/>
            </a:prstGeom>
            <a:ln>
              <a:noFill/>
            </a:ln>
          </p:spPr>
        </p:pic>
        <p:pic>
          <p:nvPicPr>
            <p:cNvPr id="22" name="Picture 21"/>
            <p:cNvPicPr>
              <a:picLocks noChangeAspect="1"/>
            </p:cNvPicPr>
            <p:nvPr/>
          </p:nvPicPr>
          <p:blipFill>
            <a:blip r:embed="rId16"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8832126">
              <a:off x="9066978" y="5042204"/>
              <a:ext cx="446429" cy="1177606"/>
            </a:xfrm>
            <a:prstGeom prst="rect">
              <a:avLst/>
            </a:prstGeom>
            <a:ln>
              <a:noFill/>
            </a:ln>
          </p:spPr>
        </p:pic>
        <p:pic>
          <p:nvPicPr>
            <p:cNvPr id="23" name="Picture 22"/>
            <p:cNvPicPr>
              <a:picLocks noChangeAspect="1"/>
            </p:cNvPicPr>
            <p:nvPr/>
          </p:nvPicPr>
          <p:blipFill>
            <a:blip r:embed="rId17"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3520996">
              <a:off x="7837371" y="5339483"/>
              <a:ext cx="446429" cy="873947"/>
            </a:xfrm>
            <a:prstGeom prst="rect">
              <a:avLst/>
            </a:prstGeom>
            <a:ln>
              <a:noFill/>
            </a:ln>
          </p:spPr>
        </p:pic>
        <p:pic>
          <p:nvPicPr>
            <p:cNvPr id="24" name="Picture 23"/>
            <p:cNvPicPr>
              <a:picLocks noChangeAspect="1"/>
            </p:cNvPicPr>
            <p:nvPr/>
          </p:nvPicPr>
          <p:blipFill>
            <a:blip r:embed="rId18"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8685567">
              <a:off x="2484696" y="2769293"/>
              <a:ext cx="450332" cy="1602609"/>
            </a:xfrm>
            <a:prstGeom prst="rect">
              <a:avLst/>
            </a:prstGeom>
            <a:ln>
              <a:noFill/>
            </a:ln>
          </p:spPr>
        </p:pic>
        <p:pic>
          <p:nvPicPr>
            <p:cNvPr id="25" name="Picture 24"/>
            <p:cNvPicPr>
              <a:picLocks noChangeAspect="1"/>
            </p:cNvPicPr>
            <p:nvPr/>
          </p:nvPicPr>
          <p:blipFill>
            <a:blip r:embed="rId19"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6946124">
              <a:off x="2228669" y="3399740"/>
              <a:ext cx="446429" cy="1729581"/>
            </a:xfrm>
            <a:prstGeom prst="rect">
              <a:avLst/>
            </a:prstGeom>
            <a:ln>
              <a:noFill/>
            </a:ln>
          </p:spPr>
        </p:pic>
        <p:pic>
          <p:nvPicPr>
            <p:cNvPr id="26" name="Picture 25"/>
            <p:cNvPicPr>
              <a:picLocks noChangeAspect="1"/>
            </p:cNvPicPr>
            <p:nvPr/>
          </p:nvPicPr>
          <p:blipFill>
            <a:blip r:embed="rId20"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4585869">
              <a:off x="2481335" y="4508966"/>
              <a:ext cx="446429" cy="1466135"/>
            </a:xfrm>
            <a:prstGeom prst="rect">
              <a:avLst/>
            </a:prstGeom>
            <a:ln>
              <a:noFill/>
            </a:ln>
          </p:spPr>
        </p:pic>
        <p:pic>
          <p:nvPicPr>
            <p:cNvPr id="27" name="Picture 26"/>
            <p:cNvPicPr>
              <a:picLocks noChangeAspect="1"/>
            </p:cNvPicPr>
            <p:nvPr/>
          </p:nvPicPr>
          <p:blipFill>
            <a:blip r:embed="rId21"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3520996">
              <a:off x="3452390" y="5249110"/>
              <a:ext cx="446429" cy="569768"/>
            </a:xfrm>
            <a:prstGeom prst="rect">
              <a:avLst/>
            </a:prstGeom>
            <a:ln>
              <a:noFill/>
            </a:ln>
          </p:spPr>
        </p:pic>
        <p:pic>
          <p:nvPicPr>
            <p:cNvPr id="28"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22" cstate="print">
              <a:alphaModFix amt="20000"/>
              <a:extLst>
                <a:ext uri="{28A0092B-C50C-407E-A947-70E740481C1C}">
                  <a14:useLocalDpi xmlns:a14="http://schemas.microsoft.com/office/drawing/2010/main"/>
                </a:ext>
              </a:extLst>
            </a:blip>
            <a:srcRect/>
            <a:stretch>
              <a:fillRect/>
            </a:stretch>
          </p:blipFill>
          <p:spPr bwMode="auto">
            <a:xfrm>
              <a:off x="5123800" y="1374382"/>
              <a:ext cx="1885166" cy="56112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7305934"/>
      </p:ext>
    </p:extLst>
  </p:cSld>
  <p:clrMapOvr>
    <a:masterClrMapping/>
  </p:clrMapOvr>
  <mc:AlternateContent xmlns:mc="http://schemas.openxmlformats.org/markup-compatibility/2006" xmlns:p14="http://schemas.microsoft.com/office/powerpoint/2010/main">
    <mc:Choice Requires="p14">
      <p:transition p14:dur="0" advTm="6331"/>
    </mc:Choice>
    <mc:Fallback xmlns="">
      <p:transition advTm="633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 Primer</a:t>
            </a:r>
          </a:p>
        </p:txBody>
      </p:sp>
      <p:sp>
        <p:nvSpPr>
          <p:cNvPr id="3" name="Slide Number Placeholder 2"/>
          <p:cNvSpPr>
            <a:spLocks noGrp="1"/>
          </p:cNvSpPr>
          <p:nvPr>
            <p:ph type="sldNum" sz="quarter" idx="12"/>
          </p:nvPr>
        </p:nvSpPr>
        <p:spPr/>
        <p:txBody>
          <a:bodyPr/>
          <a:lstStyle/>
          <a:p>
            <a:fld id="{00DE720E-C72B-42F0-AD69-52D60E3C605E}" type="slidenum">
              <a:rPr lang="en-US" smtClean="0"/>
              <a:t>14</a:t>
            </a:fld>
            <a:endParaRPr lang="en-US" dirty="0"/>
          </a:p>
        </p:txBody>
      </p:sp>
      <p:sp>
        <p:nvSpPr>
          <p:cNvPr id="5" name="TextBox 4"/>
          <p:cNvSpPr txBox="1"/>
          <p:nvPr/>
        </p:nvSpPr>
        <p:spPr>
          <a:xfrm>
            <a:off x="5880103" y="1068034"/>
            <a:ext cx="6303793" cy="4576125"/>
          </a:xfrm>
          <a:prstGeom prst="rect">
            <a:avLst/>
          </a:prstGeom>
          <a:noFill/>
        </p:spPr>
        <p:txBody>
          <a:bodyPr wrap="square" rtlCol="0">
            <a:spAutoFit/>
          </a:bodyPr>
          <a:lstStyle/>
          <a:p>
            <a:pPr marL="342891" indent="-342891" defTabSz="573460">
              <a:spcAft>
                <a:spcPts val="533"/>
              </a:spcAft>
              <a:buSzPct val="100000"/>
              <a:buFont typeface="Arial" panose="020B0604020202020204" pitchFamily="34" charset="0"/>
              <a:buChar char="•"/>
            </a:pPr>
            <a:r>
              <a:rPr lang="en-US" sz="2400" b="1" dirty="0">
                <a:solidFill>
                  <a:srgbClr val="000000"/>
                </a:solidFill>
                <a:latin typeface="+mj-lt"/>
                <a:cs typeface="HP Simplified" pitchFamily="34" charset="0"/>
              </a:rPr>
              <a:t>Standby:</a:t>
            </a:r>
            <a:r>
              <a:rPr lang="en-US" sz="2400" dirty="0">
                <a:solidFill>
                  <a:srgbClr val="000000"/>
                </a:solidFill>
                <a:latin typeface="+mj-lt"/>
                <a:cs typeface="HP Simplified" pitchFamily="34" charset="0"/>
              </a:rPr>
              <a:t> Low Power Mode. Receiver and transmitter switched ‘off’</a:t>
            </a:r>
          </a:p>
          <a:p>
            <a:pPr marL="342891" indent="-342891" defTabSz="573460">
              <a:spcAft>
                <a:spcPts val="533"/>
              </a:spcAft>
              <a:buSzPct val="100000"/>
              <a:buFont typeface="Arial" panose="020B0604020202020204" pitchFamily="34" charset="0"/>
              <a:buChar char="•"/>
            </a:pPr>
            <a:endParaRPr lang="en-US" sz="1051" dirty="0">
              <a:solidFill>
                <a:srgbClr val="000000"/>
              </a:solidFill>
              <a:latin typeface="+mj-lt"/>
              <a:cs typeface="HP Simplified" pitchFamily="34" charset="0"/>
            </a:endParaRPr>
          </a:p>
          <a:p>
            <a:pPr marL="342891" indent="-342891" defTabSz="573460">
              <a:spcAft>
                <a:spcPts val="533"/>
              </a:spcAft>
              <a:buSzPct val="100000"/>
              <a:buFont typeface="Arial" panose="020B0604020202020204" pitchFamily="34" charset="0"/>
              <a:buChar char="•"/>
            </a:pPr>
            <a:r>
              <a:rPr lang="en-US" sz="2400" b="1" dirty="0">
                <a:solidFill>
                  <a:srgbClr val="000000"/>
                </a:solidFill>
                <a:latin typeface="+mj-lt"/>
                <a:cs typeface="HP Simplified" pitchFamily="34" charset="0"/>
              </a:rPr>
              <a:t>Advertising:</a:t>
            </a:r>
            <a:r>
              <a:rPr lang="en-US" sz="2400" dirty="0">
                <a:solidFill>
                  <a:srgbClr val="000000"/>
                </a:solidFill>
                <a:latin typeface="+mj-lt"/>
                <a:cs typeface="HP Simplified" pitchFamily="34" charset="0"/>
              </a:rPr>
              <a:t> Used by low power </a:t>
            </a:r>
            <a:r>
              <a:rPr lang="en-US" sz="2400" dirty="0" smtClean="0">
                <a:solidFill>
                  <a:srgbClr val="000000"/>
                </a:solidFill>
                <a:latin typeface="+mj-lt"/>
                <a:cs typeface="HP Simplified" pitchFamily="34" charset="0"/>
              </a:rPr>
              <a:t>‘</a:t>
            </a:r>
            <a:r>
              <a:rPr lang="en-US" sz="2400" dirty="0" err="1" smtClean="0">
                <a:solidFill>
                  <a:srgbClr val="000000"/>
                </a:solidFill>
                <a:latin typeface="+mj-lt"/>
                <a:cs typeface="HP Simplified" pitchFamily="34" charset="0"/>
              </a:rPr>
              <a:t>IoT</a:t>
            </a:r>
            <a:r>
              <a:rPr lang="en-US" sz="2400" dirty="0" smtClean="0">
                <a:solidFill>
                  <a:srgbClr val="000000"/>
                </a:solidFill>
                <a:latin typeface="+mj-lt"/>
                <a:cs typeface="HP Simplified" pitchFamily="34" charset="0"/>
              </a:rPr>
              <a:t> Device’. </a:t>
            </a:r>
            <a:r>
              <a:rPr lang="en-US" sz="2400" dirty="0">
                <a:solidFill>
                  <a:srgbClr val="000000"/>
                </a:solidFill>
                <a:latin typeface="+mj-lt"/>
                <a:cs typeface="HP Simplified" pitchFamily="34" charset="0"/>
              </a:rPr>
              <a:t>Only transmitter required.</a:t>
            </a:r>
          </a:p>
          <a:p>
            <a:pPr marL="342891" indent="-342891" defTabSz="573460">
              <a:spcAft>
                <a:spcPts val="533"/>
              </a:spcAft>
              <a:buSzPct val="100000"/>
              <a:buFont typeface="Arial" panose="020B0604020202020204" pitchFamily="34" charset="0"/>
              <a:buChar char="•"/>
            </a:pPr>
            <a:endParaRPr lang="en-US" sz="1051" dirty="0">
              <a:solidFill>
                <a:srgbClr val="000000"/>
              </a:solidFill>
              <a:latin typeface="+mj-lt"/>
              <a:cs typeface="HP Simplified" pitchFamily="34" charset="0"/>
            </a:endParaRPr>
          </a:p>
          <a:p>
            <a:pPr marL="342891" indent="-342891" defTabSz="573460">
              <a:spcAft>
                <a:spcPts val="533"/>
              </a:spcAft>
              <a:buSzPct val="100000"/>
              <a:buFont typeface="Arial" panose="020B0604020202020204" pitchFamily="34" charset="0"/>
              <a:buChar char="•"/>
            </a:pPr>
            <a:r>
              <a:rPr lang="en-US" sz="2400" b="1" dirty="0">
                <a:solidFill>
                  <a:srgbClr val="000000"/>
                </a:solidFill>
                <a:latin typeface="+mj-lt"/>
                <a:cs typeface="HP Simplified" pitchFamily="34" charset="0"/>
              </a:rPr>
              <a:t>Scanning:</a:t>
            </a:r>
            <a:r>
              <a:rPr lang="en-US" sz="2400" dirty="0">
                <a:solidFill>
                  <a:srgbClr val="000000"/>
                </a:solidFill>
                <a:latin typeface="+mj-lt"/>
                <a:cs typeface="HP Simplified" pitchFamily="34" charset="0"/>
              </a:rPr>
              <a:t> Used by </a:t>
            </a:r>
            <a:r>
              <a:rPr lang="en-US" sz="2400" dirty="0" smtClean="0">
                <a:solidFill>
                  <a:srgbClr val="000000"/>
                </a:solidFill>
                <a:latin typeface="+mj-lt"/>
                <a:cs typeface="HP Simplified" pitchFamily="34" charset="0"/>
              </a:rPr>
              <a:t>‘gateway’. </a:t>
            </a:r>
            <a:r>
              <a:rPr lang="en-US" sz="2400" dirty="0">
                <a:solidFill>
                  <a:srgbClr val="000000"/>
                </a:solidFill>
                <a:latin typeface="+mj-lt"/>
                <a:cs typeface="HP Simplified" pitchFamily="34" charset="0"/>
              </a:rPr>
              <a:t>Receiver listens to advertising channels.</a:t>
            </a:r>
          </a:p>
          <a:p>
            <a:pPr marL="342891" indent="-342891" defTabSz="573460">
              <a:spcAft>
                <a:spcPts val="533"/>
              </a:spcAft>
              <a:buSzPct val="100000"/>
              <a:buFont typeface="Arial" panose="020B0604020202020204" pitchFamily="34" charset="0"/>
              <a:buChar char="•"/>
            </a:pPr>
            <a:endParaRPr lang="en-US" sz="1051" b="1" dirty="0">
              <a:solidFill>
                <a:srgbClr val="000000"/>
              </a:solidFill>
              <a:latin typeface="+mj-lt"/>
              <a:cs typeface="HP Simplified" pitchFamily="34" charset="0"/>
            </a:endParaRPr>
          </a:p>
          <a:p>
            <a:pPr marL="342891" indent="-342891" defTabSz="573460">
              <a:spcAft>
                <a:spcPts val="533"/>
              </a:spcAft>
              <a:buSzPct val="100000"/>
              <a:buFont typeface="Arial" panose="020B0604020202020204" pitchFamily="34" charset="0"/>
              <a:buChar char="•"/>
            </a:pPr>
            <a:r>
              <a:rPr lang="en-US" sz="2400" b="1" dirty="0">
                <a:solidFill>
                  <a:srgbClr val="000000"/>
                </a:solidFill>
                <a:latin typeface="+mj-lt"/>
                <a:cs typeface="HP Simplified" pitchFamily="34" charset="0"/>
              </a:rPr>
              <a:t>Initiating: </a:t>
            </a:r>
            <a:r>
              <a:rPr lang="en-US" sz="2400" dirty="0" smtClean="0">
                <a:solidFill>
                  <a:srgbClr val="000000"/>
                </a:solidFill>
                <a:latin typeface="+mj-lt"/>
                <a:cs typeface="HP Simplified" pitchFamily="34" charset="0"/>
              </a:rPr>
              <a:t>‘Gateway’ </a:t>
            </a:r>
            <a:r>
              <a:rPr lang="en-US" sz="2400" dirty="0">
                <a:solidFill>
                  <a:srgbClr val="000000"/>
                </a:solidFill>
                <a:latin typeface="+mj-lt"/>
                <a:cs typeface="HP Simplified" pitchFamily="34" charset="0"/>
              </a:rPr>
              <a:t>sends connection request</a:t>
            </a:r>
          </a:p>
          <a:p>
            <a:pPr marL="342891" indent="-342891" defTabSz="573460">
              <a:spcAft>
                <a:spcPts val="533"/>
              </a:spcAft>
              <a:buSzPct val="100000"/>
              <a:buFont typeface="Arial" panose="020B0604020202020204" pitchFamily="34" charset="0"/>
              <a:buChar char="•"/>
            </a:pPr>
            <a:endParaRPr lang="en-US" sz="1051" dirty="0">
              <a:solidFill>
                <a:srgbClr val="000000"/>
              </a:solidFill>
              <a:latin typeface="+mj-lt"/>
              <a:cs typeface="HP Simplified" pitchFamily="34" charset="0"/>
            </a:endParaRPr>
          </a:p>
          <a:p>
            <a:pPr marL="342891" indent="-342891" defTabSz="573460">
              <a:spcAft>
                <a:spcPts val="533"/>
              </a:spcAft>
              <a:buSzPct val="100000"/>
              <a:buFont typeface="Arial" panose="020B0604020202020204" pitchFamily="34" charset="0"/>
              <a:buChar char="•"/>
            </a:pPr>
            <a:r>
              <a:rPr lang="en-US" sz="2400" b="1" dirty="0">
                <a:solidFill>
                  <a:srgbClr val="000000"/>
                </a:solidFill>
                <a:latin typeface="+mj-lt"/>
                <a:cs typeface="HP Simplified" pitchFamily="34" charset="0"/>
              </a:rPr>
              <a:t>Connection: </a:t>
            </a:r>
            <a:r>
              <a:rPr lang="en-US" sz="2400" dirty="0" smtClean="0">
                <a:solidFill>
                  <a:srgbClr val="000000"/>
                </a:solidFill>
                <a:latin typeface="+mj-lt"/>
                <a:cs typeface="HP Simplified" pitchFamily="34" charset="0"/>
              </a:rPr>
              <a:t>Communication over data channels.</a:t>
            </a:r>
            <a:endParaRPr lang="en-US" sz="2400" dirty="0">
              <a:solidFill>
                <a:srgbClr val="000000"/>
              </a:solidFill>
              <a:latin typeface="+mj-lt"/>
              <a:cs typeface="HP Simplified" pitchFamily="34" charset="0"/>
            </a:endParaRPr>
          </a:p>
        </p:txBody>
      </p:sp>
      <p:sp>
        <p:nvSpPr>
          <p:cNvPr id="10" name="Oval 9"/>
          <p:cNvSpPr/>
          <p:nvPr/>
        </p:nvSpPr>
        <p:spPr>
          <a:xfrm>
            <a:off x="2344767" y="1582951"/>
            <a:ext cx="1371600" cy="13716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algn="ctr"/>
            <a:r>
              <a:rPr lang="en-US" sz="2000" dirty="0"/>
              <a:t>Scanning</a:t>
            </a:r>
          </a:p>
        </p:txBody>
      </p:sp>
      <p:sp>
        <p:nvSpPr>
          <p:cNvPr id="12" name="Oval 11"/>
          <p:cNvSpPr/>
          <p:nvPr/>
        </p:nvSpPr>
        <p:spPr>
          <a:xfrm>
            <a:off x="2338219" y="5285056"/>
            <a:ext cx="1371600" cy="13716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algn="ctr"/>
            <a:r>
              <a:rPr lang="en-US" sz="2000" dirty="0"/>
              <a:t>Connection</a:t>
            </a:r>
          </a:p>
        </p:txBody>
      </p:sp>
      <p:sp>
        <p:nvSpPr>
          <p:cNvPr id="13" name="Oval 12"/>
          <p:cNvSpPr/>
          <p:nvPr/>
        </p:nvSpPr>
        <p:spPr>
          <a:xfrm>
            <a:off x="287367" y="3434003"/>
            <a:ext cx="1371600" cy="13716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algn="ctr"/>
            <a:r>
              <a:rPr lang="en-US" sz="2000" dirty="0"/>
              <a:t>Advertising</a:t>
            </a:r>
          </a:p>
        </p:txBody>
      </p:sp>
      <p:sp>
        <p:nvSpPr>
          <p:cNvPr id="14" name="Oval 13"/>
          <p:cNvSpPr/>
          <p:nvPr/>
        </p:nvSpPr>
        <p:spPr>
          <a:xfrm>
            <a:off x="4402167" y="3434003"/>
            <a:ext cx="1371600" cy="13716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algn="ctr"/>
            <a:r>
              <a:rPr lang="en-US" sz="2000" dirty="0"/>
              <a:t>Initiating</a:t>
            </a:r>
          </a:p>
        </p:txBody>
      </p:sp>
      <p:sp>
        <p:nvSpPr>
          <p:cNvPr id="15" name="Oval 14"/>
          <p:cNvSpPr/>
          <p:nvPr/>
        </p:nvSpPr>
        <p:spPr>
          <a:xfrm>
            <a:off x="2344767" y="3434003"/>
            <a:ext cx="1371600" cy="13716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algn="ctr"/>
            <a:r>
              <a:rPr lang="en-US" sz="2000" dirty="0"/>
              <a:t>Standby</a:t>
            </a:r>
          </a:p>
        </p:txBody>
      </p:sp>
      <p:cxnSp>
        <p:nvCxnSpPr>
          <p:cNvPr id="16" name="Straight Arrow Connector 15"/>
          <p:cNvCxnSpPr>
            <a:stCxn id="10" idx="4"/>
            <a:endCxn id="15" idx="0"/>
          </p:cNvCxnSpPr>
          <p:nvPr/>
        </p:nvCxnSpPr>
        <p:spPr>
          <a:xfrm>
            <a:off x="3030567" y="2954553"/>
            <a:ext cx="0" cy="479453"/>
          </a:xfrm>
          <a:prstGeom prst="straightConnector1">
            <a:avLst/>
          </a:prstGeom>
          <a:ln w="38100">
            <a:solidFill>
              <a:schemeClr val="accent6">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6"/>
            <a:endCxn id="14" idx="2"/>
          </p:cNvCxnSpPr>
          <p:nvPr/>
        </p:nvCxnSpPr>
        <p:spPr>
          <a:xfrm>
            <a:off x="3716367" y="4119803"/>
            <a:ext cx="685800" cy="0"/>
          </a:xfrm>
          <a:prstGeom prst="straightConnector1">
            <a:avLst/>
          </a:prstGeom>
          <a:ln w="38100">
            <a:solidFill>
              <a:schemeClr val="accent6">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4"/>
            <a:endCxn id="12" idx="0"/>
          </p:cNvCxnSpPr>
          <p:nvPr/>
        </p:nvCxnSpPr>
        <p:spPr>
          <a:xfrm flipH="1">
            <a:off x="3024019" y="4805606"/>
            <a:ext cx="6548" cy="479453"/>
          </a:xfrm>
          <a:prstGeom prst="straightConnector1">
            <a:avLst/>
          </a:prstGeom>
          <a:ln w="38100">
            <a:solidFill>
              <a:schemeClr val="accent6">
                <a:lumMod val="50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6"/>
            <a:endCxn id="15" idx="2"/>
          </p:cNvCxnSpPr>
          <p:nvPr/>
        </p:nvCxnSpPr>
        <p:spPr>
          <a:xfrm>
            <a:off x="1658967" y="4119803"/>
            <a:ext cx="685800" cy="0"/>
          </a:xfrm>
          <a:prstGeom prst="straightConnector1">
            <a:avLst/>
          </a:prstGeom>
          <a:ln w="38100">
            <a:solidFill>
              <a:schemeClr val="accent6">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052" name="Curved Connector 2051"/>
          <p:cNvCxnSpPr>
            <a:stCxn id="14" idx="4"/>
            <a:endCxn id="12" idx="6"/>
          </p:cNvCxnSpPr>
          <p:nvPr/>
        </p:nvCxnSpPr>
        <p:spPr>
          <a:xfrm rot="5400000">
            <a:off x="3816269" y="4699155"/>
            <a:ext cx="1165253" cy="1378148"/>
          </a:xfrm>
          <a:prstGeom prst="curvedConnector2">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13" idx="4"/>
            <a:endCxn id="12" idx="2"/>
          </p:cNvCxnSpPr>
          <p:nvPr/>
        </p:nvCxnSpPr>
        <p:spPr>
          <a:xfrm rot="16200000" flipH="1">
            <a:off x="1073067" y="4705703"/>
            <a:ext cx="1165253" cy="1365052"/>
          </a:xfrm>
          <a:prstGeom prst="curvedConnector2">
            <a:avLst/>
          </a:prstGeom>
          <a:ln w="3810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3551152"/>
      </p:ext>
    </p:extLst>
  </p:cSld>
  <p:clrMapOvr>
    <a:masterClrMapping/>
  </p:clrMapOvr>
  <mc:AlternateContent xmlns:mc="http://schemas.openxmlformats.org/markup-compatibility/2006" xmlns:p14="http://schemas.microsoft.com/office/powerpoint/2010/main">
    <mc:Choice Requires="p14">
      <p:transition p14:dur="0" advTm="74833"/>
    </mc:Choice>
    <mc:Fallback xmlns="">
      <p:transition advTm="748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15"/>
                                        </p:tgtEl>
                                        <p:attrNameLst>
                                          <p:attrName>fillcolor</p:attrName>
                                        </p:attrNameLst>
                                      </p:cBhvr>
                                      <p:to>
                                        <a:schemeClr val="accent2"/>
                                      </p:to>
                                    </p:animClr>
                                    <p:set>
                                      <p:cBhvr>
                                        <p:cTn id="7" dur="500" fill="hold"/>
                                        <p:tgtEl>
                                          <p:spTgt spid="15"/>
                                        </p:tgtEl>
                                        <p:attrNameLst>
                                          <p:attrName>fill.type</p:attrName>
                                        </p:attrNameLst>
                                      </p:cBhvr>
                                      <p:to>
                                        <p:strVal val="solid"/>
                                      </p:to>
                                    </p:set>
                                    <p:set>
                                      <p:cBhvr>
                                        <p:cTn id="8" dur="500" fill="hold"/>
                                        <p:tgtEl>
                                          <p:spTgt spid="15"/>
                                        </p:tgtEl>
                                        <p:attrNameLst>
                                          <p:attrName>fill.on</p:attrName>
                                        </p:attrNameLst>
                                      </p:cBhvr>
                                      <p:to>
                                        <p:strVal val="true"/>
                                      </p:to>
                                    </p:set>
                                  </p:childTnLst>
                                </p:cTn>
                              </p:par>
                              <p:par>
                                <p:cTn id="9" presetID="15" presetClass="emph" presetSubtype="0" grpId="1" nodeType="withEffect">
                                  <p:stCondLst>
                                    <p:cond delay="0"/>
                                  </p:stCondLst>
                                  <p:iterate type="lt">
                                    <p:tmAbs val="25"/>
                                  </p:iterate>
                                  <p:childTnLst>
                                    <p:set>
                                      <p:cBhvr override="childStyle">
                                        <p:cTn id="10" dur="indefinite"/>
                                        <p:tgtEl>
                                          <p:spTgt spid="15"/>
                                        </p:tgtEl>
                                        <p:attrNameLst>
                                          <p:attrName>style.fontWeight</p:attrName>
                                        </p:attrNameLst>
                                      </p:cBhvr>
                                      <p:to>
                                        <p:strVal val="bold"/>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500" fill="hold"/>
                                        <p:tgtEl>
                                          <p:spTgt spid="15"/>
                                        </p:tgtEl>
                                        <p:attrNameLst>
                                          <p:attrName>fillcolor</p:attrName>
                                        </p:attrNameLst>
                                      </p:cBhvr>
                                      <p:to>
                                        <a:srgbClr val="70AD47"/>
                                      </p:to>
                                    </p:animClr>
                                    <p:set>
                                      <p:cBhvr>
                                        <p:cTn id="17" dur="500" fill="hold"/>
                                        <p:tgtEl>
                                          <p:spTgt spid="15"/>
                                        </p:tgtEl>
                                        <p:attrNameLst>
                                          <p:attrName>fill.type</p:attrName>
                                        </p:attrNameLst>
                                      </p:cBhvr>
                                      <p:to>
                                        <p:strVal val="solid"/>
                                      </p:to>
                                    </p:set>
                                    <p:set>
                                      <p:cBhvr>
                                        <p:cTn id="18" dur="500" fill="hold"/>
                                        <p:tgtEl>
                                          <p:spTgt spid="15"/>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500" fill="hold"/>
                                        <p:tgtEl>
                                          <p:spTgt spid="13"/>
                                        </p:tgtEl>
                                        <p:attrNameLst>
                                          <p:attrName>fillcolor</p:attrName>
                                        </p:attrNameLst>
                                      </p:cBhvr>
                                      <p:to>
                                        <a:schemeClr val="accent2"/>
                                      </p:to>
                                    </p:animClr>
                                    <p:set>
                                      <p:cBhvr>
                                        <p:cTn id="21" dur="500" fill="hold"/>
                                        <p:tgtEl>
                                          <p:spTgt spid="13"/>
                                        </p:tgtEl>
                                        <p:attrNameLst>
                                          <p:attrName>fill.type</p:attrName>
                                        </p:attrNameLst>
                                      </p:cBhvr>
                                      <p:to>
                                        <p:strVal val="solid"/>
                                      </p:to>
                                    </p:set>
                                    <p:set>
                                      <p:cBhvr>
                                        <p:cTn id="22" dur="500" fill="hold"/>
                                        <p:tgtEl>
                                          <p:spTgt spid="13"/>
                                        </p:tgtEl>
                                        <p:attrNameLst>
                                          <p:attrName>fill.on</p:attrName>
                                        </p:attrNameLst>
                                      </p:cBhvr>
                                      <p:to>
                                        <p:strVal val="true"/>
                                      </p:to>
                                    </p:set>
                                  </p:childTnLst>
                                </p:cTn>
                              </p:par>
                              <p:par>
                                <p:cTn id="23" presetID="15" presetClass="emph" presetSubtype="0" grpId="0" nodeType="withEffect">
                                  <p:stCondLst>
                                    <p:cond delay="0"/>
                                  </p:stCondLst>
                                  <p:iterate type="lt">
                                    <p:tmAbs val="25"/>
                                  </p:iterate>
                                  <p:childTnLst>
                                    <p:set>
                                      <p:cBhvr override="childStyle">
                                        <p:cTn id="24" dur="indefinite"/>
                                        <p:tgtEl>
                                          <p:spTgt spid="13"/>
                                        </p:tgtEl>
                                        <p:attrNameLst>
                                          <p:attrName>style.fontWeight</p:attrName>
                                        </p:attrNameLst>
                                      </p:cBhvr>
                                      <p:to>
                                        <p:strVal val="bold"/>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13"/>
                                        </p:tgtEl>
                                        <p:attrNameLst>
                                          <p:attrName>fillcolor</p:attrName>
                                        </p:attrNameLst>
                                      </p:cBhvr>
                                      <p:to>
                                        <a:srgbClr val="70AD47"/>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10"/>
                                        </p:tgtEl>
                                        <p:attrNameLst>
                                          <p:attrName>fillcolor</p:attrName>
                                        </p:attrNameLst>
                                      </p:cBhvr>
                                      <p:to>
                                        <a:schemeClr val="accent2"/>
                                      </p:to>
                                    </p:animClr>
                                    <p:set>
                                      <p:cBhvr>
                                        <p:cTn id="35" dur="500" fill="hold"/>
                                        <p:tgtEl>
                                          <p:spTgt spid="10"/>
                                        </p:tgtEl>
                                        <p:attrNameLst>
                                          <p:attrName>fill.type</p:attrName>
                                        </p:attrNameLst>
                                      </p:cBhvr>
                                      <p:to>
                                        <p:strVal val="solid"/>
                                      </p:to>
                                    </p:set>
                                    <p:set>
                                      <p:cBhvr>
                                        <p:cTn id="36" dur="500" fill="hold"/>
                                        <p:tgtEl>
                                          <p:spTgt spid="10"/>
                                        </p:tgtEl>
                                        <p:attrNameLst>
                                          <p:attrName>fill.on</p:attrName>
                                        </p:attrNameLst>
                                      </p:cBhvr>
                                      <p:to>
                                        <p:strVal val="true"/>
                                      </p:to>
                                    </p:set>
                                  </p:childTnLst>
                                </p:cTn>
                              </p:par>
                              <p:par>
                                <p:cTn id="37" presetID="15" presetClass="emph" presetSubtype="0" grpId="0" nodeType="withEffect">
                                  <p:stCondLst>
                                    <p:cond delay="0"/>
                                  </p:stCondLst>
                                  <p:iterate type="lt">
                                    <p:tmAbs val="25"/>
                                  </p:iterate>
                                  <p:childTnLst>
                                    <p:set>
                                      <p:cBhvr override="childStyle">
                                        <p:cTn id="38" dur="indefinite"/>
                                        <p:tgtEl>
                                          <p:spTgt spid="10"/>
                                        </p:tgtEl>
                                        <p:attrNameLst>
                                          <p:attrName>style.fontWeight</p:attrName>
                                        </p:attrNameLst>
                                      </p:cBhvr>
                                      <p:to>
                                        <p:strVal val="bold"/>
                                      </p:to>
                                    </p:set>
                                  </p:childTnLst>
                                </p:cTn>
                              </p:par>
                              <p:par>
                                <p:cTn id="39" presetID="1" presetClass="entr" presetSubtype="0" fill="hold"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14"/>
                                        </p:tgtEl>
                                        <p:attrNameLst>
                                          <p:attrName>fillcolor</p:attrName>
                                        </p:attrNameLst>
                                      </p:cBhvr>
                                      <p:to>
                                        <a:schemeClr val="accent2"/>
                                      </p:to>
                                    </p:animClr>
                                    <p:set>
                                      <p:cBhvr>
                                        <p:cTn id="45" dur="500" fill="hold"/>
                                        <p:tgtEl>
                                          <p:spTgt spid="14"/>
                                        </p:tgtEl>
                                        <p:attrNameLst>
                                          <p:attrName>fill.type</p:attrName>
                                        </p:attrNameLst>
                                      </p:cBhvr>
                                      <p:to>
                                        <p:strVal val="solid"/>
                                      </p:to>
                                    </p:set>
                                    <p:set>
                                      <p:cBhvr>
                                        <p:cTn id="46" dur="500" fill="hold"/>
                                        <p:tgtEl>
                                          <p:spTgt spid="14"/>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500" fill="hold"/>
                                        <p:tgtEl>
                                          <p:spTgt spid="10"/>
                                        </p:tgtEl>
                                        <p:attrNameLst>
                                          <p:attrName>fillcolor</p:attrName>
                                        </p:attrNameLst>
                                      </p:cBhvr>
                                      <p:to>
                                        <a:srgbClr val="70AD47"/>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5" presetClass="emph" presetSubtype="0" grpId="0" nodeType="withEffect">
                                  <p:stCondLst>
                                    <p:cond delay="0"/>
                                  </p:stCondLst>
                                  <p:iterate type="lt">
                                    <p:tmAbs val="25"/>
                                  </p:iterate>
                                  <p:childTnLst>
                                    <p:set>
                                      <p:cBhvr override="childStyle">
                                        <p:cTn id="52" dur="indefinite"/>
                                        <p:tgtEl>
                                          <p:spTgt spid="14"/>
                                        </p:tgtEl>
                                        <p:attrNameLst>
                                          <p:attrName>style.fontWeight</p:attrName>
                                        </p:attrNameLst>
                                      </p:cBhvr>
                                      <p:to>
                                        <p:strVal val="bold"/>
                                      </p:to>
                                    </p:set>
                                  </p:childTnLst>
                                </p:cTn>
                              </p:par>
                              <p:par>
                                <p:cTn id="53" presetID="1" presetClass="entr" presetSubtype="0" fill="hold" nodeType="with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4"/>
                                        </p:tgtEl>
                                        <p:attrNameLst>
                                          <p:attrName>fillcolor</p:attrName>
                                        </p:attrNameLst>
                                      </p:cBhvr>
                                      <p:to>
                                        <a:srgbClr val="70AD47"/>
                                      </p:to>
                                    </p:animClr>
                                    <p:set>
                                      <p:cBhvr>
                                        <p:cTn id="59" dur="500" fill="hold"/>
                                        <p:tgtEl>
                                          <p:spTgt spid="14"/>
                                        </p:tgtEl>
                                        <p:attrNameLst>
                                          <p:attrName>fill.type</p:attrName>
                                        </p:attrNameLst>
                                      </p:cBhvr>
                                      <p:to>
                                        <p:strVal val="solid"/>
                                      </p:to>
                                    </p:set>
                                    <p:set>
                                      <p:cBhvr>
                                        <p:cTn id="60" dur="500" fill="hold"/>
                                        <p:tgtEl>
                                          <p:spTgt spid="14"/>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500" fill="hold"/>
                                        <p:tgtEl>
                                          <p:spTgt spid="12"/>
                                        </p:tgtEl>
                                        <p:attrNameLst>
                                          <p:attrName>fillcolor</p:attrName>
                                        </p:attrNameLst>
                                      </p:cBhvr>
                                      <p:to>
                                        <a:schemeClr val="accent2"/>
                                      </p:to>
                                    </p:animClr>
                                    <p:set>
                                      <p:cBhvr>
                                        <p:cTn id="63" dur="500" fill="hold"/>
                                        <p:tgtEl>
                                          <p:spTgt spid="12"/>
                                        </p:tgtEl>
                                        <p:attrNameLst>
                                          <p:attrName>fill.type</p:attrName>
                                        </p:attrNameLst>
                                      </p:cBhvr>
                                      <p:to>
                                        <p:strVal val="solid"/>
                                      </p:to>
                                    </p:set>
                                    <p:set>
                                      <p:cBhvr>
                                        <p:cTn id="64" dur="500" fill="hold"/>
                                        <p:tgtEl>
                                          <p:spTgt spid="12"/>
                                        </p:tgtEl>
                                        <p:attrNameLst>
                                          <p:attrName>fill.on</p:attrName>
                                        </p:attrNameLst>
                                      </p:cBhvr>
                                      <p:to>
                                        <p:strVal val="true"/>
                                      </p:to>
                                    </p:set>
                                  </p:childTnLst>
                                </p:cTn>
                              </p:par>
                              <p:par>
                                <p:cTn id="65" presetID="15" presetClass="emph" presetSubtype="0" grpId="0" nodeType="withEffect">
                                  <p:stCondLst>
                                    <p:cond delay="0"/>
                                  </p:stCondLst>
                                  <p:iterate type="lt">
                                    <p:tmAbs val="25"/>
                                  </p:iterate>
                                  <p:childTnLst>
                                    <p:set>
                                      <p:cBhvr override="childStyle">
                                        <p:cTn id="66" dur="indefinite"/>
                                        <p:tgtEl>
                                          <p:spTgt spid="12"/>
                                        </p:tgtEl>
                                        <p:attrNameLst>
                                          <p:attrName>style.fontWeight</p:attrName>
                                        </p:attrNameLst>
                                      </p:cBhvr>
                                      <p:to>
                                        <p:strVal val="bold"/>
                                      </p:to>
                                    </p:set>
                                  </p:childTnLst>
                                </p:cTn>
                              </p:par>
                              <p:par>
                                <p:cTn id="67" presetID="1" presetClass="entr" presetSubtype="0" fill="hold" nodeType="with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70AD47"/>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 Privacy &amp; Security Effectiveness</a:t>
            </a:r>
          </a:p>
        </p:txBody>
      </p:sp>
      <p:sp>
        <p:nvSpPr>
          <p:cNvPr id="5" name="Content Placeholder 4"/>
          <p:cNvSpPr>
            <a:spLocks noGrp="1"/>
          </p:cNvSpPr>
          <p:nvPr>
            <p:ph idx="1"/>
          </p:nvPr>
        </p:nvSpPr>
        <p:spPr/>
        <p:txBody>
          <a:bodyPr>
            <a:normAutofit/>
          </a:bodyPr>
          <a:lstStyle/>
          <a:p>
            <a:r>
              <a:rPr lang="en-US" b="1" dirty="0" smtClean="0">
                <a:latin typeface="+mj-lt"/>
              </a:rPr>
              <a:t>Indirect Advertisements</a:t>
            </a:r>
            <a:endParaRPr lang="en-US" b="1" dirty="0">
              <a:latin typeface="+mj-lt"/>
            </a:endParaRPr>
          </a:p>
          <a:p>
            <a:pPr lvl="1"/>
            <a:r>
              <a:rPr lang="en-US" dirty="0" smtClean="0">
                <a:latin typeface="+mj-lt"/>
              </a:rPr>
              <a:t>Detected 214 different unique </a:t>
            </a:r>
            <a:r>
              <a:rPr lang="en-US" b="1" dirty="0" smtClean="0">
                <a:latin typeface="+mj-lt"/>
              </a:rPr>
              <a:t>types of </a:t>
            </a:r>
            <a:r>
              <a:rPr lang="en-US" dirty="0" smtClean="0">
                <a:latin typeface="+mj-lt"/>
              </a:rPr>
              <a:t>devices</a:t>
            </a:r>
            <a:endParaRPr lang="en-US" dirty="0">
              <a:latin typeface="+mj-lt"/>
            </a:endParaRPr>
          </a:p>
          <a:p>
            <a:r>
              <a:rPr lang="en-US" b="1" dirty="0" smtClean="0">
                <a:latin typeface="+mj-lt"/>
              </a:rPr>
              <a:t>Address Randomization</a:t>
            </a:r>
            <a:endParaRPr lang="en-US" b="1" dirty="0">
              <a:latin typeface="+mj-lt"/>
            </a:endParaRPr>
          </a:p>
        </p:txBody>
      </p:sp>
      <p:sp>
        <p:nvSpPr>
          <p:cNvPr id="3" name="Slide Number Placeholder 2"/>
          <p:cNvSpPr>
            <a:spLocks noGrp="1"/>
          </p:cNvSpPr>
          <p:nvPr>
            <p:ph type="sldNum" sz="quarter" idx="12"/>
          </p:nvPr>
        </p:nvSpPr>
        <p:spPr/>
        <p:txBody>
          <a:bodyPr/>
          <a:lstStyle/>
          <a:p>
            <a:fld id="{00DE720E-C72B-42F0-AD69-52D60E3C605E}" type="slidenum">
              <a:rPr lang="en-US" smtClean="0"/>
              <a:t>15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34345614"/>
              </p:ext>
            </p:extLst>
          </p:nvPr>
        </p:nvGraphicFramePr>
        <p:xfrm>
          <a:off x="845124" y="3367616"/>
          <a:ext cx="4131945" cy="2225040"/>
        </p:xfrm>
        <a:graphic>
          <a:graphicData uri="http://schemas.openxmlformats.org/drawingml/2006/table">
            <a:tbl>
              <a:tblPr firstRow="1" bandRow="1">
                <a:tableStyleId>{7DF18680-E054-41AD-8BC1-D1AEF772440D}</a:tableStyleId>
              </a:tblPr>
              <a:tblGrid>
                <a:gridCol w="1991995">
                  <a:extLst>
                    <a:ext uri="{9D8B030D-6E8A-4147-A177-3AD203B41FA5}">
                      <a16:colId xmlns:a16="http://schemas.microsoft.com/office/drawing/2014/main" val="2565199847"/>
                    </a:ext>
                  </a:extLst>
                </a:gridCol>
                <a:gridCol w="2139950">
                  <a:extLst>
                    <a:ext uri="{9D8B030D-6E8A-4147-A177-3AD203B41FA5}">
                      <a16:colId xmlns:a16="http://schemas.microsoft.com/office/drawing/2014/main" val="3485259342"/>
                    </a:ext>
                  </a:extLst>
                </a:gridCol>
              </a:tblGrid>
              <a:tr h="370840">
                <a:tc>
                  <a:txBody>
                    <a:bodyPr/>
                    <a:lstStyle/>
                    <a:p>
                      <a:r>
                        <a:rPr lang="en-US" dirty="0" smtClean="0"/>
                        <a:t>Name</a:t>
                      </a:r>
                      <a:endParaRPr lang="en-US" dirty="0"/>
                    </a:p>
                  </a:txBody>
                  <a:tcPr/>
                </a:tc>
                <a:tc>
                  <a:txBody>
                    <a:bodyPr/>
                    <a:lstStyle/>
                    <a:p>
                      <a:r>
                        <a:rPr lang="en-US" dirty="0" smtClean="0"/>
                        <a:t>Description</a:t>
                      </a:r>
                      <a:endParaRPr lang="en-US" dirty="0"/>
                    </a:p>
                  </a:txBody>
                  <a:tcPr/>
                </a:tc>
                <a:extLst>
                  <a:ext uri="{0D108BD9-81ED-4DB2-BD59-A6C34878D82A}">
                    <a16:rowId xmlns:a16="http://schemas.microsoft.com/office/drawing/2014/main" val="3381890065"/>
                  </a:ext>
                </a:extLst>
              </a:tr>
              <a:tr h="370840">
                <a:tc>
                  <a:txBody>
                    <a:bodyPr/>
                    <a:lstStyle/>
                    <a:p>
                      <a:pPr algn="l" fontAlgn="b"/>
                      <a:r>
                        <a:rPr lang="en-US" sz="1800" b="0" i="0" u="none" strike="noStrike" dirty="0" err="1">
                          <a:solidFill>
                            <a:srgbClr val="000000"/>
                          </a:solidFill>
                          <a:effectLst/>
                          <a:latin typeface="+mj-lt"/>
                        </a:rPr>
                        <a:t>ihere</a:t>
                      </a:r>
                      <a:endParaRPr lang="en-US" sz="1800" b="0" i="0" u="none" strike="noStrike" dirty="0">
                        <a:solidFill>
                          <a:srgbClr val="000000"/>
                        </a:solidFill>
                        <a:effectLst/>
                        <a:latin typeface="+mj-lt"/>
                      </a:endParaRPr>
                    </a:p>
                  </a:txBody>
                  <a:tcPr marL="7620" marR="7620" marT="7620" marB="0" anchor="ctr"/>
                </a:tc>
                <a:tc>
                  <a:txBody>
                    <a:bodyPr/>
                    <a:lstStyle/>
                    <a:p>
                      <a:pPr algn="l" fontAlgn="b"/>
                      <a:r>
                        <a:rPr lang="en-US" sz="1800" b="0" i="0" u="none" strike="noStrike" dirty="0" smtClean="0">
                          <a:solidFill>
                            <a:srgbClr val="000000"/>
                          </a:solidFill>
                          <a:effectLst/>
                          <a:latin typeface="+mj-lt"/>
                        </a:rPr>
                        <a:t> key </a:t>
                      </a:r>
                      <a:r>
                        <a:rPr lang="en-US" sz="1800" b="0" i="0" u="none" strike="noStrike" dirty="0">
                          <a:solidFill>
                            <a:srgbClr val="000000"/>
                          </a:solidFill>
                          <a:effectLst/>
                          <a:latin typeface="+mj-lt"/>
                        </a:rPr>
                        <a:t>finder</a:t>
                      </a:r>
                    </a:p>
                  </a:txBody>
                  <a:tcPr marL="7620" marR="7620" marT="7620" marB="0" anchor="ctr"/>
                </a:tc>
                <a:extLst>
                  <a:ext uri="{0D108BD9-81ED-4DB2-BD59-A6C34878D82A}">
                    <a16:rowId xmlns:a16="http://schemas.microsoft.com/office/drawing/2014/main" val="3667718693"/>
                  </a:ext>
                </a:extLst>
              </a:tr>
              <a:tr h="370840">
                <a:tc>
                  <a:txBody>
                    <a:bodyPr/>
                    <a:lstStyle/>
                    <a:p>
                      <a:pPr algn="l" fontAlgn="b"/>
                      <a:r>
                        <a:rPr lang="en-US" sz="1800" b="0" i="0" u="none" strike="noStrike">
                          <a:solidFill>
                            <a:srgbClr val="000000"/>
                          </a:solidFill>
                          <a:effectLst/>
                          <a:latin typeface="+mj-lt"/>
                        </a:rPr>
                        <a:t>DEXCOMRX</a:t>
                      </a:r>
                    </a:p>
                  </a:txBody>
                  <a:tcPr marL="7620" marR="7620" marT="7620" marB="0" anchor="ctr"/>
                </a:tc>
                <a:tc>
                  <a:txBody>
                    <a:bodyPr/>
                    <a:lstStyle/>
                    <a:p>
                      <a:pPr algn="l" fontAlgn="b"/>
                      <a:r>
                        <a:rPr lang="en-US" sz="1800" b="0" i="0" u="none" strike="noStrike" dirty="0" smtClean="0">
                          <a:solidFill>
                            <a:srgbClr val="000000"/>
                          </a:solidFill>
                          <a:effectLst/>
                          <a:latin typeface="+mj-lt"/>
                        </a:rPr>
                        <a:t> Glucose </a:t>
                      </a:r>
                      <a:r>
                        <a:rPr lang="en-US" sz="1800" b="0" i="0" u="none" strike="noStrike" dirty="0">
                          <a:solidFill>
                            <a:srgbClr val="000000"/>
                          </a:solidFill>
                          <a:effectLst/>
                          <a:latin typeface="+mj-lt"/>
                        </a:rPr>
                        <a:t>monitor</a:t>
                      </a:r>
                    </a:p>
                  </a:txBody>
                  <a:tcPr marL="7620" marR="7620" marT="7620" marB="0" anchor="ctr"/>
                </a:tc>
                <a:extLst>
                  <a:ext uri="{0D108BD9-81ED-4DB2-BD59-A6C34878D82A}">
                    <a16:rowId xmlns:a16="http://schemas.microsoft.com/office/drawing/2014/main" val="1085322929"/>
                  </a:ext>
                </a:extLst>
              </a:tr>
              <a:tr h="370840">
                <a:tc>
                  <a:txBody>
                    <a:bodyPr/>
                    <a:lstStyle/>
                    <a:p>
                      <a:pPr algn="l" fontAlgn="b"/>
                      <a:r>
                        <a:rPr lang="en-US" sz="1800" b="0" i="0" u="none" strike="noStrike" dirty="0">
                          <a:solidFill>
                            <a:srgbClr val="000000"/>
                          </a:solidFill>
                          <a:effectLst/>
                          <a:latin typeface="+mj-lt"/>
                        </a:rPr>
                        <a:t>Frances’s Band </a:t>
                      </a:r>
                      <a:r>
                        <a:rPr lang="en-US" sz="1800" b="0" i="0" u="none" strike="noStrike" dirty="0" smtClean="0">
                          <a:solidFill>
                            <a:srgbClr val="000000"/>
                          </a:solidFill>
                          <a:effectLst/>
                          <a:latin typeface="+mj-lt"/>
                        </a:rPr>
                        <a:t>ea:9d</a:t>
                      </a:r>
                      <a:endParaRPr lang="en-US" sz="1800" b="0" i="0" u="none" strike="noStrike" dirty="0">
                        <a:solidFill>
                          <a:srgbClr val="000000"/>
                        </a:solidFill>
                        <a:effectLst/>
                        <a:latin typeface="+mj-lt"/>
                      </a:endParaRPr>
                    </a:p>
                  </a:txBody>
                  <a:tcPr marL="7620" marR="7620" marT="7620" marB="0" anchor="ctr"/>
                </a:tc>
                <a:tc>
                  <a:txBody>
                    <a:bodyPr/>
                    <a:lstStyle/>
                    <a:p>
                      <a:pPr algn="l" fontAlgn="b"/>
                      <a:r>
                        <a:rPr lang="en-US" sz="1800" b="0" i="0" u="none" strike="noStrike" dirty="0" smtClean="0">
                          <a:solidFill>
                            <a:srgbClr val="000000"/>
                          </a:solidFill>
                          <a:effectLst/>
                          <a:latin typeface="+mj-lt"/>
                        </a:rPr>
                        <a:t> </a:t>
                      </a:r>
                      <a:r>
                        <a:rPr lang="en-US" sz="1800" b="0" i="0" u="none" strike="noStrike" dirty="0" err="1" smtClean="0">
                          <a:solidFill>
                            <a:srgbClr val="000000"/>
                          </a:solidFill>
                          <a:effectLst/>
                          <a:latin typeface="+mj-lt"/>
                        </a:rPr>
                        <a:t>smartband</a:t>
                      </a:r>
                      <a:endParaRPr lang="en-US" sz="1800" b="0" i="0" u="none" strike="noStrike" dirty="0">
                        <a:solidFill>
                          <a:srgbClr val="000000"/>
                        </a:solidFill>
                        <a:effectLst/>
                        <a:latin typeface="+mj-lt"/>
                      </a:endParaRPr>
                    </a:p>
                  </a:txBody>
                  <a:tcPr marL="7620" marR="7620" marT="7620" marB="0" anchor="ctr"/>
                </a:tc>
                <a:extLst>
                  <a:ext uri="{0D108BD9-81ED-4DB2-BD59-A6C34878D82A}">
                    <a16:rowId xmlns:a16="http://schemas.microsoft.com/office/drawing/2014/main" val="1737352784"/>
                  </a:ext>
                </a:extLst>
              </a:tr>
              <a:tr h="370840">
                <a:tc>
                  <a:txBody>
                    <a:bodyPr/>
                    <a:lstStyle/>
                    <a:p>
                      <a:pPr algn="l" fontAlgn="b"/>
                      <a:r>
                        <a:rPr lang="en-US" sz="1800" b="0" i="0" u="none" strike="noStrike">
                          <a:solidFill>
                            <a:srgbClr val="000000"/>
                          </a:solidFill>
                          <a:effectLst/>
                          <a:latin typeface="+mj-lt"/>
                        </a:rPr>
                        <a:t>Otbeat</a:t>
                      </a:r>
                    </a:p>
                  </a:txBody>
                  <a:tcPr marL="7620" marR="7620" marT="7620" marB="0" anchor="ctr"/>
                </a:tc>
                <a:tc>
                  <a:txBody>
                    <a:bodyPr/>
                    <a:lstStyle/>
                    <a:p>
                      <a:pPr algn="l" fontAlgn="b"/>
                      <a:r>
                        <a:rPr lang="en-US" sz="1800" b="0" i="0" u="none" strike="noStrike" dirty="0" smtClean="0">
                          <a:solidFill>
                            <a:srgbClr val="000000"/>
                          </a:solidFill>
                          <a:effectLst/>
                          <a:latin typeface="+mj-lt"/>
                        </a:rPr>
                        <a:t> heart </a:t>
                      </a:r>
                      <a:r>
                        <a:rPr lang="en-US" sz="1800" b="0" i="0" u="none" strike="noStrike" dirty="0">
                          <a:solidFill>
                            <a:srgbClr val="000000"/>
                          </a:solidFill>
                          <a:effectLst/>
                          <a:latin typeface="+mj-lt"/>
                        </a:rPr>
                        <a:t>rate monitor</a:t>
                      </a:r>
                    </a:p>
                  </a:txBody>
                  <a:tcPr marL="7620" marR="7620" marT="7620" marB="0" anchor="ctr"/>
                </a:tc>
                <a:extLst>
                  <a:ext uri="{0D108BD9-81ED-4DB2-BD59-A6C34878D82A}">
                    <a16:rowId xmlns:a16="http://schemas.microsoft.com/office/drawing/2014/main" val="3670991646"/>
                  </a:ext>
                </a:extLst>
              </a:tr>
              <a:tr h="370840">
                <a:tc>
                  <a:txBody>
                    <a:bodyPr/>
                    <a:lstStyle/>
                    <a:p>
                      <a:pPr algn="l" fontAlgn="b"/>
                      <a:r>
                        <a:rPr lang="en-US" sz="1800" b="0" i="0" u="none" strike="noStrike" dirty="0">
                          <a:solidFill>
                            <a:srgbClr val="000000"/>
                          </a:solidFill>
                          <a:effectLst/>
                          <a:latin typeface="+mj-lt"/>
                        </a:rPr>
                        <a:t>JS00002074</a:t>
                      </a:r>
                    </a:p>
                  </a:txBody>
                  <a:tcPr marL="7620" marR="7620" marT="7620" marB="0" anchor="ctr"/>
                </a:tc>
                <a:tc>
                  <a:txBody>
                    <a:bodyPr/>
                    <a:lstStyle/>
                    <a:p>
                      <a:pPr algn="l" fontAlgn="b"/>
                      <a:r>
                        <a:rPr lang="en-US" sz="1800" b="0" i="0" u="none" strike="noStrike" dirty="0" smtClean="0">
                          <a:solidFill>
                            <a:srgbClr val="000000"/>
                          </a:solidFill>
                          <a:effectLst/>
                          <a:latin typeface="+mj-lt"/>
                        </a:rPr>
                        <a:t> digital </a:t>
                      </a:r>
                      <a:r>
                        <a:rPr lang="en-US" sz="1800" b="0" i="0" u="none" strike="noStrike" dirty="0">
                          <a:solidFill>
                            <a:srgbClr val="000000"/>
                          </a:solidFill>
                          <a:effectLst/>
                          <a:latin typeface="+mj-lt"/>
                        </a:rPr>
                        <a:t>pen</a:t>
                      </a:r>
                    </a:p>
                  </a:txBody>
                  <a:tcPr marL="7620" marR="7620" marT="7620" marB="0" anchor="ctr"/>
                </a:tc>
                <a:extLst>
                  <a:ext uri="{0D108BD9-81ED-4DB2-BD59-A6C34878D82A}">
                    <a16:rowId xmlns:a16="http://schemas.microsoft.com/office/drawing/2014/main" val="556646992"/>
                  </a:ext>
                </a:extLst>
              </a:tr>
            </a:tbl>
          </a:graphicData>
        </a:graphic>
      </p:graphicFrame>
      <p:graphicFrame>
        <p:nvGraphicFramePr>
          <p:cNvPr id="9" name="Table 8"/>
          <p:cNvGraphicFramePr>
            <a:graphicFrameLocks noGrp="1"/>
          </p:cNvGraphicFramePr>
          <p:nvPr>
            <p:extLst/>
          </p:nvPr>
        </p:nvGraphicFramePr>
        <p:xfrm>
          <a:off x="5528252" y="3363382"/>
          <a:ext cx="3206176" cy="2225040"/>
        </p:xfrm>
        <a:graphic>
          <a:graphicData uri="http://schemas.openxmlformats.org/drawingml/2006/table">
            <a:tbl>
              <a:tblPr firstRow="1" bandRow="1">
                <a:tableStyleId>{7DF18680-E054-41AD-8BC1-D1AEF772440D}</a:tableStyleId>
              </a:tblPr>
              <a:tblGrid>
                <a:gridCol w="1603088">
                  <a:extLst>
                    <a:ext uri="{9D8B030D-6E8A-4147-A177-3AD203B41FA5}">
                      <a16:colId xmlns:a16="http://schemas.microsoft.com/office/drawing/2014/main" val="2565199847"/>
                    </a:ext>
                  </a:extLst>
                </a:gridCol>
                <a:gridCol w="1603088">
                  <a:extLst>
                    <a:ext uri="{9D8B030D-6E8A-4147-A177-3AD203B41FA5}">
                      <a16:colId xmlns:a16="http://schemas.microsoft.com/office/drawing/2014/main" val="3485259342"/>
                    </a:ext>
                  </a:extLst>
                </a:gridCol>
              </a:tblGrid>
              <a:tr h="370840">
                <a:tc>
                  <a:txBody>
                    <a:bodyPr/>
                    <a:lstStyle/>
                    <a:p>
                      <a:r>
                        <a:rPr lang="en-US" dirty="0" smtClean="0"/>
                        <a:t>Device</a:t>
                      </a:r>
                      <a:endParaRPr lang="en-US" dirty="0"/>
                    </a:p>
                  </a:txBody>
                  <a:tcPr anchor="ctr"/>
                </a:tc>
                <a:tc>
                  <a:txBody>
                    <a:bodyPr/>
                    <a:lstStyle/>
                    <a:p>
                      <a:r>
                        <a:rPr lang="en-US" dirty="0" smtClean="0"/>
                        <a:t>Days observed</a:t>
                      </a:r>
                      <a:endParaRPr lang="en-US" dirty="0"/>
                    </a:p>
                  </a:txBody>
                  <a:tcPr anchor="ctr"/>
                </a:tc>
                <a:extLst>
                  <a:ext uri="{0D108BD9-81ED-4DB2-BD59-A6C34878D82A}">
                    <a16:rowId xmlns:a16="http://schemas.microsoft.com/office/drawing/2014/main" val="3381890065"/>
                  </a:ext>
                </a:extLst>
              </a:tr>
              <a:tr h="370840">
                <a:tc>
                  <a:txBody>
                    <a:bodyPr/>
                    <a:lstStyle/>
                    <a:p>
                      <a:pPr algn="l" fontAlgn="b"/>
                      <a:r>
                        <a:rPr lang="en-US" sz="1800" b="0" i="0" u="none" strike="noStrike" dirty="0" smtClean="0">
                          <a:solidFill>
                            <a:srgbClr val="000000"/>
                          </a:solidFill>
                          <a:effectLst/>
                          <a:latin typeface="+mj-lt"/>
                        </a:rPr>
                        <a:t>One</a:t>
                      </a:r>
                      <a:endParaRPr lang="en-US" sz="1800" b="0" i="0" u="none" strike="noStrike" dirty="0">
                        <a:solidFill>
                          <a:srgbClr val="000000"/>
                        </a:solidFill>
                        <a:effectLst/>
                        <a:latin typeface="+mj-lt"/>
                      </a:endParaRPr>
                    </a:p>
                  </a:txBody>
                  <a:tcPr marL="7620" marR="7620" marT="7620" marB="0" anchor="ctr"/>
                </a:tc>
                <a:tc>
                  <a:txBody>
                    <a:bodyPr/>
                    <a:lstStyle/>
                    <a:p>
                      <a:r>
                        <a:rPr lang="en-US" sz="1800" dirty="0" smtClean="0">
                          <a:latin typeface="+mj-lt"/>
                        </a:rPr>
                        <a:t>37</a:t>
                      </a:r>
                      <a:endParaRPr lang="en-US" sz="1800" dirty="0">
                        <a:latin typeface="+mj-lt"/>
                      </a:endParaRPr>
                    </a:p>
                  </a:txBody>
                  <a:tcPr anchor="ctr"/>
                </a:tc>
                <a:extLst>
                  <a:ext uri="{0D108BD9-81ED-4DB2-BD59-A6C34878D82A}">
                    <a16:rowId xmlns:a16="http://schemas.microsoft.com/office/drawing/2014/main" val="3667718693"/>
                  </a:ext>
                </a:extLst>
              </a:tr>
              <a:tr h="370840">
                <a:tc>
                  <a:txBody>
                    <a:bodyPr/>
                    <a:lstStyle/>
                    <a:p>
                      <a:pPr algn="l" fontAlgn="b"/>
                      <a:r>
                        <a:rPr lang="en-US" sz="1800" b="0" i="0" u="none" strike="noStrike" dirty="0" smtClean="0">
                          <a:solidFill>
                            <a:srgbClr val="000000"/>
                          </a:solidFill>
                          <a:effectLst/>
                          <a:latin typeface="+mj-lt"/>
                        </a:rPr>
                        <a:t>Flex</a:t>
                      </a:r>
                      <a:endParaRPr lang="en-US" sz="1800" b="0" i="0" u="none" strike="noStrike" dirty="0">
                        <a:solidFill>
                          <a:srgbClr val="000000"/>
                        </a:solidFill>
                        <a:effectLst/>
                        <a:latin typeface="+mj-lt"/>
                      </a:endParaRPr>
                    </a:p>
                  </a:txBody>
                  <a:tcPr marL="7620" marR="7620" marT="7620" marB="0" anchor="ctr"/>
                </a:tc>
                <a:tc>
                  <a:txBody>
                    <a:bodyPr/>
                    <a:lstStyle/>
                    <a:p>
                      <a:r>
                        <a:rPr lang="en-US" sz="1800" dirty="0" smtClean="0">
                          <a:latin typeface="+mj-lt"/>
                        </a:rPr>
                        <a:t>37</a:t>
                      </a:r>
                      <a:endParaRPr lang="en-US" sz="1800" dirty="0">
                        <a:latin typeface="+mj-lt"/>
                      </a:endParaRPr>
                    </a:p>
                  </a:txBody>
                  <a:tcPr anchor="ctr"/>
                </a:tc>
                <a:extLst>
                  <a:ext uri="{0D108BD9-81ED-4DB2-BD59-A6C34878D82A}">
                    <a16:rowId xmlns:a16="http://schemas.microsoft.com/office/drawing/2014/main" val="3692395620"/>
                  </a:ext>
                </a:extLst>
              </a:tr>
              <a:tr h="370840">
                <a:tc>
                  <a:txBody>
                    <a:bodyPr/>
                    <a:lstStyle/>
                    <a:p>
                      <a:pPr algn="l" fontAlgn="b"/>
                      <a:r>
                        <a:rPr lang="en-US" sz="1800" b="0" i="0" u="none" strike="noStrike" dirty="0" smtClean="0">
                          <a:solidFill>
                            <a:srgbClr val="000000"/>
                          </a:solidFill>
                          <a:effectLst/>
                          <a:latin typeface="+mj-lt"/>
                        </a:rPr>
                        <a:t>Zip</a:t>
                      </a:r>
                      <a:endParaRPr lang="en-US" sz="1800" b="0" i="0" u="none" strike="noStrike" dirty="0">
                        <a:solidFill>
                          <a:srgbClr val="000000"/>
                        </a:solidFill>
                        <a:effectLst/>
                        <a:latin typeface="+mj-lt"/>
                      </a:endParaRPr>
                    </a:p>
                  </a:txBody>
                  <a:tcPr marL="7620" marR="7620" marT="7620" marB="0" anchor="ctr"/>
                </a:tc>
                <a:tc>
                  <a:txBody>
                    <a:bodyPr/>
                    <a:lstStyle/>
                    <a:p>
                      <a:r>
                        <a:rPr lang="en-US" sz="1800" dirty="0" smtClean="0">
                          <a:latin typeface="+mj-lt"/>
                        </a:rPr>
                        <a:t>37</a:t>
                      </a:r>
                      <a:endParaRPr lang="en-US" sz="1800" dirty="0">
                        <a:latin typeface="+mj-lt"/>
                      </a:endParaRPr>
                    </a:p>
                  </a:txBody>
                  <a:tcPr anchor="ctr"/>
                </a:tc>
                <a:extLst>
                  <a:ext uri="{0D108BD9-81ED-4DB2-BD59-A6C34878D82A}">
                    <a16:rowId xmlns:a16="http://schemas.microsoft.com/office/drawing/2014/main" val="2241849637"/>
                  </a:ext>
                </a:extLst>
              </a:tr>
              <a:tr h="370840">
                <a:tc>
                  <a:txBody>
                    <a:bodyPr/>
                    <a:lstStyle/>
                    <a:p>
                      <a:pPr algn="l" fontAlgn="b"/>
                      <a:r>
                        <a:rPr lang="en-US" sz="1800" b="0" i="0" u="none" strike="noStrike" dirty="0">
                          <a:solidFill>
                            <a:srgbClr val="000000"/>
                          </a:solidFill>
                          <a:effectLst/>
                          <a:latin typeface="+mj-lt"/>
                        </a:rPr>
                        <a:t>Forerunner 920 </a:t>
                      </a:r>
                    </a:p>
                  </a:txBody>
                  <a:tcPr marL="7620" marR="7620" marT="7620" marB="0" anchor="ctr"/>
                </a:tc>
                <a:tc>
                  <a:txBody>
                    <a:bodyPr/>
                    <a:lstStyle/>
                    <a:p>
                      <a:r>
                        <a:rPr lang="en-US" sz="1800" dirty="0" smtClean="0">
                          <a:latin typeface="+mj-lt"/>
                        </a:rPr>
                        <a:t>36</a:t>
                      </a:r>
                      <a:endParaRPr lang="en-US" sz="1800" dirty="0">
                        <a:latin typeface="+mj-lt"/>
                      </a:endParaRPr>
                    </a:p>
                  </a:txBody>
                  <a:tcPr anchor="ctr"/>
                </a:tc>
                <a:extLst>
                  <a:ext uri="{0D108BD9-81ED-4DB2-BD59-A6C34878D82A}">
                    <a16:rowId xmlns:a16="http://schemas.microsoft.com/office/drawing/2014/main" val="1737352784"/>
                  </a:ext>
                </a:extLst>
              </a:tr>
              <a:tr h="370840">
                <a:tc>
                  <a:txBody>
                    <a:bodyPr/>
                    <a:lstStyle/>
                    <a:p>
                      <a:pPr algn="l" fontAlgn="b"/>
                      <a:r>
                        <a:rPr lang="en-US" sz="1800" b="0" i="0" u="none" strike="noStrike" dirty="0">
                          <a:solidFill>
                            <a:srgbClr val="000000"/>
                          </a:solidFill>
                          <a:effectLst/>
                          <a:latin typeface="+mj-lt"/>
                        </a:rPr>
                        <a:t>Basis </a:t>
                      </a:r>
                      <a:r>
                        <a:rPr lang="en-US" sz="1800" b="0" i="0" u="none" strike="noStrike" dirty="0" smtClean="0">
                          <a:solidFill>
                            <a:srgbClr val="000000"/>
                          </a:solidFill>
                          <a:effectLst/>
                          <a:latin typeface="+mj-lt"/>
                        </a:rPr>
                        <a:t>Peak</a:t>
                      </a:r>
                      <a:endParaRPr lang="en-US" sz="1800" b="0" i="0" u="none" strike="noStrike" dirty="0">
                        <a:solidFill>
                          <a:srgbClr val="000000"/>
                        </a:solidFill>
                        <a:effectLst/>
                        <a:latin typeface="+mj-lt"/>
                      </a:endParaRPr>
                    </a:p>
                  </a:txBody>
                  <a:tcPr marL="7620" marR="7620" marT="7620" marB="0" anchor="ctr"/>
                </a:tc>
                <a:tc>
                  <a:txBody>
                    <a:bodyPr/>
                    <a:lstStyle/>
                    <a:p>
                      <a:r>
                        <a:rPr lang="en-US" sz="1800" dirty="0" smtClean="0">
                          <a:latin typeface="+mj-lt"/>
                        </a:rPr>
                        <a:t>25</a:t>
                      </a:r>
                      <a:endParaRPr lang="en-US" sz="1800" dirty="0">
                        <a:latin typeface="+mj-lt"/>
                      </a:endParaRPr>
                    </a:p>
                  </a:txBody>
                  <a:tcPr anchor="ctr"/>
                </a:tc>
                <a:extLst>
                  <a:ext uri="{0D108BD9-81ED-4DB2-BD59-A6C34878D82A}">
                    <a16:rowId xmlns:a16="http://schemas.microsoft.com/office/drawing/2014/main" val="3670991646"/>
                  </a:ext>
                </a:extLst>
              </a:tr>
            </a:tbl>
          </a:graphicData>
        </a:graphic>
      </p:graphicFrame>
      <p:graphicFrame>
        <p:nvGraphicFramePr>
          <p:cNvPr id="10" name="Table 9"/>
          <p:cNvGraphicFramePr>
            <a:graphicFrameLocks noGrp="1"/>
          </p:cNvGraphicFramePr>
          <p:nvPr>
            <p:extLst/>
          </p:nvPr>
        </p:nvGraphicFramePr>
        <p:xfrm>
          <a:off x="9440429" y="3363382"/>
          <a:ext cx="1881981" cy="1112520"/>
        </p:xfrm>
        <a:graphic>
          <a:graphicData uri="http://schemas.openxmlformats.org/drawingml/2006/table">
            <a:tbl>
              <a:tblPr firstRow="1" bandRow="1">
                <a:tableStyleId>{7DF18680-E054-41AD-8BC1-D1AEF772440D}</a:tableStyleId>
              </a:tblPr>
              <a:tblGrid>
                <a:gridCol w="1881981">
                  <a:extLst>
                    <a:ext uri="{9D8B030D-6E8A-4147-A177-3AD203B41FA5}">
                      <a16:colId xmlns:a16="http://schemas.microsoft.com/office/drawing/2014/main" val="3485259342"/>
                    </a:ext>
                  </a:extLst>
                </a:gridCol>
              </a:tblGrid>
              <a:tr h="370840">
                <a:tc>
                  <a:txBody>
                    <a:bodyPr/>
                    <a:lstStyle/>
                    <a:p>
                      <a:r>
                        <a:rPr lang="en-US" dirty="0" smtClean="0"/>
                        <a:t>Address</a:t>
                      </a:r>
                      <a:endParaRPr lang="en-US" dirty="0"/>
                    </a:p>
                  </a:txBody>
                  <a:tcPr/>
                </a:tc>
                <a:extLst>
                  <a:ext uri="{0D108BD9-81ED-4DB2-BD59-A6C34878D82A}">
                    <a16:rowId xmlns:a16="http://schemas.microsoft.com/office/drawing/2014/main" val="3381890065"/>
                  </a:ext>
                </a:extLst>
              </a:tr>
              <a:tr h="370840">
                <a:tc>
                  <a:txBody>
                    <a:bodyPr/>
                    <a:lstStyle/>
                    <a:p>
                      <a:pPr algn="ctr" fontAlgn="b"/>
                      <a:r>
                        <a:rPr lang="en-US" sz="1800" b="0" i="0" u="none" strike="noStrike" dirty="0">
                          <a:solidFill>
                            <a:srgbClr val="000000"/>
                          </a:solidFill>
                          <a:effectLst/>
                          <a:latin typeface="+mj-lt"/>
                        </a:rPr>
                        <a:t>00:17:E9:CB:F3:61</a:t>
                      </a:r>
                    </a:p>
                  </a:txBody>
                  <a:tcPr marL="7620" marR="7620" marT="7620" marB="0" anchor="ctr"/>
                </a:tc>
                <a:extLst>
                  <a:ext uri="{0D108BD9-81ED-4DB2-BD59-A6C34878D82A}">
                    <a16:rowId xmlns:a16="http://schemas.microsoft.com/office/drawing/2014/main" val="3667718693"/>
                  </a:ext>
                </a:extLst>
              </a:tr>
              <a:tr h="370840">
                <a:tc>
                  <a:txBody>
                    <a:bodyPr/>
                    <a:lstStyle/>
                    <a:p>
                      <a:pPr algn="ctr" fontAlgn="b"/>
                      <a:r>
                        <a:rPr lang="en-US" sz="1800" b="0" i="0" u="none" strike="noStrike" dirty="0">
                          <a:solidFill>
                            <a:srgbClr val="000000"/>
                          </a:solidFill>
                          <a:effectLst/>
                          <a:latin typeface="+mj-lt"/>
                        </a:rPr>
                        <a:t>00:17:E9:CB:F5:01</a:t>
                      </a:r>
                    </a:p>
                  </a:txBody>
                  <a:tcPr marL="7620" marR="7620" marT="7620" marB="0" anchor="ctr"/>
                </a:tc>
                <a:extLst>
                  <a:ext uri="{0D108BD9-81ED-4DB2-BD59-A6C34878D82A}">
                    <a16:rowId xmlns:a16="http://schemas.microsoft.com/office/drawing/2014/main" val="1085322929"/>
                  </a:ext>
                </a:extLst>
              </a:tr>
            </a:tbl>
          </a:graphicData>
        </a:graphic>
      </p:graphicFrame>
      <p:sp>
        <p:nvSpPr>
          <p:cNvPr id="11" name="TextBox 10"/>
          <p:cNvSpPr txBox="1"/>
          <p:nvPr/>
        </p:nvSpPr>
        <p:spPr>
          <a:xfrm>
            <a:off x="1578261" y="5872809"/>
            <a:ext cx="2714625" cy="400110"/>
          </a:xfrm>
          <a:prstGeom prst="rect">
            <a:avLst/>
          </a:prstGeom>
          <a:noFill/>
        </p:spPr>
        <p:txBody>
          <a:bodyPr wrap="square" rtlCol="0">
            <a:spAutoFit/>
          </a:bodyPr>
          <a:lstStyle/>
          <a:p>
            <a:r>
              <a:rPr lang="en-US" sz="2000" b="1" dirty="0" smtClean="0">
                <a:latin typeface="+mj-lt"/>
              </a:rPr>
              <a:t>Revealing Names</a:t>
            </a:r>
            <a:endParaRPr lang="en-US" sz="2000" b="1" dirty="0">
              <a:latin typeface="+mj-lt"/>
            </a:endParaRPr>
          </a:p>
        </p:txBody>
      </p:sp>
      <p:sp>
        <p:nvSpPr>
          <p:cNvPr id="12" name="TextBox 11"/>
          <p:cNvSpPr txBox="1"/>
          <p:nvPr/>
        </p:nvSpPr>
        <p:spPr>
          <a:xfrm>
            <a:off x="5774027" y="5872809"/>
            <a:ext cx="2714625" cy="400110"/>
          </a:xfrm>
          <a:prstGeom prst="rect">
            <a:avLst/>
          </a:prstGeom>
          <a:noFill/>
        </p:spPr>
        <p:txBody>
          <a:bodyPr wrap="square" rtlCol="0">
            <a:spAutoFit/>
          </a:bodyPr>
          <a:lstStyle/>
          <a:p>
            <a:r>
              <a:rPr lang="en-US" sz="2000" b="1" dirty="0" smtClean="0">
                <a:latin typeface="+mj-lt"/>
              </a:rPr>
              <a:t>Consistent Addresses</a:t>
            </a:r>
            <a:endParaRPr lang="en-US" sz="2000" b="1" dirty="0">
              <a:latin typeface="+mj-lt"/>
            </a:endParaRPr>
          </a:p>
        </p:txBody>
      </p:sp>
      <p:sp>
        <p:nvSpPr>
          <p:cNvPr id="13" name="TextBox 12"/>
          <p:cNvSpPr txBox="1"/>
          <p:nvPr/>
        </p:nvSpPr>
        <p:spPr>
          <a:xfrm>
            <a:off x="9234449" y="5868134"/>
            <a:ext cx="2293939" cy="400110"/>
          </a:xfrm>
          <a:prstGeom prst="rect">
            <a:avLst/>
          </a:prstGeom>
          <a:noFill/>
        </p:spPr>
        <p:txBody>
          <a:bodyPr wrap="square" rtlCol="0">
            <a:spAutoFit/>
          </a:bodyPr>
          <a:lstStyle/>
          <a:p>
            <a:pPr algn="ctr"/>
            <a:r>
              <a:rPr lang="en-US" sz="2000" b="1" dirty="0" smtClean="0">
                <a:latin typeface="+mj-lt"/>
              </a:rPr>
              <a:t>Poor Randomization</a:t>
            </a:r>
            <a:endParaRPr lang="en-US" sz="2000" b="1" dirty="0">
              <a:latin typeface="+mj-lt"/>
            </a:endParaRPr>
          </a:p>
        </p:txBody>
      </p:sp>
    </p:spTree>
    <p:extLst>
      <p:ext uri="{BB962C8B-B14F-4D97-AF65-F5344CB8AC3E}">
        <p14:creationId xmlns:p14="http://schemas.microsoft.com/office/powerpoint/2010/main" val="1653781285"/>
      </p:ext>
    </p:extLst>
  </p:cSld>
  <p:clrMapOvr>
    <a:masterClrMapping/>
  </p:clrMapOvr>
  <mc:AlternateContent xmlns:mc="http://schemas.openxmlformats.org/markup-compatibility/2006" xmlns:p14="http://schemas.microsoft.com/office/powerpoint/2010/main">
    <mc:Choice Requires="p14">
      <p:transition p14:dur="0" advTm="62873"/>
    </mc:Choice>
    <mc:Fallback xmlns="">
      <p:transition advTm="62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 Privacy &amp; Security Effectiveness</a:t>
            </a:r>
          </a:p>
        </p:txBody>
      </p:sp>
      <p:sp>
        <p:nvSpPr>
          <p:cNvPr id="5" name="Content Placeholder 4"/>
          <p:cNvSpPr>
            <a:spLocks noGrp="1"/>
          </p:cNvSpPr>
          <p:nvPr>
            <p:ph idx="1"/>
          </p:nvPr>
        </p:nvSpPr>
        <p:spPr/>
        <p:txBody>
          <a:bodyPr>
            <a:normAutofit/>
          </a:bodyPr>
          <a:lstStyle/>
          <a:p>
            <a:r>
              <a:rPr lang="en-US" b="1" dirty="0" smtClean="0">
                <a:latin typeface="+mj-lt"/>
              </a:rPr>
              <a:t>Device Pairing</a:t>
            </a:r>
            <a:endParaRPr lang="en-US" b="1" dirty="0">
              <a:latin typeface="+mj-lt"/>
            </a:endParaRPr>
          </a:p>
        </p:txBody>
      </p:sp>
      <p:sp>
        <p:nvSpPr>
          <p:cNvPr id="3" name="Slide Number Placeholder 2"/>
          <p:cNvSpPr>
            <a:spLocks noGrp="1"/>
          </p:cNvSpPr>
          <p:nvPr>
            <p:ph type="sldNum" sz="quarter" idx="12"/>
          </p:nvPr>
        </p:nvSpPr>
        <p:spPr/>
        <p:txBody>
          <a:bodyPr/>
          <a:lstStyle/>
          <a:p>
            <a:fld id="{00DE720E-C72B-42F0-AD69-52D60E3C605E}" type="slidenum">
              <a:rPr lang="en-US" smtClean="0"/>
              <a:t>16</a:t>
            </a:fld>
            <a:endParaRPr lang="en-US"/>
          </a:p>
        </p:txBody>
      </p:sp>
      <p:sp>
        <p:nvSpPr>
          <p:cNvPr id="4" name="TextBox 3"/>
          <p:cNvSpPr txBox="1"/>
          <p:nvPr/>
        </p:nvSpPr>
        <p:spPr>
          <a:xfrm>
            <a:off x="4736486" y="6008292"/>
            <a:ext cx="1922902" cy="400110"/>
          </a:xfrm>
          <a:prstGeom prst="rect">
            <a:avLst/>
          </a:prstGeom>
          <a:noFill/>
        </p:spPr>
        <p:txBody>
          <a:bodyPr wrap="square" rtlCol="0">
            <a:spAutoFit/>
          </a:bodyPr>
          <a:lstStyle/>
          <a:p>
            <a:pPr algn="ctr"/>
            <a:r>
              <a:rPr lang="en-US" sz="2000" dirty="0" smtClean="0">
                <a:latin typeface="+mj-lt"/>
              </a:rPr>
              <a:t>Battery level</a:t>
            </a:r>
            <a:endParaRPr lang="en-US" sz="2000" dirty="0">
              <a:latin typeface="+mj-lt"/>
            </a:endParaRPr>
          </a:p>
        </p:txBody>
      </p:sp>
      <p:sp>
        <p:nvSpPr>
          <p:cNvPr id="6" name="TextBox 5"/>
          <p:cNvSpPr txBox="1"/>
          <p:nvPr/>
        </p:nvSpPr>
        <p:spPr>
          <a:xfrm>
            <a:off x="7761490" y="6008292"/>
            <a:ext cx="2652278" cy="400110"/>
          </a:xfrm>
          <a:prstGeom prst="rect">
            <a:avLst/>
          </a:prstGeom>
          <a:noFill/>
        </p:spPr>
        <p:txBody>
          <a:bodyPr wrap="square" rtlCol="0">
            <a:spAutoFit/>
          </a:bodyPr>
          <a:lstStyle/>
          <a:p>
            <a:pPr algn="ctr"/>
            <a:r>
              <a:rPr lang="en-US" sz="2000" dirty="0" smtClean="0">
                <a:latin typeface="+mj-lt"/>
              </a:rPr>
              <a:t>Unique identifiers</a:t>
            </a:r>
            <a:endParaRPr lang="en-US" sz="2000" dirty="0">
              <a:latin typeface="+mj-lt"/>
            </a:endParaRPr>
          </a:p>
        </p:txBody>
      </p:sp>
      <p:sp>
        <p:nvSpPr>
          <p:cNvPr id="7" name="TextBox 6"/>
          <p:cNvSpPr txBox="1"/>
          <p:nvPr/>
        </p:nvSpPr>
        <p:spPr>
          <a:xfrm>
            <a:off x="668959" y="5946368"/>
            <a:ext cx="3282195" cy="707886"/>
          </a:xfrm>
          <a:prstGeom prst="rect">
            <a:avLst/>
          </a:prstGeom>
          <a:noFill/>
        </p:spPr>
        <p:txBody>
          <a:bodyPr wrap="square" rtlCol="0">
            <a:spAutoFit/>
          </a:bodyPr>
          <a:lstStyle/>
          <a:p>
            <a:pPr algn="ctr"/>
            <a:r>
              <a:rPr lang="en-US" sz="2000" dirty="0" smtClean="0">
                <a:latin typeface="+mj-lt"/>
              </a:rPr>
              <a:t>Advertise and accept connections</a:t>
            </a:r>
            <a:endParaRPr lang="en-US" sz="2000" dirty="0">
              <a:latin typeface="+mj-l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4217" y="2367280"/>
            <a:ext cx="2011680" cy="3576320"/>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93003" y="2367280"/>
            <a:ext cx="2011680" cy="3576320"/>
          </a:xfrm>
          <a:prstGeom prst="rect">
            <a:avLst/>
          </a:prstGeom>
          <a:ln>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81789" y="2431973"/>
            <a:ext cx="2011680" cy="3576319"/>
          </a:xfrm>
          <a:prstGeom prst="rect">
            <a:avLst/>
          </a:prstGeom>
          <a:ln>
            <a:solidFill>
              <a:schemeClr val="tx1"/>
            </a:solidFill>
          </a:ln>
        </p:spPr>
      </p:pic>
      <p:sp>
        <p:nvSpPr>
          <p:cNvPr id="11" name="Rectangle 10"/>
          <p:cNvSpPr/>
          <p:nvPr/>
        </p:nvSpPr>
        <p:spPr>
          <a:xfrm>
            <a:off x="4693003" y="4983916"/>
            <a:ext cx="2011680" cy="46634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81789" y="3570514"/>
            <a:ext cx="2011680" cy="1600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85093250"/>
      </p:ext>
    </p:extLst>
  </p:cSld>
  <p:clrMapOvr>
    <a:masterClrMapping/>
  </p:clrMapOvr>
  <mc:AlternateContent xmlns:mc="http://schemas.openxmlformats.org/markup-compatibility/2006" xmlns:p14="http://schemas.microsoft.com/office/powerpoint/2010/main">
    <mc:Choice Requires="p14">
      <p:transition p14:dur="0" advTm="19795"/>
    </mc:Choice>
    <mc:Fallback xmlns="">
      <p:transition advTm="197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522F1B-7C4D-45D9-BBA0-B097EC716052}" type="slidenum">
              <a:rPr lang="en-US" smtClean="0"/>
              <a:t>17</a:t>
            </a:fld>
            <a:endParaRPr lang="en-US"/>
          </a:p>
        </p:txBody>
      </p:sp>
      <p:sp>
        <p:nvSpPr>
          <p:cNvPr id="3" name="Title 2"/>
          <p:cNvSpPr>
            <a:spLocks noGrp="1"/>
          </p:cNvSpPr>
          <p:nvPr>
            <p:ph type="title"/>
          </p:nvPr>
        </p:nvSpPr>
        <p:spPr/>
        <p:txBody>
          <a:bodyPr/>
          <a:lstStyle/>
          <a:p>
            <a:r>
              <a:rPr lang="en-US" dirty="0"/>
              <a:t>It A</a:t>
            </a:r>
            <a:r>
              <a:rPr lang="en-US" dirty="0" smtClean="0"/>
              <a:t>ll </a:t>
            </a:r>
            <a:r>
              <a:rPr lang="en-US" dirty="0"/>
              <a:t>S</a:t>
            </a:r>
            <a:r>
              <a:rPr lang="en-US" dirty="0" smtClean="0"/>
              <a:t>tarts </a:t>
            </a:r>
            <a:r>
              <a:rPr lang="en-US" dirty="0"/>
              <a:t>with the </a:t>
            </a:r>
            <a:r>
              <a:rPr lang="en-US" dirty="0" smtClean="0"/>
              <a:t>Advertisements</a:t>
            </a:r>
            <a:r>
              <a:rPr lang="en-US" dirty="0"/>
              <a:t>… </a:t>
            </a:r>
          </a:p>
        </p:txBody>
      </p:sp>
      <p:graphicFrame>
        <p:nvGraphicFramePr>
          <p:cNvPr id="6" name="Object 5"/>
          <p:cNvGraphicFramePr>
            <a:graphicFrameLocks noChangeAspect="1"/>
          </p:cNvGraphicFramePr>
          <p:nvPr>
            <p:extLst/>
          </p:nvPr>
        </p:nvGraphicFramePr>
        <p:xfrm>
          <a:off x="1371601" y="1186497"/>
          <a:ext cx="3035300" cy="3454069"/>
        </p:xfrm>
        <a:graphic>
          <a:graphicData uri="http://schemas.openxmlformats.org/presentationml/2006/ole">
            <mc:AlternateContent xmlns:mc="http://schemas.openxmlformats.org/markup-compatibility/2006">
              <mc:Choice xmlns:v="urn:schemas-microsoft-com:vml" Requires="v">
                <p:oleObj spid="_x0000_s8022" name="Visio" r:id="rId5" imgW="1728419" imgH="1805976" progId="Visio.Drawing.11">
                  <p:embed/>
                </p:oleObj>
              </mc:Choice>
              <mc:Fallback>
                <p:oleObj name="Visio" r:id="rId5" imgW="1728419" imgH="1805976" progId="Visio.Drawing.11">
                  <p:embed/>
                  <p:pic>
                    <p:nvPicPr>
                      <p:cNvPr id="0" name=""/>
                      <p:cNvPicPr/>
                      <p:nvPr/>
                    </p:nvPicPr>
                    <p:blipFill>
                      <a:blip r:embed="rId6"/>
                      <a:stretch>
                        <a:fillRect/>
                      </a:stretch>
                    </p:blipFill>
                    <p:spPr>
                      <a:xfrm>
                        <a:off x="1371601" y="1186497"/>
                        <a:ext cx="3035300" cy="3454069"/>
                      </a:xfrm>
                      <a:prstGeom prst="rect">
                        <a:avLst/>
                      </a:prstGeom>
                    </p:spPr>
                  </p:pic>
                </p:oleObj>
              </mc:Fallback>
            </mc:AlternateContent>
          </a:graphicData>
        </a:graphic>
      </p:graphicFrame>
      <p:sp>
        <p:nvSpPr>
          <p:cNvPr id="7" name="TextBox 6"/>
          <p:cNvSpPr txBox="1"/>
          <p:nvPr/>
        </p:nvSpPr>
        <p:spPr>
          <a:xfrm>
            <a:off x="1028700" y="4964416"/>
            <a:ext cx="3019425" cy="523220"/>
          </a:xfrm>
          <a:prstGeom prst="rect">
            <a:avLst/>
          </a:prstGeom>
          <a:noFill/>
        </p:spPr>
        <p:txBody>
          <a:bodyPr wrap="square" rtlCol="0">
            <a:spAutoFit/>
          </a:bodyPr>
          <a:lstStyle/>
          <a:p>
            <a:pPr algn="ctr"/>
            <a:r>
              <a:rPr lang="en-US" sz="2800" b="1" dirty="0" smtClean="0">
                <a:solidFill>
                  <a:srgbClr val="C00000"/>
                </a:solidFill>
                <a:latin typeface="+mj-lt"/>
              </a:rPr>
              <a:t>Tracking User</a:t>
            </a:r>
            <a:endParaRPr lang="en-US" sz="2800" b="1" dirty="0">
              <a:solidFill>
                <a:srgbClr val="C00000"/>
              </a:solidFill>
              <a:latin typeface="+mj-lt"/>
            </a:endParaRPr>
          </a:p>
        </p:txBody>
      </p:sp>
      <p:graphicFrame>
        <p:nvGraphicFramePr>
          <p:cNvPr id="9" name="Object 8"/>
          <p:cNvGraphicFramePr>
            <a:graphicFrameLocks noChangeAspect="1"/>
          </p:cNvGraphicFramePr>
          <p:nvPr>
            <p:extLst/>
          </p:nvPr>
        </p:nvGraphicFramePr>
        <p:xfrm>
          <a:off x="4933375" y="1191720"/>
          <a:ext cx="3035808" cy="4057791"/>
        </p:xfrm>
        <a:graphic>
          <a:graphicData uri="http://schemas.openxmlformats.org/presentationml/2006/ole">
            <mc:AlternateContent xmlns:mc="http://schemas.openxmlformats.org/markup-compatibility/2006">
              <mc:Choice xmlns:v="urn:schemas-microsoft-com:vml" Requires="v">
                <p:oleObj spid="_x0000_s8023" name="Visio" r:id="rId7" imgW="1707240" imgH="2144016" progId="Visio.Drawing.11">
                  <p:embed/>
                </p:oleObj>
              </mc:Choice>
              <mc:Fallback>
                <p:oleObj name="Visio" r:id="rId7" imgW="1707240" imgH="2144016" progId="Visio.Drawing.11">
                  <p:embed/>
                  <p:pic>
                    <p:nvPicPr>
                      <p:cNvPr id="0" name=""/>
                      <p:cNvPicPr/>
                      <p:nvPr/>
                    </p:nvPicPr>
                    <p:blipFill>
                      <a:blip r:embed="rId8"/>
                      <a:stretch>
                        <a:fillRect/>
                      </a:stretch>
                    </p:blipFill>
                    <p:spPr>
                      <a:xfrm>
                        <a:off x="4933375" y="1191720"/>
                        <a:ext cx="3035808" cy="4057791"/>
                      </a:xfrm>
                      <a:prstGeom prst="rect">
                        <a:avLst/>
                      </a:prstGeom>
                    </p:spPr>
                  </p:pic>
                </p:oleObj>
              </mc:Fallback>
            </mc:AlternateContent>
          </a:graphicData>
        </a:graphic>
      </p:graphicFrame>
      <p:sp>
        <p:nvSpPr>
          <p:cNvPr id="10" name="TextBox 9"/>
          <p:cNvSpPr txBox="1"/>
          <p:nvPr/>
        </p:nvSpPr>
        <p:spPr>
          <a:xfrm>
            <a:off x="4667250" y="4964416"/>
            <a:ext cx="3019425" cy="523220"/>
          </a:xfrm>
          <a:prstGeom prst="rect">
            <a:avLst/>
          </a:prstGeom>
          <a:noFill/>
        </p:spPr>
        <p:txBody>
          <a:bodyPr wrap="square" rtlCol="0">
            <a:spAutoFit/>
          </a:bodyPr>
          <a:lstStyle/>
          <a:p>
            <a:pPr algn="ctr"/>
            <a:r>
              <a:rPr lang="en-US" sz="2800" b="1" dirty="0" smtClean="0">
                <a:solidFill>
                  <a:srgbClr val="C00000"/>
                </a:solidFill>
                <a:latin typeface="+mj-lt"/>
              </a:rPr>
              <a:t>Profiling User</a:t>
            </a:r>
            <a:endParaRPr lang="en-US" sz="2800" b="1" dirty="0">
              <a:solidFill>
                <a:srgbClr val="C00000"/>
              </a:solidFill>
              <a:latin typeface="+mj-lt"/>
            </a:endParaRPr>
          </a:p>
        </p:txBody>
      </p:sp>
      <p:graphicFrame>
        <p:nvGraphicFramePr>
          <p:cNvPr id="11" name="Object 10"/>
          <p:cNvGraphicFramePr>
            <a:graphicFrameLocks noChangeAspect="1"/>
          </p:cNvGraphicFramePr>
          <p:nvPr>
            <p:extLst/>
          </p:nvPr>
        </p:nvGraphicFramePr>
        <p:xfrm>
          <a:off x="8617526" y="1620867"/>
          <a:ext cx="3079173" cy="3279998"/>
        </p:xfrm>
        <a:graphic>
          <a:graphicData uri="http://schemas.openxmlformats.org/presentationml/2006/ole">
            <mc:AlternateContent xmlns:mc="http://schemas.openxmlformats.org/markup-compatibility/2006">
              <mc:Choice xmlns:v="urn:schemas-microsoft-com:vml" Requires="v">
                <p:oleObj spid="_x0000_s8024" name="Visio" r:id="rId9" imgW="1770451" imgH="1725579" progId="Visio.Drawing.11">
                  <p:embed/>
                </p:oleObj>
              </mc:Choice>
              <mc:Fallback>
                <p:oleObj name="Visio" r:id="rId9" imgW="1770451" imgH="1725579" progId="Visio.Drawing.11">
                  <p:embed/>
                  <p:pic>
                    <p:nvPicPr>
                      <p:cNvPr id="0" name=""/>
                      <p:cNvPicPr/>
                      <p:nvPr/>
                    </p:nvPicPr>
                    <p:blipFill>
                      <a:blip r:embed="rId10"/>
                      <a:stretch>
                        <a:fillRect/>
                      </a:stretch>
                    </p:blipFill>
                    <p:spPr>
                      <a:xfrm>
                        <a:off x="8617526" y="1620867"/>
                        <a:ext cx="3079173" cy="3279998"/>
                      </a:xfrm>
                      <a:prstGeom prst="rect">
                        <a:avLst/>
                      </a:prstGeom>
                    </p:spPr>
                  </p:pic>
                </p:oleObj>
              </mc:Fallback>
            </mc:AlternateContent>
          </a:graphicData>
        </a:graphic>
      </p:graphicFrame>
      <p:sp>
        <p:nvSpPr>
          <p:cNvPr id="12" name="TextBox 11"/>
          <p:cNvSpPr txBox="1"/>
          <p:nvPr/>
        </p:nvSpPr>
        <p:spPr>
          <a:xfrm>
            <a:off x="8479414" y="4964415"/>
            <a:ext cx="3019425" cy="523220"/>
          </a:xfrm>
          <a:prstGeom prst="rect">
            <a:avLst/>
          </a:prstGeom>
          <a:noFill/>
        </p:spPr>
        <p:txBody>
          <a:bodyPr wrap="square" rtlCol="0">
            <a:spAutoFit/>
          </a:bodyPr>
          <a:lstStyle/>
          <a:p>
            <a:pPr algn="ctr"/>
            <a:r>
              <a:rPr lang="en-US" sz="2800" b="1" dirty="0" smtClean="0">
                <a:solidFill>
                  <a:srgbClr val="C00000"/>
                </a:solidFill>
                <a:latin typeface="+mj-lt"/>
              </a:rPr>
              <a:t>Harming User</a:t>
            </a:r>
            <a:endParaRPr lang="en-US" sz="2800" b="1" dirty="0">
              <a:solidFill>
                <a:srgbClr val="C00000"/>
              </a:solidFill>
              <a:latin typeface="+mj-lt"/>
            </a:endParaRPr>
          </a:p>
        </p:txBody>
      </p:sp>
      <p:sp>
        <p:nvSpPr>
          <p:cNvPr id="14" name="TextBox 13"/>
          <p:cNvSpPr txBox="1"/>
          <p:nvPr/>
        </p:nvSpPr>
        <p:spPr>
          <a:xfrm>
            <a:off x="845127" y="5695950"/>
            <a:ext cx="10515599" cy="461665"/>
          </a:xfrm>
          <a:prstGeom prst="rect">
            <a:avLst/>
          </a:prstGeom>
          <a:noFill/>
        </p:spPr>
        <p:txBody>
          <a:bodyPr wrap="square" rtlCol="0">
            <a:spAutoFit/>
          </a:bodyPr>
          <a:lstStyle/>
          <a:p>
            <a:pPr algn="ctr"/>
            <a:r>
              <a:rPr lang="en-US" sz="2400" dirty="0" smtClean="0"/>
              <a:t>Consistent addresses, poor randomization, unique device names and identifiers </a:t>
            </a:r>
            <a:endParaRPr lang="en-US" sz="2400" dirty="0"/>
          </a:p>
        </p:txBody>
      </p:sp>
      <p:sp>
        <p:nvSpPr>
          <p:cNvPr id="17" name="TextBox 16"/>
          <p:cNvSpPr txBox="1"/>
          <p:nvPr/>
        </p:nvSpPr>
        <p:spPr>
          <a:xfrm>
            <a:off x="838201" y="5689018"/>
            <a:ext cx="10515599" cy="461665"/>
          </a:xfrm>
          <a:prstGeom prst="rect">
            <a:avLst/>
          </a:prstGeom>
          <a:noFill/>
        </p:spPr>
        <p:txBody>
          <a:bodyPr wrap="square" rtlCol="0">
            <a:spAutoFit/>
          </a:bodyPr>
          <a:lstStyle/>
          <a:p>
            <a:pPr lvl="1"/>
            <a:r>
              <a:rPr lang="en-US" sz="2400" dirty="0" smtClean="0"/>
              <a:t>Health situation, user’s lifestyle, behavior, preferences, and personal interests</a:t>
            </a:r>
            <a:endParaRPr lang="en-US" sz="2400" dirty="0"/>
          </a:p>
        </p:txBody>
      </p:sp>
      <p:sp>
        <p:nvSpPr>
          <p:cNvPr id="18" name="TextBox 17"/>
          <p:cNvSpPr txBox="1"/>
          <p:nvPr/>
        </p:nvSpPr>
        <p:spPr>
          <a:xfrm>
            <a:off x="838201" y="5689018"/>
            <a:ext cx="10515599" cy="461665"/>
          </a:xfrm>
          <a:prstGeom prst="rect">
            <a:avLst/>
          </a:prstGeom>
          <a:noFill/>
        </p:spPr>
        <p:txBody>
          <a:bodyPr wrap="square" rtlCol="0">
            <a:spAutoFit/>
          </a:bodyPr>
          <a:lstStyle/>
          <a:p>
            <a:pPr lvl="1"/>
            <a:r>
              <a:rPr lang="en-US" sz="2400" dirty="0"/>
              <a:t>Fingerprinting </a:t>
            </a:r>
            <a:r>
              <a:rPr lang="en-US" sz="2400" dirty="0" smtClean="0"/>
              <a:t>of and unauthorized access for sensitive systems and devices </a:t>
            </a:r>
            <a:endParaRPr lang="en-US" sz="2400" dirty="0"/>
          </a:p>
        </p:txBody>
      </p:sp>
    </p:spTree>
    <p:custDataLst>
      <p:tags r:id="rId2"/>
    </p:custDataLst>
    <p:extLst>
      <p:ext uri="{BB962C8B-B14F-4D97-AF65-F5344CB8AC3E}">
        <p14:creationId xmlns:p14="http://schemas.microsoft.com/office/powerpoint/2010/main" val="132987986"/>
      </p:ext>
    </p:extLst>
  </p:cSld>
  <p:clrMapOvr>
    <a:masterClrMapping/>
  </p:clrMapOvr>
  <mc:AlternateContent xmlns:mc="http://schemas.openxmlformats.org/markup-compatibility/2006" xmlns:p14="http://schemas.microsoft.com/office/powerpoint/2010/main">
    <mc:Choice Requires="p14">
      <p:transition spd="slow" p14:dur="2000" advTm="42020"/>
    </mc:Choice>
    <mc:Fallback xmlns="">
      <p:transition spd="slow" advTm="42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4" grpId="1"/>
      <p:bldP spid="17" grpId="0"/>
      <p:bldP spid="17"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idx="1"/>
          </p:nvPr>
        </p:nvSpPr>
        <p:spPr/>
        <p:txBody>
          <a:bodyPr>
            <a:normAutofit/>
          </a:bodyPr>
          <a:lstStyle/>
          <a:p>
            <a:pPr marL="0" indent="0">
              <a:buNone/>
            </a:pPr>
            <a:r>
              <a:rPr lang="en-US" sz="3200" dirty="0">
                <a:solidFill>
                  <a:schemeClr val="bg1"/>
                </a:solidFill>
                <a:latin typeface="+mj-lt"/>
              </a:rPr>
              <a:t>Can we effectively fend off the threats to BLE-equipped devices</a:t>
            </a:r>
          </a:p>
          <a:p>
            <a:pPr marL="0" indent="0">
              <a:buNone/>
            </a:pPr>
            <a:endParaRPr lang="en-US" sz="2400" dirty="0">
              <a:solidFill>
                <a:schemeClr val="bg1"/>
              </a:solidFill>
              <a:latin typeface="+mj-lt"/>
            </a:endParaRPr>
          </a:p>
          <a:p>
            <a:pPr marL="971526" lvl="1" indent="-514338">
              <a:buAutoNum type="arabicParenBoth"/>
            </a:pPr>
            <a:r>
              <a:rPr lang="en-US" sz="2800" dirty="0">
                <a:solidFill>
                  <a:schemeClr val="bg1"/>
                </a:solidFill>
                <a:latin typeface="+mj-lt"/>
              </a:rPr>
              <a:t>in a </a:t>
            </a:r>
            <a:r>
              <a:rPr lang="en-US" sz="4000" b="1" dirty="0">
                <a:solidFill>
                  <a:schemeClr val="bg1"/>
                </a:solidFill>
                <a:latin typeface="+mj-lt"/>
              </a:rPr>
              <a:t>device-agnostic</a:t>
            </a:r>
            <a:r>
              <a:rPr lang="en-US" sz="2800" dirty="0">
                <a:solidFill>
                  <a:schemeClr val="bg1"/>
                </a:solidFill>
                <a:latin typeface="+mj-lt"/>
              </a:rPr>
              <a:t> manner</a:t>
            </a:r>
            <a:r>
              <a:rPr lang="en-US" sz="2800" dirty="0" smtClean="0">
                <a:solidFill>
                  <a:schemeClr val="bg1"/>
                </a:solidFill>
                <a:latin typeface="+mj-lt"/>
              </a:rPr>
              <a:t>, and </a:t>
            </a:r>
            <a:endParaRPr lang="en-US" sz="2800" dirty="0">
              <a:solidFill>
                <a:schemeClr val="bg1"/>
              </a:solidFill>
              <a:latin typeface="+mj-lt"/>
            </a:endParaRPr>
          </a:p>
          <a:p>
            <a:pPr marL="971526" lvl="1" indent="-514338">
              <a:buAutoNum type="arabicParenBoth"/>
            </a:pPr>
            <a:endParaRPr lang="en-US" sz="1600" dirty="0">
              <a:solidFill>
                <a:schemeClr val="bg1"/>
              </a:solidFill>
              <a:latin typeface="+mj-lt"/>
            </a:endParaRPr>
          </a:p>
          <a:p>
            <a:pPr marL="457189" lvl="1" indent="0">
              <a:buNone/>
            </a:pPr>
            <a:r>
              <a:rPr lang="en-US" sz="2800" dirty="0">
                <a:solidFill>
                  <a:schemeClr val="bg1"/>
                </a:solidFill>
                <a:latin typeface="+mj-lt"/>
              </a:rPr>
              <a:t>(2) using </a:t>
            </a:r>
            <a:r>
              <a:rPr lang="en-US" sz="4000" b="1" dirty="0">
                <a:solidFill>
                  <a:schemeClr val="bg1"/>
                </a:solidFill>
                <a:latin typeface="+mj-lt"/>
              </a:rPr>
              <a:t>COTS</a:t>
            </a:r>
            <a:r>
              <a:rPr lang="en-US" sz="3200" dirty="0">
                <a:solidFill>
                  <a:schemeClr val="bg1"/>
                </a:solidFill>
                <a:latin typeface="+mj-lt"/>
              </a:rPr>
              <a:t> </a:t>
            </a:r>
            <a:r>
              <a:rPr lang="en-US" sz="2800" dirty="0">
                <a:solidFill>
                  <a:schemeClr val="bg1"/>
                </a:solidFill>
                <a:latin typeface="+mj-lt"/>
              </a:rPr>
              <a:t>(Commercial-Off-The-Shelf) hardware </a:t>
            </a:r>
            <a:r>
              <a:rPr lang="en-US" sz="2800" dirty="0" smtClean="0">
                <a:solidFill>
                  <a:schemeClr val="bg1"/>
                </a:solidFill>
                <a:latin typeface="+mj-lt"/>
              </a:rPr>
              <a:t>only?</a:t>
            </a:r>
            <a:endParaRPr lang="en-US" sz="2800" dirty="0">
              <a:solidFill>
                <a:schemeClr val="bg1"/>
              </a:solidFill>
              <a:latin typeface="+mj-lt"/>
            </a:endParaRPr>
          </a:p>
          <a:p>
            <a:pPr marL="457189" lvl="1" indent="0">
              <a:buNone/>
            </a:pPr>
            <a:endParaRPr lang="en-US" sz="1600" dirty="0">
              <a:solidFill>
                <a:schemeClr val="bg1"/>
              </a:solidFill>
              <a:latin typeface="+mj-lt"/>
            </a:endParaRPr>
          </a:p>
        </p:txBody>
      </p:sp>
      <p:sp>
        <p:nvSpPr>
          <p:cNvPr id="3" name="Slide Number Placeholder 2"/>
          <p:cNvSpPr>
            <a:spLocks noGrp="1"/>
          </p:cNvSpPr>
          <p:nvPr>
            <p:ph type="sldNum" sz="quarter" idx="12"/>
          </p:nvPr>
        </p:nvSpPr>
        <p:spPr/>
        <p:txBody>
          <a:bodyPr/>
          <a:lstStyle/>
          <a:p>
            <a:fld id="{00DE720E-C72B-42F0-AD69-52D60E3C605E}" type="slidenum">
              <a:rPr lang="en-US" smtClean="0"/>
              <a:t>18</a:t>
            </a:fld>
            <a:endParaRPr lang="en-US"/>
          </a:p>
        </p:txBody>
      </p:sp>
      <p:sp>
        <p:nvSpPr>
          <p:cNvPr id="10" name="Text Placeholder 3"/>
          <p:cNvSpPr txBox="1">
            <a:spLocks/>
          </p:cNvSpPr>
          <p:nvPr/>
        </p:nvSpPr>
        <p:spPr>
          <a:xfrm>
            <a:off x="533402" y="856643"/>
            <a:ext cx="10969943" cy="274320"/>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a:buNone/>
            </a:pPr>
            <a:endParaRPr lang="en-US" dirty="0">
              <a:solidFill>
                <a:srgbClr val="0096D6"/>
              </a:solidFill>
            </a:endParaRPr>
          </a:p>
        </p:txBody>
      </p:sp>
    </p:spTree>
    <p:custDataLst>
      <p:tags r:id="rId1"/>
    </p:custDataLst>
    <p:extLst>
      <p:ext uri="{BB962C8B-B14F-4D97-AF65-F5344CB8AC3E}">
        <p14:creationId xmlns:p14="http://schemas.microsoft.com/office/powerpoint/2010/main" val="1965058813"/>
      </p:ext>
    </p:extLst>
  </p:cSld>
  <p:clrMapOvr>
    <a:masterClrMapping/>
  </p:clrMapOvr>
  <mc:AlternateContent xmlns:mc="http://schemas.openxmlformats.org/markup-compatibility/2006" xmlns:p14="http://schemas.microsoft.com/office/powerpoint/2010/main">
    <mc:Choice Requires="p14">
      <p:transition p14:dur="0" advTm="69945"/>
    </mc:Choice>
    <mc:Fallback xmlns="">
      <p:transition advTm="699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BLE-Guardian</a:t>
            </a:r>
            <a:endParaRPr lang="en-US" dirty="0"/>
          </a:p>
        </p:txBody>
      </p:sp>
      <p:sp>
        <p:nvSpPr>
          <p:cNvPr id="47" name="Content Placeholder 46"/>
          <p:cNvSpPr>
            <a:spLocks noGrp="1"/>
          </p:cNvSpPr>
          <p:nvPr>
            <p:ph idx="1"/>
          </p:nvPr>
        </p:nvSpPr>
        <p:spPr>
          <a:xfrm>
            <a:off x="838200" y="1825625"/>
            <a:ext cx="3605784"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3200" b="1" dirty="0" smtClean="0">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b="1" dirty="0" smtClean="0">
                <a:latin typeface="+mj-lt"/>
              </a:rPr>
              <a:t>Device Hiding</a:t>
            </a:r>
          </a:p>
          <a:p>
            <a:pPr marL="0" marR="0" lvl="0" indent="0" defTabSz="914400" eaLnBrk="1" fontAlgn="auto" latinLnBrk="0" hangingPunct="1">
              <a:lnSpc>
                <a:spcPct val="100000"/>
              </a:lnSpc>
              <a:spcBef>
                <a:spcPts val="0"/>
              </a:spcBef>
              <a:spcAft>
                <a:spcPts val="0"/>
              </a:spcAft>
              <a:buClrTx/>
              <a:buSzTx/>
              <a:buFontTx/>
              <a:buNone/>
              <a:tabLst/>
              <a:defRPr/>
            </a:pPr>
            <a:endParaRPr lang="en-US" sz="3200" b="1" dirty="0">
              <a:latin typeface="+mj-lt"/>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b="1" dirty="0" smtClean="0">
                <a:latin typeface="+mj-lt"/>
              </a:rPr>
              <a:t>Access Control</a:t>
            </a:r>
            <a:endParaRPr lang="en-US" sz="3200" b="1" dirty="0">
              <a:latin typeface="+mj-lt"/>
            </a:endParaRPr>
          </a:p>
        </p:txBody>
      </p:sp>
      <p:sp>
        <p:nvSpPr>
          <p:cNvPr id="4" name="Slide Number Placeholder 3"/>
          <p:cNvSpPr>
            <a:spLocks noGrp="1"/>
          </p:cNvSpPr>
          <p:nvPr>
            <p:ph type="sldNum" sz="quarter" idx="12"/>
          </p:nvPr>
        </p:nvSpPr>
        <p:spPr/>
        <p:txBody>
          <a:bodyPr/>
          <a:lstStyle/>
          <a:p>
            <a:fld id="{0D522F1B-7C4D-45D9-BBA0-B097EC716052}" type="slidenum">
              <a:rPr lang="en-US" smtClean="0"/>
              <a:t>19</a:t>
            </a:fld>
            <a:endParaRPr lang="en-US"/>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68767" y="2785510"/>
            <a:ext cx="1200708" cy="1370545"/>
          </a:xfrm>
          <a:prstGeom prst="rect">
            <a:avLst/>
          </a:prstGeom>
        </p:spPr>
      </p:pic>
      <p:pic>
        <p:nvPicPr>
          <p:cNvPr id="18" name="Picture 17"/>
          <p:cNvPicPr>
            <a:picLocks noChangeAspect="1"/>
          </p:cNvPicPr>
          <p:nvPr/>
        </p:nvPicPr>
        <p:blipFill>
          <a:blip r:embed="rId4"/>
          <a:stretch>
            <a:fillRect/>
          </a:stretch>
        </p:blipFill>
        <p:spPr>
          <a:xfrm>
            <a:off x="9891504" y="1971116"/>
            <a:ext cx="1321018" cy="2006609"/>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r="13533"/>
          <a:stretch/>
        </p:blipFill>
        <p:spPr>
          <a:xfrm rot="16778177">
            <a:off x="7487853" y="4944395"/>
            <a:ext cx="2086001" cy="1358359"/>
          </a:xfrm>
          <a:prstGeom prst="rect">
            <a:avLst/>
          </a:prstGeom>
        </p:spPr>
      </p:pic>
      <p:pic>
        <p:nvPicPr>
          <p:cNvPr id="21" name="Picture 20"/>
          <p:cNvPicPr>
            <a:picLocks noChangeAspect="1"/>
          </p:cNvPicPr>
          <p:nvPr/>
        </p:nvPicPr>
        <p:blipFill>
          <a:blip r:embed="rId6"/>
          <a:stretch>
            <a:fillRect/>
          </a:stretch>
        </p:blipFill>
        <p:spPr>
          <a:xfrm>
            <a:off x="4349448" y="2321023"/>
            <a:ext cx="1612812" cy="1612812"/>
          </a:xfrm>
          <a:prstGeom prst="rect">
            <a:avLst/>
          </a:prstGeom>
        </p:spPr>
      </p:pic>
      <p:sp>
        <p:nvSpPr>
          <p:cNvPr id="22" name="TextBox 21"/>
          <p:cNvSpPr txBox="1"/>
          <p:nvPr/>
        </p:nvSpPr>
        <p:spPr>
          <a:xfrm>
            <a:off x="10019292" y="1509451"/>
            <a:ext cx="1652293" cy="461665"/>
          </a:xfrm>
          <a:prstGeom prst="rect">
            <a:avLst/>
          </a:prstGeom>
          <a:noFill/>
        </p:spPr>
        <p:txBody>
          <a:bodyPr wrap="square" rtlCol="0">
            <a:spAutoFit/>
          </a:bodyPr>
          <a:lstStyle/>
          <a:p>
            <a:r>
              <a:rPr lang="en-US" sz="2400" dirty="0" smtClean="0">
                <a:latin typeface="+mj-lt"/>
              </a:rPr>
              <a:t>Adversary</a:t>
            </a:r>
            <a:endParaRPr lang="en-US" sz="2400" dirty="0">
              <a:latin typeface="+mj-lt"/>
            </a:endParaRPr>
          </a:p>
        </p:txBody>
      </p:sp>
      <p:sp>
        <p:nvSpPr>
          <p:cNvPr id="23" name="TextBox 22"/>
          <p:cNvSpPr txBox="1"/>
          <p:nvPr/>
        </p:nvSpPr>
        <p:spPr>
          <a:xfrm>
            <a:off x="9158159" y="5644605"/>
            <a:ext cx="2412524" cy="461665"/>
          </a:xfrm>
          <a:prstGeom prst="rect">
            <a:avLst/>
          </a:prstGeom>
          <a:noFill/>
        </p:spPr>
        <p:txBody>
          <a:bodyPr wrap="square" rtlCol="0">
            <a:spAutoFit/>
          </a:bodyPr>
          <a:lstStyle/>
          <a:p>
            <a:r>
              <a:rPr lang="en-US" sz="2400" dirty="0" smtClean="0">
                <a:latin typeface="+mj-lt"/>
              </a:rPr>
              <a:t>BLE-Guardian</a:t>
            </a:r>
            <a:endParaRPr lang="en-US" sz="2400" dirty="0">
              <a:latin typeface="+mj-lt"/>
            </a:endParaRPr>
          </a:p>
        </p:txBody>
      </p:sp>
      <p:sp>
        <p:nvSpPr>
          <p:cNvPr id="24" name="TextBox 23"/>
          <p:cNvSpPr txBox="1"/>
          <p:nvPr/>
        </p:nvSpPr>
        <p:spPr>
          <a:xfrm>
            <a:off x="7204069" y="1989323"/>
            <a:ext cx="1930103" cy="830997"/>
          </a:xfrm>
          <a:prstGeom prst="rect">
            <a:avLst/>
          </a:prstGeom>
          <a:noFill/>
        </p:spPr>
        <p:txBody>
          <a:bodyPr wrap="square" rtlCol="0">
            <a:spAutoFit/>
          </a:bodyPr>
          <a:lstStyle/>
          <a:p>
            <a:pPr algn="ctr"/>
            <a:r>
              <a:rPr lang="en-US" sz="2400" dirty="0" smtClean="0">
                <a:latin typeface="+mj-lt"/>
              </a:rPr>
              <a:t>BLE-equipped</a:t>
            </a:r>
            <a:br>
              <a:rPr lang="en-US" sz="2400" dirty="0" smtClean="0">
                <a:latin typeface="+mj-lt"/>
              </a:rPr>
            </a:br>
            <a:r>
              <a:rPr lang="en-US" sz="2400" dirty="0" smtClean="0">
                <a:latin typeface="+mj-lt"/>
              </a:rPr>
              <a:t>Device</a:t>
            </a:r>
            <a:endParaRPr lang="en-US" sz="2400" dirty="0">
              <a:latin typeface="+mj-lt"/>
            </a:endParaRPr>
          </a:p>
        </p:txBody>
      </p:sp>
      <p:sp>
        <p:nvSpPr>
          <p:cNvPr id="25" name="TextBox 24"/>
          <p:cNvSpPr txBox="1"/>
          <p:nvPr/>
        </p:nvSpPr>
        <p:spPr>
          <a:xfrm>
            <a:off x="4023360" y="3853043"/>
            <a:ext cx="2412524" cy="461665"/>
          </a:xfrm>
          <a:prstGeom prst="rect">
            <a:avLst/>
          </a:prstGeom>
          <a:noFill/>
        </p:spPr>
        <p:txBody>
          <a:bodyPr wrap="square" rtlCol="0">
            <a:spAutoFit/>
          </a:bodyPr>
          <a:lstStyle/>
          <a:p>
            <a:r>
              <a:rPr lang="en-US" sz="2400" dirty="0" smtClean="0">
                <a:latin typeface="+mj-lt"/>
              </a:rPr>
              <a:t>Authorized client</a:t>
            </a:r>
            <a:endParaRPr lang="en-US" sz="2400" dirty="0">
              <a:latin typeface="+mj-lt"/>
            </a:endParaRPr>
          </a:p>
        </p:txBody>
      </p:sp>
      <p:cxnSp>
        <p:nvCxnSpPr>
          <p:cNvPr id="29" name="Straight Arrow Connector 28"/>
          <p:cNvCxnSpPr/>
          <p:nvPr/>
        </p:nvCxnSpPr>
        <p:spPr>
          <a:xfrm>
            <a:off x="5962260" y="3358694"/>
            <a:ext cx="1965666" cy="366893"/>
          </a:xfrm>
          <a:prstGeom prst="straightConnector1">
            <a:avLst/>
          </a:prstGeom>
          <a:ln w="50800">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476333" y="3102437"/>
            <a:ext cx="1415171" cy="726910"/>
          </a:xfrm>
          <a:prstGeom prst="straightConnector1">
            <a:avLst/>
          </a:prstGeom>
          <a:ln w="50800">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36" name="Multiply 35"/>
          <p:cNvSpPr/>
          <p:nvPr/>
        </p:nvSpPr>
        <p:spPr>
          <a:xfrm>
            <a:off x="6551263" y="3160346"/>
            <a:ext cx="458583" cy="76775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H="1" flipV="1">
            <a:off x="6045495" y="2921397"/>
            <a:ext cx="1875371" cy="374466"/>
          </a:xfrm>
          <a:prstGeom prst="straightConnector1">
            <a:avLst/>
          </a:prstGeom>
          <a:ln w="50800">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8391600" y="2429719"/>
            <a:ext cx="1758240" cy="902332"/>
          </a:xfrm>
          <a:prstGeom prst="straightConnector1">
            <a:avLst/>
          </a:prstGeom>
          <a:ln w="50800">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4" name="Multiply 43"/>
          <p:cNvSpPr/>
          <p:nvPr/>
        </p:nvSpPr>
        <p:spPr>
          <a:xfrm>
            <a:off x="9191384" y="2954059"/>
            <a:ext cx="458583" cy="76775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ultiply 44"/>
          <p:cNvSpPr/>
          <p:nvPr/>
        </p:nvSpPr>
        <p:spPr>
          <a:xfrm>
            <a:off x="8769295" y="2618059"/>
            <a:ext cx="458583" cy="76775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a:endCxn id="19" idx="3"/>
          </p:cNvCxnSpPr>
          <p:nvPr/>
        </p:nvCxnSpPr>
        <p:spPr>
          <a:xfrm flipH="1">
            <a:off x="8705445" y="3614168"/>
            <a:ext cx="707263" cy="981123"/>
          </a:xfrm>
          <a:prstGeom prst="straightConnector1">
            <a:avLst/>
          </a:prstGeom>
          <a:ln w="50800">
            <a:solidFill>
              <a:schemeClr val="accent2"/>
            </a:solidFill>
            <a:prstDash val="sysDash"/>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9" idx="0"/>
          </p:cNvCxnSpPr>
          <p:nvPr/>
        </p:nvCxnSpPr>
        <p:spPr>
          <a:xfrm>
            <a:off x="6766560" y="3853043"/>
            <a:ext cx="1094697" cy="1656841"/>
          </a:xfrm>
          <a:prstGeom prst="straightConnector1">
            <a:avLst/>
          </a:prstGeom>
          <a:ln w="50800">
            <a:solidFill>
              <a:schemeClr val="accent2"/>
            </a:solidFill>
            <a:prstDash val="sysDash"/>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19" idx="3"/>
          </p:cNvCxnSpPr>
          <p:nvPr/>
        </p:nvCxnSpPr>
        <p:spPr>
          <a:xfrm flipH="1">
            <a:off x="8705445" y="3278923"/>
            <a:ext cx="277639" cy="1316368"/>
          </a:xfrm>
          <a:prstGeom prst="straightConnector1">
            <a:avLst/>
          </a:prstGeom>
          <a:ln w="50800">
            <a:solidFill>
              <a:schemeClr val="accent2"/>
            </a:solidFill>
            <a:prstDash val="sysDash"/>
            <a:headEnd type="stealth"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669049"/>
      </p:ext>
    </p:extLst>
  </p:cSld>
  <p:clrMapOvr>
    <a:masterClrMapping/>
  </p:clrMapOvr>
  <mc:AlternateContent xmlns:mc="http://schemas.openxmlformats.org/markup-compatibility/2006" xmlns:p14="http://schemas.microsoft.com/office/powerpoint/2010/main">
    <mc:Choice Requires="p14">
      <p:transition p14:dur="0" advTm="36693"/>
    </mc:Choice>
    <mc:Fallback xmlns="">
      <p:transition advTm="36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LOTS of </a:t>
            </a:r>
            <a:r>
              <a:rPr lang="en-US" dirty="0" smtClean="0"/>
              <a:t>Connected </a:t>
            </a:r>
            <a:r>
              <a:rPr lang="en-US" dirty="0"/>
              <a:t>Devices by 2020</a:t>
            </a:r>
          </a:p>
        </p:txBody>
      </p:sp>
      <p:sp>
        <p:nvSpPr>
          <p:cNvPr id="4" name="Slide Number Placeholder 3"/>
          <p:cNvSpPr>
            <a:spLocks noGrp="1"/>
          </p:cNvSpPr>
          <p:nvPr>
            <p:ph type="sldNum" sz="quarter" idx="12"/>
          </p:nvPr>
        </p:nvSpPr>
        <p:spPr/>
        <p:txBody>
          <a:bodyPr/>
          <a:lstStyle/>
          <a:p>
            <a:fld id="{6E06BAB6-B2D6-4F67-93FE-C0826FF65A29}" type="slidenum">
              <a:rPr lang="en-US" smtClean="0"/>
              <a:t>2</a:t>
            </a:fld>
            <a:endParaRPr lang="en-US"/>
          </a:p>
        </p:txBody>
      </p:sp>
      <p:pic>
        <p:nvPicPr>
          <p:cNvPr id="5" name="Picture 4"/>
          <p:cNvPicPr>
            <a:picLocks noChangeAspect="1"/>
          </p:cNvPicPr>
          <p:nvPr/>
        </p:nvPicPr>
        <p:blipFill>
          <a:blip r:embed="rId3"/>
          <a:stretch>
            <a:fillRect/>
          </a:stretch>
        </p:blipFill>
        <p:spPr>
          <a:xfrm>
            <a:off x="1430344" y="1690692"/>
            <a:ext cx="9331324" cy="4665662"/>
          </a:xfrm>
          <a:prstGeom prst="rect">
            <a:avLst/>
          </a:prstGeom>
        </p:spPr>
      </p:pic>
    </p:spTree>
    <p:extLst>
      <p:ext uri="{BB962C8B-B14F-4D97-AF65-F5344CB8AC3E}">
        <p14:creationId xmlns:p14="http://schemas.microsoft.com/office/powerpoint/2010/main" val="341012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a:t>
            </a:r>
            <a:r>
              <a:rPr lang="en-US" dirty="0" smtClean="0"/>
              <a:t>Hiding</a:t>
            </a:r>
            <a:endParaRPr lang="en-US" dirty="0"/>
          </a:p>
        </p:txBody>
      </p:sp>
      <p:sp>
        <p:nvSpPr>
          <p:cNvPr id="79" name="Content Placeholder 78"/>
          <p:cNvSpPr>
            <a:spLocks noGrp="1"/>
          </p:cNvSpPr>
          <p:nvPr>
            <p:ph idx="1"/>
          </p:nvPr>
        </p:nvSpPr>
        <p:spPr>
          <a:xfrm>
            <a:off x="845127" y="1975131"/>
            <a:ext cx="10515600" cy="1379537"/>
          </a:xfrm>
        </p:spPr>
        <p:txBody>
          <a:bodyPr/>
          <a:lstStyle/>
          <a:p>
            <a:r>
              <a:rPr lang="en-US" dirty="0" smtClean="0">
                <a:latin typeface="+mj-lt"/>
              </a:rPr>
              <a:t>Jam BLE device advertisements to hide its existence</a:t>
            </a:r>
          </a:p>
          <a:p>
            <a:r>
              <a:rPr lang="en-US" dirty="0" smtClean="0">
                <a:latin typeface="+mj-lt"/>
              </a:rPr>
              <a:t>Need to learn device advertising Interval</a:t>
            </a:r>
          </a:p>
          <a:p>
            <a:pPr lvl="1"/>
            <a:r>
              <a:rPr lang="en-US" dirty="0" smtClean="0">
                <a:latin typeface="+mj-lt"/>
              </a:rPr>
              <a:t>Otherwise jamming will be ineffective or inefficient</a:t>
            </a:r>
            <a:endParaRPr lang="en-US" dirty="0">
              <a:latin typeface="+mj-lt"/>
            </a:endParaRPr>
          </a:p>
        </p:txBody>
      </p:sp>
      <p:sp>
        <p:nvSpPr>
          <p:cNvPr id="9" name="Slide Number Placeholder 8"/>
          <p:cNvSpPr>
            <a:spLocks noGrp="1"/>
          </p:cNvSpPr>
          <p:nvPr>
            <p:ph type="sldNum" sz="quarter" idx="12"/>
          </p:nvPr>
        </p:nvSpPr>
        <p:spPr/>
        <p:txBody>
          <a:bodyPr/>
          <a:lstStyle/>
          <a:p>
            <a:fld id="{0D522F1B-7C4D-45D9-BBA0-B097EC716052}" type="slidenum">
              <a:rPr lang="en-US" smtClean="0"/>
              <a:t>20</a:t>
            </a:fld>
            <a:endParaRPr lang="en-US"/>
          </a:p>
        </p:txBody>
      </p:sp>
      <p:grpSp>
        <p:nvGrpSpPr>
          <p:cNvPr id="78" name="Group 77"/>
          <p:cNvGrpSpPr/>
          <p:nvPr/>
        </p:nvGrpSpPr>
        <p:grpSpPr>
          <a:xfrm>
            <a:off x="1662345" y="4027354"/>
            <a:ext cx="8867315" cy="1688694"/>
            <a:chOff x="615392" y="1754278"/>
            <a:chExt cx="8867314" cy="1688695"/>
          </a:xfrm>
        </p:grpSpPr>
        <p:grpSp>
          <p:nvGrpSpPr>
            <p:cNvPr id="3" name="Group 2"/>
            <p:cNvGrpSpPr/>
            <p:nvPr/>
          </p:nvGrpSpPr>
          <p:grpSpPr>
            <a:xfrm>
              <a:off x="615392" y="1754278"/>
              <a:ext cx="8632094" cy="1688695"/>
              <a:chOff x="615392" y="1754278"/>
              <a:chExt cx="8632094" cy="1688695"/>
            </a:xfrm>
          </p:grpSpPr>
          <p:sp>
            <p:nvSpPr>
              <p:cNvPr id="44" name="TextBox 43"/>
              <p:cNvSpPr txBox="1"/>
              <p:nvPr/>
            </p:nvSpPr>
            <p:spPr>
              <a:xfrm>
                <a:off x="615392" y="1757847"/>
                <a:ext cx="1401233" cy="298452"/>
              </a:xfrm>
              <a:prstGeom prst="rect">
                <a:avLst/>
              </a:prstGeom>
              <a:noFill/>
            </p:spPr>
            <p:txBody>
              <a:bodyPr wrap="square" lIns="0" tIns="0" rIns="0" bIns="0" rtlCol="0">
                <a:noAutofit/>
              </a:bodyPr>
              <a:lstStyle/>
              <a:p>
                <a:pPr algn="ctr">
                  <a:lnSpc>
                    <a:spcPct val="90000"/>
                  </a:lnSpc>
                </a:pPr>
                <a:r>
                  <a:rPr lang="en-US" dirty="0">
                    <a:latin typeface="+mj-lt"/>
                  </a:rPr>
                  <a:t>Advertisement</a:t>
                </a:r>
                <a:endParaRPr lang="en-US" sz="1200" dirty="0">
                  <a:latin typeface="+mj-lt"/>
                </a:endParaRPr>
              </a:p>
            </p:txBody>
          </p:sp>
          <p:cxnSp>
            <p:nvCxnSpPr>
              <p:cNvPr id="45" name="Straight Connector 44"/>
              <p:cNvCxnSpPr>
                <a:stCxn id="44" idx="2"/>
                <a:endCxn id="48" idx="0"/>
              </p:cNvCxnSpPr>
              <p:nvPr/>
            </p:nvCxnSpPr>
            <p:spPr>
              <a:xfrm>
                <a:off x="1316009" y="2056299"/>
                <a:ext cx="301190" cy="280328"/>
              </a:xfrm>
              <a:prstGeom prst="line">
                <a:avLst/>
              </a:prstGeom>
              <a:ln w="3175">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17886" y="2533303"/>
                <a:ext cx="822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1461751" y="2258983"/>
                <a:ext cx="749808" cy="274320"/>
                <a:chOff x="1463040" y="5559980"/>
                <a:chExt cx="749808" cy="274320"/>
              </a:xfrm>
            </p:grpSpPr>
            <p:sp>
              <p:nvSpPr>
                <p:cNvPr id="48" name="Rectangle 47"/>
                <p:cNvSpPr/>
                <p:nvPr/>
              </p:nvSpPr>
              <p:spPr>
                <a:xfrm>
                  <a:off x="1481328" y="5637624"/>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9" name="Rectangle 48"/>
                <p:cNvSpPr/>
                <p:nvPr/>
              </p:nvSpPr>
              <p:spPr>
                <a:xfrm>
                  <a:off x="1755648" y="5628640"/>
                  <a:ext cx="457200" cy="182880"/>
                </a:xfrm>
                <a:prstGeom prst="rect">
                  <a:avLst/>
                </a:prstGeom>
                <a:solidFill>
                  <a:schemeClr val="accent2"/>
                </a:solidFill>
                <a:ln w="190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cxnSp>
              <p:nvCxnSpPr>
                <p:cNvPr id="50" name="Straight Connector 49"/>
                <p:cNvCxnSpPr/>
                <p:nvPr/>
              </p:nvCxnSpPr>
              <p:spPr>
                <a:xfrm>
                  <a:off x="1463040" y="555998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a:stCxn id="52" idx="2"/>
                <a:endCxn id="49" idx="0"/>
              </p:cNvCxnSpPr>
              <p:nvPr/>
            </p:nvCxnSpPr>
            <p:spPr>
              <a:xfrm flipH="1">
                <a:off x="1982959" y="2008742"/>
                <a:ext cx="954212" cy="318901"/>
              </a:xfrm>
              <a:prstGeom prst="line">
                <a:avLst/>
              </a:prstGeom>
              <a:ln w="3175">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612347" y="1754278"/>
                <a:ext cx="649648" cy="254464"/>
              </a:xfrm>
              <a:prstGeom prst="rect">
                <a:avLst/>
              </a:prstGeom>
              <a:noFill/>
            </p:spPr>
            <p:txBody>
              <a:bodyPr wrap="square" lIns="91440" tIns="0" rIns="0" bIns="0" rtlCol="0">
                <a:noAutofit/>
              </a:bodyPr>
              <a:lstStyle/>
              <a:p>
                <a:pPr>
                  <a:lnSpc>
                    <a:spcPct val="90000"/>
                  </a:lnSpc>
                </a:pPr>
                <a:r>
                  <a:rPr lang="en-US" dirty="0">
                    <a:latin typeface="+mj-lt"/>
                  </a:rPr>
                  <a:t>Listen</a:t>
                </a:r>
              </a:p>
            </p:txBody>
          </p:sp>
          <p:grpSp>
            <p:nvGrpSpPr>
              <p:cNvPr id="53" name="Group 52"/>
              <p:cNvGrpSpPr/>
              <p:nvPr/>
            </p:nvGrpSpPr>
            <p:grpSpPr>
              <a:xfrm>
                <a:off x="8406151" y="2258983"/>
                <a:ext cx="749808" cy="274320"/>
                <a:chOff x="1463040" y="5559980"/>
                <a:chExt cx="749808" cy="274320"/>
              </a:xfrm>
            </p:grpSpPr>
            <p:sp>
              <p:nvSpPr>
                <p:cNvPr id="54" name="Rectangle 53"/>
                <p:cNvSpPr/>
                <p:nvPr/>
              </p:nvSpPr>
              <p:spPr>
                <a:xfrm>
                  <a:off x="1481328" y="5637624"/>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5" name="Rectangle 54"/>
                <p:cNvSpPr/>
                <p:nvPr/>
              </p:nvSpPr>
              <p:spPr>
                <a:xfrm>
                  <a:off x="1755648" y="5628640"/>
                  <a:ext cx="457200" cy="182880"/>
                </a:xfrm>
                <a:prstGeom prst="rect">
                  <a:avLst/>
                </a:prstGeom>
                <a:solidFill>
                  <a:schemeClr val="accent2"/>
                </a:solidFill>
                <a:ln w="190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cxnSp>
              <p:nvCxnSpPr>
                <p:cNvPr id="56" name="Straight Connector 55"/>
                <p:cNvCxnSpPr/>
                <p:nvPr/>
              </p:nvCxnSpPr>
              <p:spPr>
                <a:xfrm>
                  <a:off x="1463040" y="555998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1461751" y="2258983"/>
                <a:ext cx="0" cy="11474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50524" y="3277603"/>
                <a:ext cx="5486400" cy="0"/>
              </a:xfrm>
              <a:prstGeom prst="straightConnector1">
                <a:avLst/>
              </a:prstGeom>
              <a:ln w="25400">
                <a:solidFill>
                  <a:schemeClr val="bg1">
                    <a:lumMod val="65000"/>
                  </a:schemeClr>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116674" y="2258983"/>
                <a:ext cx="0" cy="118399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8411224" y="2258983"/>
                <a:ext cx="762" cy="9144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7155161" y="3080753"/>
                <a:ext cx="1216065" cy="0"/>
              </a:xfrm>
              <a:prstGeom prst="straightConnector1">
                <a:avLst/>
              </a:prstGeom>
              <a:ln w="25400">
                <a:solidFill>
                  <a:schemeClr val="bg1">
                    <a:lumMod val="65000"/>
                  </a:schemeClr>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4095750" y="3067280"/>
                    <a:ext cx="525863" cy="369332"/>
                  </a:xfrm>
                  <a:prstGeom prst="rect">
                    <a:avLst/>
                  </a:prstGeom>
                  <a:solidFill>
                    <a:schemeClr val="bg1"/>
                  </a:solidFill>
                </p:spPr>
                <p:txBody>
                  <a:bodyPr wrap="square" lIns="0" rIns="0" rtlCol="0">
                    <a:spAutoFit/>
                  </a:bodyPr>
                  <a:lstStyle/>
                  <a:p>
                    <a:pPr/>
                    <a14:m>
                      <m:oMathPara xmlns:m="http://schemas.openxmlformats.org/officeDocument/2006/math">
                        <m:oMathParaPr>
                          <m:jc m:val="center"/>
                        </m:oMathParaPr>
                        <m:oMath xmlns:m="http://schemas.openxmlformats.org/officeDocument/2006/math">
                          <m:r>
                            <a:rPr lang="en-US" i="1" dirty="0">
                              <a:latin typeface="Cambria Math" panose="02040503050406030204" pitchFamily="18" charset="0"/>
                            </a:rPr>
                            <m:t>𝑎𝑑𝑣</m:t>
                          </m:r>
                        </m:oMath>
                      </m:oMathPara>
                    </a14:m>
                    <a:endParaRPr lang="en-US" dirty="0"/>
                  </a:p>
                </p:txBody>
              </p:sp>
            </mc:Choice>
            <mc:Fallback xmlns="">
              <p:sp>
                <p:nvSpPr>
                  <p:cNvPr id="62" name="TextBox 61"/>
                  <p:cNvSpPr txBox="1">
                    <a:spLocks noRot="1" noChangeAspect="1" noMove="1" noResize="1" noEditPoints="1" noAdjustHandles="1" noChangeArrowheads="1" noChangeShapeType="1" noTextEdit="1"/>
                  </p:cNvSpPr>
                  <p:nvPr/>
                </p:nvSpPr>
                <p:spPr>
                  <a:xfrm>
                    <a:off x="4095750" y="3067279"/>
                    <a:ext cx="525863" cy="369332"/>
                  </a:xfrm>
                  <a:prstGeom prst="rect">
                    <a:avLst/>
                  </a:prstGeom>
                  <a:blipFill>
                    <a:blip r:embed="rId3"/>
                    <a:stretch>
                      <a:fillRect l="-3488" r="-3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6985177" y="2673321"/>
                    <a:ext cx="16337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𝑟</m:t>
                          </m:r>
                          <m:r>
                            <a:rPr lang="en-US" i="1" dirty="0">
                              <a:latin typeface="Cambria Math" panose="02040503050406030204" pitchFamily="18" charset="0"/>
                              <a:ea typeface="Cambria Math" panose="02040503050406030204" pitchFamily="18" charset="0"/>
                            </a:rPr>
                            <m:t>∈[0,10]</m:t>
                          </m:r>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6985177" y="2673321"/>
                    <a:ext cx="1633710" cy="369332"/>
                  </a:xfrm>
                  <a:prstGeom prst="rect">
                    <a:avLst/>
                  </a:prstGeom>
                  <a:blipFill>
                    <a:blip r:embed="rId4"/>
                    <a:stretch>
                      <a:fillRect b="-1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4" name="TextBox 73"/>
                <p:cNvSpPr txBox="1"/>
                <p:nvPr/>
              </p:nvSpPr>
              <p:spPr>
                <a:xfrm>
                  <a:off x="9101039" y="2163972"/>
                  <a:ext cx="38166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m:t>
                        </m:r>
                      </m:oMath>
                    </m:oMathPara>
                  </a14:m>
                  <a:endParaRPr lang="en-US" dirty="0"/>
                </a:p>
              </p:txBody>
            </p:sp>
          </mc:Choice>
          <mc:Fallback xmlns="">
            <p:sp>
              <p:nvSpPr>
                <p:cNvPr id="74" name="TextBox 73"/>
                <p:cNvSpPr txBox="1">
                  <a:spLocks noRot="1" noChangeAspect="1" noMove="1" noResize="1" noEditPoints="1" noAdjustHandles="1" noChangeArrowheads="1" noChangeShapeType="1" noTextEdit="1"/>
                </p:cNvSpPr>
                <p:nvPr/>
              </p:nvSpPr>
              <p:spPr>
                <a:xfrm>
                  <a:off x="9101039" y="2163971"/>
                  <a:ext cx="381667" cy="369332"/>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95676533"/>
      </p:ext>
    </p:extLst>
  </p:cSld>
  <p:clrMapOvr>
    <a:masterClrMapping/>
  </p:clrMapOvr>
  <mc:AlternateContent xmlns:mc="http://schemas.openxmlformats.org/markup-compatibility/2006" xmlns:p14="http://schemas.microsoft.com/office/powerpoint/2010/main">
    <mc:Choice Requires="p14">
      <p:transition p14:dur="0" advTm="89870"/>
    </mc:Choice>
    <mc:Fallback xmlns="">
      <p:transition advTm="8987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a:t>
            </a:r>
            <a:r>
              <a:rPr lang="en-US" dirty="0" smtClean="0"/>
              <a:t>Hiding</a:t>
            </a:r>
            <a:endParaRPr lang="en-US" dirty="0"/>
          </a:p>
        </p:txBody>
      </p:sp>
      <p:grpSp>
        <p:nvGrpSpPr>
          <p:cNvPr id="129" name="Group 128"/>
          <p:cNvGrpSpPr/>
          <p:nvPr/>
        </p:nvGrpSpPr>
        <p:grpSpPr>
          <a:xfrm>
            <a:off x="990600" y="2252346"/>
            <a:ext cx="10515600" cy="1753888"/>
            <a:chOff x="914400" y="1147000"/>
            <a:chExt cx="10515600" cy="1753886"/>
          </a:xfrm>
        </p:grpSpPr>
        <p:sp>
          <p:nvSpPr>
            <p:cNvPr id="55" name="Right Brace 54"/>
            <p:cNvSpPr/>
            <p:nvPr/>
          </p:nvSpPr>
          <p:spPr>
            <a:xfrm rot="5400000">
              <a:off x="2286000" y="1442085"/>
              <a:ext cx="270429" cy="1645920"/>
            </a:xfrm>
            <a:prstGeom prst="rightBrace">
              <a:avLst>
                <a:gd name="adj1" fmla="val 74591"/>
                <a:gd name="adj2" fmla="val 49800"/>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Right Brace 58"/>
            <p:cNvSpPr/>
            <p:nvPr/>
          </p:nvSpPr>
          <p:spPr>
            <a:xfrm rot="5400000">
              <a:off x="4564400" y="992486"/>
              <a:ext cx="270429" cy="2545120"/>
            </a:xfrm>
            <a:prstGeom prst="rightBrace">
              <a:avLst>
                <a:gd name="adj1" fmla="val 74591"/>
                <a:gd name="adj2" fmla="val 49529"/>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ight Brace 60"/>
            <p:cNvSpPr/>
            <p:nvPr/>
          </p:nvSpPr>
          <p:spPr>
            <a:xfrm rot="5400000">
              <a:off x="7316173" y="985858"/>
              <a:ext cx="270429" cy="2558375"/>
            </a:xfrm>
            <a:prstGeom prst="rightBrace">
              <a:avLst>
                <a:gd name="adj1" fmla="val 74591"/>
                <a:gd name="adj2" fmla="val 49921"/>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Right Brace 61"/>
            <p:cNvSpPr/>
            <p:nvPr/>
          </p:nvSpPr>
          <p:spPr>
            <a:xfrm rot="5400000">
              <a:off x="9679464" y="1363821"/>
              <a:ext cx="270429" cy="1802449"/>
            </a:xfrm>
            <a:prstGeom prst="rightBrace">
              <a:avLst>
                <a:gd name="adj1" fmla="val 74591"/>
                <a:gd name="adj2" fmla="val 49573"/>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5" name="TextBox 64"/>
                <p:cNvSpPr txBox="1"/>
                <p:nvPr/>
              </p:nvSpPr>
              <p:spPr>
                <a:xfrm>
                  <a:off x="1987827" y="2531553"/>
                  <a:ext cx="8667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𝑡</m:t>
                            </m:r>
                          </m:e>
                          <m:sub>
                            <m:r>
                              <a:rPr lang="en-US" i="1" dirty="0">
                                <a:latin typeface="Cambria Math" panose="02040503050406030204" pitchFamily="18" charset="0"/>
                              </a:rPr>
                              <m:t>1</m:t>
                            </m:r>
                          </m:sub>
                        </m:sSub>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1987826" y="2531554"/>
                  <a:ext cx="866775" cy="369332"/>
                </a:xfrm>
                <a:prstGeom prst="rect">
                  <a:avLst/>
                </a:prstGeom>
                <a:blipFill>
                  <a:blip r:embed="rId8"/>
                  <a:stretch>
                    <a:fillRect/>
                  </a:stretch>
                </a:blipFill>
              </p:spPr>
              <p:txBody>
                <a:bodyPr/>
                <a:lstStyle/>
                <a:p>
                  <a:r>
                    <a:rPr lang="en-US">
                      <a:noFill/>
                    </a:rPr>
                    <a:t> </a:t>
                  </a:r>
                </a:p>
              </p:txBody>
            </p:sp>
          </mc:Fallback>
        </mc:AlternateContent>
        <p:grpSp>
          <p:nvGrpSpPr>
            <p:cNvPr id="120" name="Group 119"/>
            <p:cNvGrpSpPr/>
            <p:nvPr/>
          </p:nvGrpSpPr>
          <p:grpSpPr>
            <a:xfrm>
              <a:off x="914400" y="1147000"/>
              <a:ext cx="10515600" cy="891350"/>
              <a:chOff x="914400" y="1147000"/>
              <a:chExt cx="10515600" cy="891350"/>
            </a:xfrm>
          </p:grpSpPr>
          <p:sp>
            <p:nvSpPr>
              <p:cNvPr id="98" name="TextBox 97"/>
              <p:cNvSpPr txBox="1"/>
              <p:nvPr/>
            </p:nvSpPr>
            <p:spPr>
              <a:xfrm>
                <a:off x="1203969" y="1147000"/>
                <a:ext cx="2486692" cy="312469"/>
              </a:xfrm>
              <a:prstGeom prst="rect">
                <a:avLst/>
              </a:prstGeom>
              <a:noFill/>
            </p:spPr>
            <p:txBody>
              <a:bodyPr wrap="square" lIns="0" tIns="0" rIns="0" bIns="0" rtlCol="0">
                <a:noAutofit/>
              </a:bodyPr>
              <a:lstStyle/>
              <a:p>
                <a:pPr algn="ctr">
                  <a:lnSpc>
                    <a:spcPct val="90000"/>
                  </a:lnSpc>
                </a:pPr>
                <a:r>
                  <a:rPr lang="en-US" sz="2000" dirty="0"/>
                  <a:t>Advertisement session</a:t>
                </a:r>
                <a:endParaRPr lang="en-US" sz="1400" dirty="0"/>
              </a:p>
            </p:txBody>
          </p:sp>
          <p:cxnSp>
            <p:nvCxnSpPr>
              <p:cNvPr id="99" name="Straight Connector 98"/>
              <p:cNvCxnSpPr>
                <a:stCxn id="98" idx="2"/>
                <a:endCxn id="97" idx="0"/>
              </p:cNvCxnSpPr>
              <p:nvPr/>
            </p:nvCxnSpPr>
            <p:spPr>
              <a:xfrm flipH="1">
                <a:off x="1536192" y="1459469"/>
                <a:ext cx="911123" cy="369332"/>
              </a:xfrm>
              <a:prstGeom prst="line">
                <a:avLst/>
              </a:prstGeom>
              <a:ln w="3175">
                <a:solidFill>
                  <a:schemeClr val="tx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914400" y="1762042"/>
                <a:ext cx="10515600" cy="276308"/>
                <a:chOff x="914400" y="1762042"/>
                <a:chExt cx="10515600" cy="276308"/>
              </a:xfrm>
            </p:grpSpPr>
            <p:grpSp>
              <p:nvGrpSpPr>
                <p:cNvPr id="54" name="Group 53"/>
                <p:cNvGrpSpPr/>
                <p:nvPr/>
              </p:nvGrpSpPr>
              <p:grpSpPr>
                <a:xfrm>
                  <a:off x="914400" y="1762042"/>
                  <a:ext cx="10515600" cy="276308"/>
                  <a:chOff x="457200" y="2238292"/>
                  <a:chExt cx="10515600" cy="276308"/>
                </a:xfrm>
              </p:grpSpPr>
              <p:cxnSp>
                <p:nvCxnSpPr>
                  <p:cNvPr id="39" name="Straight Connector 38"/>
                  <p:cNvCxnSpPr/>
                  <p:nvPr/>
                </p:nvCxnSpPr>
                <p:spPr>
                  <a:xfrm>
                    <a:off x="457200" y="2512612"/>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14400" y="2238292"/>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257032" y="224028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96128" y="224028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332720" y="224028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926080" y="2240280"/>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Rectangle 96"/>
                <p:cNvSpPr/>
                <p:nvPr/>
              </p:nvSpPr>
              <p:spPr>
                <a:xfrm>
                  <a:off x="1399032" y="1828800"/>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07" name="Rectangle 106"/>
                <p:cNvSpPr/>
                <p:nvPr/>
              </p:nvSpPr>
              <p:spPr>
                <a:xfrm>
                  <a:off x="3416341" y="1832523"/>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08" name="Rectangle 107"/>
                <p:cNvSpPr/>
                <p:nvPr/>
              </p:nvSpPr>
              <p:spPr>
                <a:xfrm>
                  <a:off x="6077679" y="1824949"/>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09" name="Rectangle 108"/>
                <p:cNvSpPr/>
                <p:nvPr/>
              </p:nvSpPr>
              <p:spPr>
                <a:xfrm>
                  <a:off x="8747291" y="1824949"/>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0" name="Rectangle 109"/>
                <p:cNvSpPr/>
                <p:nvPr/>
              </p:nvSpPr>
              <p:spPr>
                <a:xfrm>
                  <a:off x="10814269" y="1824949"/>
                  <a:ext cx="274320" cy="18288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grpSp>
        <mc:AlternateContent xmlns:mc="http://schemas.openxmlformats.org/markup-compatibility/2006" xmlns:a14="http://schemas.microsoft.com/office/drawing/2010/main">
          <mc:Choice Requires="a14">
            <p:sp>
              <p:nvSpPr>
                <p:cNvPr id="125" name="TextBox 124"/>
                <p:cNvSpPr txBox="1"/>
                <p:nvPr/>
              </p:nvSpPr>
              <p:spPr>
                <a:xfrm>
                  <a:off x="4266227" y="2531554"/>
                  <a:ext cx="8667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𝑡</m:t>
                            </m:r>
                          </m:e>
                          <m:sub>
                            <m:r>
                              <a:rPr lang="en-US" i="1" dirty="0">
                                <a:latin typeface="Cambria Math" panose="02040503050406030204" pitchFamily="18" charset="0"/>
                              </a:rPr>
                              <m:t>2</m:t>
                            </m:r>
                          </m:sub>
                        </m:sSub>
                      </m:oMath>
                    </m:oMathPara>
                  </a14:m>
                  <a:endParaRPr lang="en-US" dirty="0"/>
                </a:p>
              </p:txBody>
            </p:sp>
          </mc:Choice>
          <mc:Fallback xmlns="">
            <p:sp>
              <p:nvSpPr>
                <p:cNvPr id="125" name="TextBox 124"/>
                <p:cNvSpPr txBox="1">
                  <a:spLocks noRot="1" noChangeAspect="1" noMove="1" noResize="1" noEditPoints="1" noAdjustHandles="1" noChangeArrowheads="1" noChangeShapeType="1" noTextEdit="1"/>
                </p:cNvSpPr>
                <p:nvPr/>
              </p:nvSpPr>
              <p:spPr>
                <a:xfrm>
                  <a:off x="4266226" y="2531554"/>
                  <a:ext cx="86677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6" name="TextBox 125"/>
                <p:cNvSpPr txBox="1"/>
                <p:nvPr/>
              </p:nvSpPr>
              <p:spPr>
                <a:xfrm>
                  <a:off x="7057837" y="2531554"/>
                  <a:ext cx="8667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𝑡</m:t>
                            </m:r>
                          </m:e>
                          <m:sub>
                            <m:r>
                              <a:rPr lang="en-US" i="1" dirty="0">
                                <a:latin typeface="Cambria Math" panose="02040503050406030204" pitchFamily="18" charset="0"/>
                              </a:rPr>
                              <m:t>3</m:t>
                            </m:r>
                          </m:sub>
                        </m:sSub>
                      </m:oMath>
                    </m:oMathPara>
                  </a14:m>
                  <a:endParaRPr lang="en-US" dirty="0"/>
                </a:p>
              </p:txBody>
            </p:sp>
          </mc:Choice>
          <mc:Fallback xmlns="">
            <p:sp>
              <p:nvSpPr>
                <p:cNvPr id="126" name="TextBox 125"/>
                <p:cNvSpPr txBox="1">
                  <a:spLocks noRot="1" noChangeAspect="1" noMove="1" noResize="1" noEditPoints="1" noAdjustHandles="1" noChangeArrowheads="1" noChangeShapeType="1" noTextEdit="1"/>
                </p:cNvSpPr>
                <p:nvPr/>
              </p:nvSpPr>
              <p:spPr>
                <a:xfrm>
                  <a:off x="7057837" y="2531554"/>
                  <a:ext cx="866775"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TextBox 126"/>
                <p:cNvSpPr txBox="1"/>
                <p:nvPr/>
              </p:nvSpPr>
              <p:spPr>
                <a:xfrm>
                  <a:off x="9381291" y="2531554"/>
                  <a:ext cx="8667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𝑡</m:t>
                            </m:r>
                          </m:e>
                          <m:sub>
                            <m:r>
                              <a:rPr lang="en-US" i="1" dirty="0">
                                <a:latin typeface="Cambria Math" panose="02040503050406030204" pitchFamily="18" charset="0"/>
                              </a:rPr>
                              <m:t>4</m:t>
                            </m:r>
                          </m:sub>
                        </m:sSub>
                      </m:oMath>
                    </m:oMathPara>
                  </a14:m>
                  <a:endParaRPr lang="en-US" dirty="0"/>
                </a:p>
              </p:txBody>
            </p:sp>
          </mc:Choice>
          <mc:Fallback xmlns="">
            <p:sp>
              <p:nvSpPr>
                <p:cNvPr id="127" name="TextBox 126"/>
                <p:cNvSpPr txBox="1">
                  <a:spLocks noRot="1" noChangeAspect="1" noMove="1" noResize="1" noEditPoints="1" noAdjustHandles="1" noChangeArrowheads="1" noChangeShapeType="1" noTextEdit="1"/>
                </p:cNvSpPr>
                <p:nvPr/>
              </p:nvSpPr>
              <p:spPr>
                <a:xfrm>
                  <a:off x="9381290" y="2531554"/>
                  <a:ext cx="866775" cy="369332"/>
                </a:xfrm>
                <a:prstGeom prst="rect">
                  <a:avLst/>
                </a:prstGeom>
                <a:blipFill>
                  <a:blip r:embed="rId11"/>
                  <a:stretch>
                    <a:fillRect/>
                  </a:stretch>
                </a:blipFill>
              </p:spPr>
              <p:txBody>
                <a:bodyPr/>
                <a:lstStyle/>
                <a:p>
                  <a:r>
                    <a:rPr lang="en-US">
                      <a:noFill/>
                    </a:rPr>
                    <a:t> </a:t>
                  </a:r>
                </a:p>
              </p:txBody>
            </p:sp>
          </mc:Fallback>
        </mc:AlternateContent>
      </p:grpSp>
      <p:sp>
        <p:nvSpPr>
          <p:cNvPr id="128" name="Slide Number Placeholder 127"/>
          <p:cNvSpPr>
            <a:spLocks noGrp="1"/>
          </p:cNvSpPr>
          <p:nvPr>
            <p:ph type="sldNum" sz="quarter" idx="12"/>
          </p:nvPr>
        </p:nvSpPr>
        <p:spPr/>
        <p:txBody>
          <a:bodyPr/>
          <a:lstStyle/>
          <a:p>
            <a:fld id="{0D522F1B-7C4D-45D9-BBA0-B097EC716052}" type="slidenum">
              <a:rPr lang="en-US" smtClean="0"/>
              <a:t>21</a:t>
            </a:fld>
            <a:endParaRPr lang="en-US" dirty="0"/>
          </a:p>
        </p:txBody>
      </p:sp>
      <mc:AlternateContent xmlns:mc="http://schemas.openxmlformats.org/markup-compatibility/2006" xmlns:a14="http://schemas.microsoft.com/office/drawing/2010/main">
        <mc:Choice Requires="a14">
          <p:sp>
            <p:nvSpPr>
              <p:cNvPr id="130" name="TextBox 129"/>
              <p:cNvSpPr txBox="1"/>
              <p:nvPr/>
            </p:nvSpPr>
            <p:spPr>
              <a:xfrm>
                <a:off x="3612741" y="4392747"/>
                <a:ext cx="4871267" cy="830997"/>
              </a:xfrm>
              <a:prstGeom prst="rect">
                <a:avLst/>
              </a:prstGeom>
              <a:noFill/>
            </p:spPr>
            <p:txBody>
              <a:bodyPr wrap="square" rtlCol="0">
                <a:spAutoFit/>
              </a:bodyPr>
              <a:lstStyle/>
              <a:p>
                <a:pPr algn="ctr"/>
                <a:r>
                  <a:rPr lang="en-US" sz="2400" dirty="0">
                    <a:latin typeface="+mj-lt"/>
                  </a:rPr>
                  <a:t>Estimate advertising interval: </a:t>
                </a:r>
                <a:r>
                  <a:rPr lang="en-US" sz="2400" dirty="0"/>
                  <a:t/>
                </a:r>
                <a:br>
                  <a:rPr lang="en-US" sz="2400" dirty="0"/>
                </a:b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𝑎𝑑</m:t>
                      </m:r>
                      <m:sSup>
                        <m:sSupPr>
                          <m:ctrlPr>
                            <a:rPr lang="en-US" sz="2400" i="1">
                              <a:latin typeface="Cambria Math" panose="02040503050406030204" pitchFamily="18" charset="0"/>
                            </a:rPr>
                          </m:ctrlPr>
                        </m:sSupPr>
                        <m:e>
                          <m:r>
                            <a:rPr lang="en-US" sz="2400" i="1">
                              <a:latin typeface="Cambria Math" panose="02040503050406030204" pitchFamily="18" charset="0"/>
                            </a:rPr>
                            <m:t>𝑣</m:t>
                          </m:r>
                        </m:e>
                        <m:sup>
                          <m:r>
                            <a:rPr lang="en-US" sz="2400" i="1">
                              <a:latin typeface="Cambria Math" panose="02040503050406030204" pitchFamily="18" charset="0"/>
                            </a:rPr>
                            <m:t>′</m:t>
                          </m:r>
                        </m:sup>
                      </m:sSup>
                      <m:r>
                        <a:rPr lang="en-US" sz="2400" i="1">
                          <a:latin typeface="Cambria Math" panose="02040503050406030204" pitchFamily="18" charset="0"/>
                        </a:rPr>
                        <m:t>=</m:t>
                      </m:r>
                      <m:r>
                        <a:rPr lang="en-US" sz="2400" i="1">
                          <a:latin typeface="Cambria Math" panose="02040503050406030204" pitchFamily="18" charset="0"/>
                        </a:rPr>
                        <m:t>𝐸</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sub>
                      </m:sSub>
                      <m:r>
                        <a:rPr lang="en-US" sz="2400" i="1">
                          <a:latin typeface="Cambria Math" panose="02040503050406030204" pitchFamily="18" charset="0"/>
                        </a:rPr>
                        <m:t>)−5</m:t>
                      </m:r>
                    </m:oMath>
                  </m:oMathPara>
                </a14:m>
                <a:endParaRPr lang="en-US" sz="2400" dirty="0"/>
              </a:p>
            </p:txBody>
          </p:sp>
        </mc:Choice>
        <mc:Fallback xmlns="">
          <p:sp>
            <p:nvSpPr>
              <p:cNvPr id="130" name="TextBox 129"/>
              <p:cNvSpPr txBox="1">
                <a:spLocks noRot="1" noChangeAspect="1" noMove="1" noResize="1" noEditPoints="1" noAdjustHandles="1" noChangeArrowheads="1" noChangeShapeType="1" noTextEdit="1"/>
              </p:cNvSpPr>
              <p:nvPr/>
            </p:nvSpPr>
            <p:spPr>
              <a:xfrm>
                <a:off x="3612741" y="4392747"/>
                <a:ext cx="4871267" cy="830997"/>
              </a:xfrm>
              <a:prstGeom prst="rect">
                <a:avLst/>
              </a:prstGeom>
              <a:blipFill>
                <a:blip r:embed="rId12"/>
                <a:stretch>
                  <a:fillRect t="-5882" b="-955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993851363"/>
      </p:ext>
    </p:extLst>
  </p:cSld>
  <p:clrMapOvr>
    <a:masterClrMapping/>
  </p:clrMapOvr>
  <mc:AlternateContent xmlns:mc="http://schemas.openxmlformats.org/markup-compatibility/2006" xmlns:p14="http://schemas.microsoft.com/office/powerpoint/2010/main">
    <mc:Choice Requires="p14">
      <p:transition p14:dur="0" advTm="75313"/>
    </mc:Choice>
    <mc:Fallback xmlns="">
      <p:transition advTm="75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a:t>
            </a:r>
            <a:r>
              <a:rPr lang="en-US" dirty="0" smtClean="0"/>
              <a:t>Hiding</a:t>
            </a:r>
            <a:endParaRPr lang="en-US" dirty="0"/>
          </a:p>
        </p:txBody>
      </p:sp>
      <p:grpSp>
        <p:nvGrpSpPr>
          <p:cNvPr id="7" name="Group 6"/>
          <p:cNvGrpSpPr/>
          <p:nvPr/>
        </p:nvGrpSpPr>
        <p:grpSpPr>
          <a:xfrm>
            <a:off x="5844216" y="2250716"/>
            <a:ext cx="1045306" cy="2659614"/>
            <a:chOff x="5844215" y="3898762"/>
            <a:chExt cx="527502" cy="2659614"/>
          </a:xfrm>
        </p:grpSpPr>
        <p:cxnSp>
          <p:nvCxnSpPr>
            <p:cNvPr id="88" name="Straight Connector 87"/>
            <p:cNvCxnSpPr/>
            <p:nvPr/>
          </p:nvCxnSpPr>
          <p:spPr>
            <a:xfrm flipH="1">
              <a:off x="5844215" y="3906596"/>
              <a:ext cx="1" cy="265178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6371717" y="3898762"/>
              <a:ext cx="0" cy="121707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551664" y="2504043"/>
            <a:ext cx="1814022" cy="1284449"/>
            <a:chOff x="5580304" y="4152089"/>
            <a:chExt cx="1147860" cy="1284448"/>
          </a:xfrm>
        </p:grpSpPr>
        <mc:AlternateContent xmlns:mc="http://schemas.openxmlformats.org/markup-compatibility/2006" xmlns:a14="http://schemas.microsoft.com/office/drawing/2010/main">
          <mc:Choice Requires="a14">
            <p:sp>
              <p:nvSpPr>
                <p:cNvPr id="79" name="TextBox 78"/>
                <p:cNvSpPr txBox="1"/>
                <p:nvPr/>
              </p:nvSpPr>
              <p:spPr>
                <a:xfrm>
                  <a:off x="5580304" y="5067205"/>
                  <a:ext cx="11478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𝑎𝑑𝑣</m:t>
                        </m:r>
                        <m:r>
                          <a:rPr lang="en-US" i="1" dirty="0">
                            <a:latin typeface="Cambria Math" panose="02040503050406030204" pitchFamily="18" charset="0"/>
                          </a:rPr>
                          <m:t>’</m:t>
                        </m:r>
                      </m:oMath>
                    </m:oMathPara>
                  </a14:m>
                  <a:endParaRPr lang="en-US" dirty="0"/>
                </a:p>
              </p:txBody>
            </p:sp>
          </mc:Choice>
          <mc:Fallback xmlns="">
            <p:sp>
              <p:nvSpPr>
                <p:cNvPr id="79" name="TextBox 78"/>
                <p:cNvSpPr txBox="1">
                  <a:spLocks noRot="1" noChangeAspect="1" noMove="1" noResize="1" noEditPoints="1" noAdjustHandles="1" noChangeArrowheads="1" noChangeShapeType="1" noTextEdit="1"/>
                </p:cNvSpPr>
                <p:nvPr/>
              </p:nvSpPr>
              <p:spPr>
                <a:xfrm>
                  <a:off x="5580304" y="5067205"/>
                  <a:ext cx="1147860" cy="369332"/>
                </a:xfrm>
                <a:prstGeom prst="rect">
                  <a:avLst/>
                </a:prstGeom>
                <a:blipFill>
                  <a:blip r:embed="rId4"/>
                  <a:stretch>
                    <a:fillRect/>
                  </a:stretch>
                </a:blipFill>
              </p:spPr>
              <p:txBody>
                <a:bodyPr/>
                <a:lstStyle/>
                <a:p>
                  <a:r>
                    <a:rPr lang="en-US">
                      <a:noFill/>
                    </a:rPr>
                    <a:t> </a:t>
                  </a:r>
                </a:p>
              </p:txBody>
            </p:sp>
          </mc:Fallback>
        </mc:AlternateContent>
        <p:pic>
          <p:nvPicPr>
            <p:cNvPr id="85" name="Picture 84"/>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l="6342" t="5004" r="4074" b="4628"/>
            <a:stretch/>
          </p:blipFill>
          <p:spPr>
            <a:xfrm>
              <a:off x="5629635" y="4152089"/>
              <a:ext cx="946596" cy="948084"/>
            </a:xfrm>
            <a:prstGeom prst="rect">
              <a:avLst/>
            </a:prstGeom>
          </p:spPr>
        </p:pic>
        <p:cxnSp>
          <p:nvCxnSpPr>
            <p:cNvPr id="76" name="Straight Connector 75"/>
            <p:cNvCxnSpPr/>
            <p:nvPr/>
          </p:nvCxnSpPr>
          <p:spPr>
            <a:xfrm>
              <a:off x="6091428" y="4821555"/>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952500" y="3173505"/>
            <a:ext cx="10058400" cy="643653"/>
            <a:chOff x="952500" y="4821555"/>
            <a:chExt cx="10058400" cy="643652"/>
          </a:xfrm>
        </p:grpSpPr>
        <p:cxnSp>
          <p:nvCxnSpPr>
            <p:cNvPr id="75" name="Straight Connector 74"/>
            <p:cNvCxnSpPr/>
            <p:nvPr/>
          </p:nvCxnSpPr>
          <p:spPr>
            <a:xfrm>
              <a:off x="952500" y="5093887"/>
              <a:ext cx="1005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828800" y="4821555"/>
              <a:ext cx="0" cy="274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1" name="TextBox 120"/>
                <p:cNvSpPr txBox="1"/>
                <p:nvPr/>
              </p:nvSpPr>
              <p:spPr>
                <a:xfrm>
                  <a:off x="1252103" y="5095875"/>
                  <a:ext cx="11478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𝑁</m:t>
                            </m:r>
                          </m:sub>
                        </m:sSub>
                      </m:oMath>
                    </m:oMathPara>
                  </a14:m>
                  <a:endParaRPr lang="en-US" dirty="0"/>
                </a:p>
              </p:txBody>
            </p:sp>
          </mc:Choice>
          <mc:Fallback xmlns="">
            <p:sp>
              <p:nvSpPr>
                <p:cNvPr id="121" name="TextBox 120"/>
                <p:cNvSpPr txBox="1">
                  <a:spLocks noRot="1" noChangeAspect="1" noMove="1" noResize="1" noEditPoints="1" noAdjustHandles="1" noChangeArrowheads="1" noChangeShapeType="1" noTextEdit="1"/>
                </p:cNvSpPr>
                <p:nvPr/>
              </p:nvSpPr>
              <p:spPr>
                <a:xfrm>
                  <a:off x="1252102" y="5095875"/>
                  <a:ext cx="1147860" cy="369332"/>
                </a:xfrm>
                <a:prstGeom prst="rect">
                  <a:avLst/>
                </a:prstGeom>
                <a:blipFill>
                  <a:blip r:embed="rId6"/>
                  <a:stretch>
                    <a:fillRect/>
                  </a:stretch>
                </a:blipFill>
              </p:spPr>
              <p:txBody>
                <a:bodyPr/>
                <a:lstStyle/>
                <a:p>
                  <a:r>
                    <a:rPr lang="en-US">
                      <a:noFill/>
                    </a:rPr>
                    <a:t> </a:t>
                  </a:r>
                </a:p>
              </p:txBody>
            </p:sp>
          </mc:Fallback>
        </mc:AlternateContent>
      </p:grpSp>
      <p:grpSp>
        <p:nvGrpSpPr>
          <p:cNvPr id="8" name="Group 7"/>
          <p:cNvGrpSpPr/>
          <p:nvPr/>
        </p:nvGrpSpPr>
        <p:grpSpPr>
          <a:xfrm>
            <a:off x="5495192" y="2242880"/>
            <a:ext cx="4944615" cy="3041413"/>
            <a:chOff x="5027359" y="3890928"/>
            <a:chExt cx="4944614" cy="3041412"/>
          </a:xfrm>
        </p:grpSpPr>
        <p:cxnSp>
          <p:nvCxnSpPr>
            <p:cNvPr id="93" name="Straight Connector 92"/>
            <p:cNvCxnSpPr/>
            <p:nvPr/>
          </p:nvCxnSpPr>
          <p:spPr>
            <a:xfrm>
              <a:off x="7926671" y="3890928"/>
              <a:ext cx="0" cy="265175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94" name="Right Brace 93"/>
            <p:cNvSpPr/>
            <p:nvPr/>
          </p:nvSpPr>
          <p:spPr>
            <a:xfrm rot="5400000">
              <a:off x="6516312" y="4390319"/>
              <a:ext cx="270429" cy="2550283"/>
            </a:xfrm>
            <a:prstGeom prst="rightBrace">
              <a:avLst>
                <a:gd name="adj1" fmla="val 71069"/>
                <a:gd name="adj2" fmla="val 50071"/>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p:cNvSpPr txBox="1"/>
            <p:nvPr/>
          </p:nvSpPr>
          <p:spPr>
            <a:xfrm>
              <a:off x="5557501" y="5857045"/>
              <a:ext cx="2200496" cy="400110"/>
            </a:xfrm>
            <a:prstGeom prst="rect">
              <a:avLst/>
            </a:prstGeom>
            <a:noFill/>
          </p:spPr>
          <p:txBody>
            <a:bodyPr wrap="square" rtlCol="0">
              <a:spAutoFit/>
            </a:bodyPr>
            <a:lstStyle/>
            <a:p>
              <a:r>
                <a:rPr lang="en-US" sz="2000" dirty="0"/>
                <a:t>Monitoring interval</a:t>
              </a:r>
            </a:p>
          </p:txBody>
        </p:sp>
        <mc:AlternateContent xmlns:mc="http://schemas.openxmlformats.org/markup-compatibility/2006" xmlns:a14="http://schemas.microsoft.com/office/drawing/2010/main">
          <mc:Choice Requires="a14">
            <p:sp>
              <p:nvSpPr>
                <p:cNvPr id="123" name="TextBox 122"/>
                <p:cNvSpPr txBox="1"/>
                <p:nvPr/>
              </p:nvSpPr>
              <p:spPr>
                <a:xfrm>
                  <a:off x="5027359" y="6563008"/>
                  <a:ext cx="16337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𝑎𝑑</m:t>
                        </m:r>
                        <m:sSup>
                          <m:sSupPr>
                            <m:ctrlPr>
                              <a:rPr lang="en-US" i="1" dirty="0">
                                <a:latin typeface="Cambria Math" panose="02040503050406030204" pitchFamily="18" charset="0"/>
                              </a:rPr>
                            </m:ctrlPr>
                          </m:sSupPr>
                          <m:e>
                            <m:r>
                              <a:rPr lang="en-US" i="1" dirty="0">
                                <a:latin typeface="Cambria Math" panose="02040503050406030204" pitchFamily="18" charset="0"/>
                              </a:rPr>
                              <m:t>𝑣</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𝑒</m:t>
                        </m:r>
                      </m:oMath>
                    </m:oMathPara>
                  </a14:m>
                  <a:endParaRPr lang="en-US" dirty="0"/>
                </a:p>
              </p:txBody>
            </p:sp>
          </mc:Choice>
          <mc:Fallback xmlns="">
            <p:sp>
              <p:nvSpPr>
                <p:cNvPr id="123" name="TextBox 122"/>
                <p:cNvSpPr txBox="1">
                  <a:spLocks noRot="1" noChangeAspect="1" noMove="1" noResize="1" noEditPoints="1" noAdjustHandles="1" noChangeArrowheads="1" noChangeShapeType="1" noTextEdit="1"/>
                </p:cNvSpPr>
                <p:nvPr/>
              </p:nvSpPr>
              <p:spPr>
                <a:xfrm>
                  <a:off x="5027359" y="6563008"/>
                  <a:ext cx="163371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p:cNvSpPr txBox="1"/>
                <p:nvPr/>
              </p:nvSpPr>
              <p:spPr>
                <a:xfrm>
                  <a:off x="7722157" y="6558377"/>
                  <a:ext cx="22498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𝑁</m:t>
                            </m:r>
                          </m:sub>
                        </m:sSub>
                        <m:r>
                          <a:rPr lang="en-US" i="1" dirty="0">
                            <a:latin typeface="Cambria Math" panose="02040503050406030204" pitchFamily="18" charset="0"/>
                          </a:rPr>
                          <m:t>+</m:t>
                        </m:r>
                        <m:r>
                          <a:rPr lang="en-US" i="1" dirty="0">
                            <a:latin typeface="Cambria Math" panose="02040503050406030204" pitchFamily="18" charset="0"/>
                          </a:rPr>
                          <m:t>𝑎𝑑</m:t>
                        </m:r>
                        <m:sSup>
                          <m:sSupPr>
                            <m:ctrlPr>
                              <a:rPr lang="en-US" i="1" dirty="0">
                                <a:latin typeface="Cambria Math" panose="02040503050406030204" pitchFamily="18" charset="0"/>
                              </a:rPr>
                            </m:ctrlPr>
                          </m:sSupPr>
                          <m:e>
                            <m:r>
                              <a:rPr lang="en-US" i="1" dirty="0">
                                <a:latin typeface="Cambria Math" panose="02040503050406030204" pitchFamily="18" charset="0"/>
                              </a:rPr>
                              <m:t>𝑣</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𝑒</m:t>
                        </m:r>
                        <m:r>
                          <a:rPr lang="en-US" i="1" dirty="0">
                            <a:latin typeface="Cambria Math" panose="02040503050406030204" pitchFamily="18" charset="0"/>
                          </a:rPr>
                          <m:t>+10</m:t>
                        </m:r>
                      </m:oMath>
                    </m:oMathPara>
                  </a14:m>
                  <a:endParaRPr lang="en-US" dirty="0"/>
                </a:p>
              </p:txBody>
            </p:sp>
          </mc:Choice>
          <mc:Fallback xmlns="">
            <p:sp>
              <p:nvSpPr>
                <p:cNvPr id="124" name="TextBox 123"/>
                <p:cNvSpPr txBox="1">
                  <a:spLocks noRot="1" noChangeAspect="1" noMove="1" noResize="1" noEditPoints="1" noAdjustHandles="1" noChangeArrowheads="1" noChangeShapeType="1" noTextEdit="1"/>
                </p:cNvSpPr>
                <p:nvPr/>
              </p:nvSpPr>
              <p:spPr>
                <a:xfrm>
                  <a:off x="7722157" y="6558377"/>
                  <a:ext cx="2249816" cy="369332"/>
                </a:xfrm>
                <a:prstGeom prst="rect">
                  <a:avLst/>
                </a:prstGeom>
                <a:blipFill>
                  <a:blip r:embed="rId8"/>
                  <a:stretch>
                    <a:fillRect/>
                  </a:stretch>
                </a:blipFill>
              </p:spPr>
              <p:txBody>
                <a:bodyPr/>
                <a:lstStyle/>
                <a:p>
                  <a:r>
                    <a:rPr lang="en-US">
                      <a:noFill/>
                    </a:rPr>
                    <a:t> </a:t>
                  </a:r>
                </a:p>
              </p:txBody>
            </p:sp>
          </mc:Fallback>
        </mc:AlternateContent>
      </p:grpSp>
      <p:sp>
        <p:nvSpPr>
          <p:cNvPr id="128" name="Slide Number Placeholder 127"/>
          <p:cNvSpPr>
            <a:spLocks noGrp="1"/>
          </p:cNvSpPr>
          <p:nvPr>
            <p:ph type="sldNum" sz="quarter" idx="12"/>
          </p:nvPr>
        </p:nvSpPr>
        <p:spPr/>
        <p:txBody>
          <a:bodyPr/>
          <a:lstStyle/>
          <a:p>
            <a:fld id="{0D522F1B-7C4D-45D9-BBA0-B097EC716052}" type="slidenum">
              <a:rPr lang="en-US" smtClean="0"/>
              <a:t>22</a:t>
            </a:fld>
            <a:endParaRPr lang="en-US" dirty="0"/>
          </a:p>
        </p:txBody>
      </p:sp>
      <p:grpSp>
        <p:nvGrpSpPr>
          <p:cNvPr id="11" name="Group 10"/>
          <p:cNvGrpSpPr/>
          <p:nvPr/>
        </p:nvGrpSpPr>
        <p:grpSpPr>
          <a:xfrm>
            <a:off x="10183995" y="4031037"/>
            <a:ext cx="1727419" cy="885723"/>
            <a:chOff x="9801226" y="5455797"/>
            <a:chExt cx="1727418" cy="885723"/>
          </a:xfrm>
        </p:grpSpPr>
        <p:cxnSp>
          <p:nvCxnSpPr>
            <p:cNvPr id="4" name="Straight Arrow Connector 3"/>
            <p:cNvCxnSpPr/>
            <p:nvPr/>
          </p:nvCxnSpPr>
          <p:spPr>
            <a:xfrm flipH="1">
              <a:off x="9801226" y="5779409"/>
              <a:ext cx="523039" cy="56211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0252294" y="5455797"/>
              <a:ext cx="1276350" cy="400110"/>
            </a:xfrm>
            <a:prstGeom prst="rect">
              <a:avLst/>
            </a:prstGeom>
            <a:noFill/>
          </p:spPr>
          <p:txBody>
            <a:bodyPr wrap="square" rtlCol="0">
              <a:spAutoFit/>
            </a:bodyPr>
            <a:lstStyle/>
            <a:p>
              <a:r>
                <a:rPr lang="en-US" sz="2000" dirty="0"/>
                <a:t>Max delay</a:t>
              </a:r>
            </a:p>
          </p:txBody>
        </p:sp>
      </p:grpSp>
    </p:spTree>
    <p:custDataLst>
      <p:tags r:id="rId1"/>
    </p:custDataLst>
    <p:extLst>
      <p:ext uri="{BB962C8B-B14F-4D97-AF65-F5344CB8AC3E}">
        <p14:creationId xmlns:p14="http://schemas.microsoft.com/office/powerpoint/2010/main" val="1715990322"/>
      </p:ext>
    </p:extLst>
  </p:cSld>
  <p:clrMapOvr>
    <a:masterClrMapping/>
  </p:clrMapOvr>
  <mc:AlternateContent xmlns:mc="http://schemas.openxmlformats.org/markup-compatibility/2006" xmlns:p14="http://schemas.microsoft.com/office/powerpoint/2010/main">
    <mc:Choice Requires="p14">
      <p:transition p14:dur="0" advTm="75313"/>
    </mc:Choice>
    <mc:Fallback xmlns="">
      <p:transition advTm="75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a:t>
            </a:r>
            <a:r>
              <a:rPr lang="en-US" dirty="0" smtClean="0"/>
              <a:t>Hiding</a:t>
            </a:r>
            <a:endParaRPr lang="en-US" dirty="0"/>
          </a:p>
        </p:txBody>
      </p:sp>
      <p:cxnSp>
        <p:nvCxnSpPr>
          <p:cNvPr id="75" name="Straight Connector 74"/>
          <p:cNvCxnSpPr/>
          <p:nvPr/>
        </p:nvCxnSpPr>
        <p:spPr>
          <a:xfrm>
            <a:off x="3364087" y="3509855"/>
            <a:ext cx="548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826679" y="2330514"/>
            <a:ext cx="0" cy="245418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8374240" y="2287847"/>
            <a:ext cx="1" cy="245059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94" name="Right Brace 93"/>
          <p:cNvSpPr/>
          <p:nvPr/>
        </p:nvSpPr>
        <p:spPr>
          <a:xfrm rot="5400000">
            <a:off x="5965245" y="1786383"/>
            <a:ext cx="270429" cy="4547560"/>
          </a:xfrm>
          <a:prstGeom prst="rightBrace">
            <a:avLst>
              <a:gd name="adj1" fmla="val 71069"/>
              <a:gd name="adj2" fmla="val 50071"/>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p:cNvSpPr txBox="1"/>
          <p:nvPr/>
        </p:nvSpPr>
        <p:spPr>
          <a:xfrm>
            <a:off x="5102467" y="4278501"/>
            <a:ext cx="1995985" cy="369332"/>
          </a:xfrm>
          <a:prstGeom prst="rect">
            <a:avLst/>
          </a:prstGeom>
          <a:noFill/>
        </p:spPr>
        <p:txBody>
          <a:bodyPr wrap="square" rtlCol="0">
            <a:spAutoFit/>
          </a:bodyPr>
          <a:lstStyle/>
          <a:p>
            <a:r>
              <a:rPr lang="en-US" dirty="0"/>
              <a:t>Monitoring interval</a:t>
            </a:r>
          </a:p>
        </p:txBody>
      </p:sp>
      <p:sp>
        <p:nvSpPr>
          <p:cNvPr id="128" name="Slide Number Placeholder 127"/>
          <p:cNvSpPr>
            <a:spLocks noGrp="1"/>
          </p:cNvSpPr>
          <p:nvPr>
            <p:ph type="sldNum" sz="quarter" idx="12"/>
          </p:nvPr>
        </p:nvSpPr>
        <p:spPr/>
        <p:txBody>
          <a:bodyPr/>
          <a:lstStyle/>
          <a:p>
            <a:fld id="{0D522F1B-7C4D-45D9-BBA0-B097EC716052}" type="slidenum">
              <a:rPr lang="en-US" smtClean="0"/>
              <a:t>23</a:t>
            </a:fld>
            <a:endParaRPr lang="en-US" dirty="0"/>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832682" y="2287847"/>
            <a:ext cx="4541557" cy="1224800"/>
          </a:xfrm>
          <a:prstGeom prst="rect">
            <a:avLst/>
          </a:prstGeom>
        </p:spPr>
      </p:pic>
      <p:sp>
        <p:nvSpPr>
          <p:cNvPr id="4" name="Rectangle 3"/>
          <p:cNvSpPr/>
          <p:nvPr/>
        </p:nvSpPr>
        <p:spPr>
          <a:xfrm>
            <a:off x="5396439" y="2039356"/>
            <a:ext cx="1149001" cy="146771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402437" y="1497187"/>
            <a:ext cx="0" cy="2009881"/>
          </a:xfrm>
          <a:prstGeom prst="line">
            <a:avLst/>
          </a:prstGeom>
          <a:ln w="19050"/>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5396439" y="1667229"/>
            <a:ext cx="1815395" cy="369332"/>
          </a:xfrm>
          <a:prstGeom prst="rect">
            <a:avLst/>
          </a:prstGeom>
          <a:noFill/>
        </p:spPr>
        <p:txBody>
          <a:bodyPr wrap="square" rtlCol="0">
            <a:spAutoFit/>
          </a:bodyPr>
          <a:lstStyle/>
          <a:p>
            <a:r>
              <a:rPr lang="en-US" dirty="0"/>
              <a:t>jamming</a:t>
            </a:r>
          </a:p>
        </p:txBody>
      </p:sp>
      <p:sp>
        <p:nvSpPr>
          <p:cNvPr id="12" name="TextBox 11"/>
          <p:cNvSpPr txBox="1"/>
          <p:nvPr/>
        </p:nvSpPr>
        <p:spPr>
          <a:xfrm>
            <a:off x="845126" y="5502376"/>
            <a:ext cx="9255803" cy="954107"/>
          </a:xfrm>
          <a:prstGeom prst="rect">
            <a:avLst/>
          </a:prstGeom>
          <a:noFill/>
        </p:spPr>
        <p:txBody>
          <a:bodyPr wrap="square" rtlCol="0">
            <a:spAutoFit/>
          </a:bodyPr>
          <a:lstStyle/>
          <a:p>
            <a:pPr marL="285744" indent="-285744">
              <a:buFont typeface="Arial" panose="020B0604020202020204" pitchFamily="34" charset="0"/>
              <a:buChar char="•"/>
            </a:pPr>
            <a:r>
              <a:rPr lang="en-US" sz="2800" dirty="0">
                <a:latin typeface="+mj-lt"/>
              </a:rPr>
              <a:t>Detect RSSI (received signal strength indication) increase</a:t>
            </a:r>
          </a:p>
          <a:p>
            <a:pPr marL="285744" indent="-285744">
              <a:buFont typeface="Arial" panose="020B0604020202020204" pitchFamily="34" charset="0"/>
              <a:buChar char="•"/>
            </a:pPr>
            <a:r>
              <a:rPr lang="en-US" sz="2800">
                <a:latin typeface="+mj-lt"/>
              </a:rPr>
              <a:t>Apply </a:t>
            </a:r>
            <a:r>
              <a:rPr lang="en-US" sz="2800" smtClean="0">
                <a:latin typeface="+mj-lt"/>
              </a:rPr>
              <a:t>jamming</a:t>
            </a:r>
            <a:endParaRPr lang="en-US" sz="2800" dirty="0">
              <a:latin typeface="+mj-lt"/>
            </a:endParaRPr>
          </a:p>
        </p:txBody>
      </p:sp>
    </p:spTree>
    <p:extLst>
      <p:ext uri="{BB962C8B-B14F-4D97-AF65-F5344CB8AC3E}">
        <p14:creationId xmlns:p14="http://schemas.microsoft.com/office/powerpoint/2010/main" val="1325030153"/>
      </p:ext>
    </p:extLst>
  </p:cSld>
  <p:clrMapOvr>
    <a:masterClrMapping/>
  </p:clrMapOvr>
  <mc:AlternateContent xmlns:mc="http://schemas.openxmlformats.org/markup-compatibility/2006" xmlns:p14="http://schemas.microsoft.com/office/powerpoint/2010/main">
    <mc:Choice Requires="p14">
      <p:transition p14:dur="0" advTm="36162"/>
    </mc:Choice>
    <mc:Fallback xmlns="">
      <p:transition advTm="3616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a:solidFill>
                  <a:schemeClr val="bg1"/>
                </a:solidFill>
                <a:latin typeface="+mj-lt"/>
              </a:rPr>
              <a:t>At this point, the target BLE device is </a:t>
            </a:r>
            <a:r>
              <a:rPr lang="en-US" sz="6600" b="1" dirty="0">
                <a:solidFill>
                  <a:schemeClr val="bg1"/>
                </a:solidFill>
                <a:latin typeface="+mj-lt"/>
              </a:rPr>
              <a:t>hidden</a:t>
            </a:r>
            <a:r>
              <a:rPr lang="en-US" sz="4800" dirty="0">
                <a:solidFill>
                  <a:schemeClr val="bg1"/>
                </a:solidFill>
                <a:latin typeface="+mj-lt"/>
              </a:rPr>
              <a:t>.</a:t>
            </a:r>
          </a:p>
          <a:p>
            <a:pPr marL="457189" lvl="1" indent="0" algn="ctr">
              <a:buNone/>
            </a:pPr>
            <a:endParaRPr lang="en-US" sz="4000" dirty="0">
              <a:solidFill>
                <a:schemeClr val="bg1"/>
              </a:solidFill>
              <a:latin typeface="+mj-lt"/>
            </a:endParaRPr>
          </a:p>
          <a:p>
            <a:pPr marL="457189" lvl="1" indent="0" algn="ctr">
              <a:buNone/>
            </a:pPr>
            <a:r>
              <a:rPr lang="en-US" sz="4400" dirty="0">
                <a:solidFill>
                  <a:schemeClr val="bg1"/>
                </a:solidFill>
                <a:latin typeface="+mj-lt"/>
              </a:rPr>
              <a:t>How to enable </a:t>
            </a:r>
            <a:r>
              <a:rPr lang="en-US" sz="5400" b="1" dirty="0">
                <a:solidFill>
                  <a:srgbClr val="92D050"/>
                </a:solidFill>
                <a:latin typeface="+mj-lt"/>
              </a:rPr>
              <a:t>access</a:t>
            </a:r>
            <a:r>
              <a:rPr lang="en-US" sz="5400" dirty="0">
                <a:solidFill>
                  <a:schemeClr val="bg1"/>
                </a:solidFill>
                <a:latin typeface="+mj-lt"/>
              </a:rPr>
              <a:t> </a:t>
            </a:r>
            <a:r>
              <a:rPr lang="en-US" sz="4400" dirty="0">
                <a:solidFill>
                  <a:schemeClr val="bg1"/>
                </a:solidFill>
                <a:latin typeface="+mj-lt"/>
              </a:rPr>
              <a:t>to it?</a:t>
            </a:r>
          </a:p>
        </p:txBody>
      </p:sp>
      <p:sp>
        <p:nvSpPr>
          <p:cNvPr id="10" name="Slide Number Placeholder 9"/>
          <p:cNvSpPr>
            <a:spLocks noGrp="1"/>
          </p:cNvSpPr>
          <p:nvPr>
            <p:ph type="sldNum" sz="quarter" idx="12"/>
          </p:nvPr>
        </p:nvSpPr>
        <p:spPr/>
        <p:txBody>
          <a:bodyPr/>
          <a:lstStyle/>
          <a:p>
            <a:fld id="{0D522F1B-7C4D-45D9-BBA0-B097EC716052}" type="slidenum">
              <a:rPr lang="en-US" smtClean="0"/>
              <a:t>24</a:t>
            </a:fld>
            <a:endParaRPr lang="en-US"/>
          </a:p>
        </p:txBody>
      </p:sp>
    </p:spTree>
    <p:extLst>
      <p:ext uri="{BB962C8B-B14F-4D97-AF65-F5344CB8AC3E}">
        <p14:creationId xmlns:p14="http://schemas.microsoft.com/office/powerpoint/2010/main" val="1178154952"/>
      </p:ext>
    </p:extLst>
  </p:cSld>
  <p:clrMapOvr>
    <a:masterClrMapping/>
  </p:clrMapOvr>
  <mc:AlternateContent xmlns:mc="http://schemas.openxmlformats.org/markup-compatibility/2006" xmlns:p14="http://schemas.microsoft.com/office/powerpoint/2010/main">
    <mc:Choice Requires="p14">
      <p:transition p14:dur="0" advTm="35768"/>
    </mc:Choice>
    <mc:Fallback xmlns="">
      <p:transition advTm="3576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a:t>
            </a:r>
            <a:r>
              <a:rPr lang="en-US" dirty="0" smtClean="0"/>
              <a:t>Control</a:t>
            </a:r>
            <a:endParaRPr lang="en-US" dirty="0"/>
          </a:p>
        </p:txBody>
      </p:sp>
      <p:sp>
        <p:nvSpPr>
          <p:cNvPr id="76" name="Content Placeholder 75"/>
          <p:cNvSpPr>
            <a:spLocks noGrp="1"/>
          </p:cNvSpPr>
          <p:nvPr>
            <p:ph idx="1"/>
          </p:nvPr>
        </p:nvSpPr>
        <p:spPr>
          <a:xfrm>
            <a:off x="451386" y="1828801"/>
            <a:ext cx="3302131" cy="4351337"/>
          </a:xfrm>
        </p:spPr>
        <p:txBody>
          <a:bodyPr/>
          <a:lstStyle/>
          <a:p>
            <a:pPr marL="0" indent="0">
              <a:buNone/>
            </a:pPr>
            <a:endParaRPr lang="en-US" dirty="0" smtClean="0">
              <a:latin typeface="+mj-lt"/>
            </a:endParaRPr>
          </a:p>
          <a:p>
            <a:pPr marL="0" indent="0">
              <a:buNone/>
            </a:pPr>
            <a:r>
              <a:rPr lang="en-US" dirty="0">
                <a:latin typeface="+mj-lt"/>
              </a:rPr>
              <a:t>Bluetooth classic as an OOB channel.</a:t>
            </a:r>
          </a:p>
          <a:p>
            <a:pPr marL="0" indent="0">
              <a:buNone/>
            </a:pPr>
            <a:endParaRPr lang="en-US" dirty="0" smtClean="0">
              <a:latin typeface="+mj-lt"/>
            </a:endParaRPr>
          </a:p>
          <a:p>
            <a:pPr marL="0" indent="0">
              <a:buNone/>
            </a:pPr>
            <a:r>
              <a:rPr lang="en-US" dirty="0" smtClean="0">
                <a:latin typeface="+mj-lt"/>
              </a:rPr>
              <a:t>Connection parameters to distinguish legitimate connection request.</a:t>
            </a:r>
          </a:p>
          <a:p>
            <a:pPr marL="0" indent="0">
              <a:buNone/>
            </a:pPr>
            <a:endParaRPr lang="en-US" dirty="0"/>
          </a:p>
        </p:txBody>
      </p:sp>
      <p:sp>
        <p:nvSpPr>
          <p:cNvPr id="6" name="Slide Number Placeholder 5"/>
          <p:cNvSpPr>
            <a:spLocks noGrp="1"/>
          </p:cNvSpPr>
          <p:nvPr>
            <p:ph type="sldNum" sz="quarter" idx="12"/>
          </p:nvPr>
        </p:nvSpPr>
        <p:spPr/>
        <p:txBody>
          <a:bodyPr/>
          <a:lstStyle/>
          <a:p>
            <a:fld id="{0D522F1B-7C4D-45D9-BBA0-B097EC716052}" type="slidenum">
              <a:rPr lang="en-US" smtClean="0"/>
              <a:t>25</a:t>
            </a:fld>
            <a:endParaRPr lang="en-US"/>
          </a:p>
        </p:txBody>
      </p:sp>
      <p:graphicFrame>
        <p:nvGraphicFramePr>
          <p:cNvPr id="10" name="Object 9"/>
          <p:cNvGraphicFramePr>
            <a:graphicFrameLocks noChangeAspect="1"/>
          </p:cNvGraphicFramePr>
          <p:nvPr/>
        </p:nvGraphicFramePr>
        <p:xfrm>
          <a:off x="6715522" y="1680657"/>
          <a:ext cx="1317625" cy="4757739"/>
        </p:xfrm>
        <a:graphic>
          <a:graphicData uri="http://schemas.openxmlformats.org/presentationml/2006/ole">
            <mc:AlternateContent xmlns:mc="http://schemas.openxmlformats.org/markup-compatibility/2006">
              <mc:Choice xmlns:v="urn:schemas-microsoft-com:vml" Requires="v">
                <p:oleObj spid="_x0000_s1251" name="Visio" r:id="rId5" imgW="1346559" imgH="5021568" progId="Visio.Drawing.11">
                  <p:embed/>
                </p:oleObj>
              </mc:Choice>
              <mc:Fallback>
                <p:oleObj name="Visio" r:id="rId5" imgW="1346559" imgH="5021568" progId="Visio.Drawing.11">
                  <p:embed/>
                  <p:pic>
                    <p:nvPicPr>
                      <p:cNvPr id="0" name=""/>
                      <p:cNvPicPr/>
                      <p:nvPr/>
                    </p:nvPicPr>
                    <p:blipFill>
                      <a:blip r:embed="rId6"/>
                      <a:stretch>
                        <a:fillRect/>
                      </a:stretch>
                    </p:blipFill>
                    <p:spPr>
                      <a:xfrm>
                        <a:off x="6715522" y="1680657"/>
                        <a:ext cx="1317625" cy="4757739"/>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8694565" y="1682245"/>
          <a:ext cx="1479551" cy="4756151"/>
        </p:xfrm>
        <a:graphic>
          <a:graphicData uri="http://schemas.openxmlformats.org/presentationml/2006/ole">
            <mc:AlternateContent xmlns:mc="http://schemas.openxmlformats.org/markup-compatibility/2006">
              <mc:Choice xmlns:v="urn:schemas-microsoft-com:vml" Requires="v">
                <p:oleObj spid="_x0000_s1252" name="Visio" r:id="rId7" imgW="1518795" imgH="5021568" progId="Visio.Drawing.11">
                  <p:embed/>
                </p:oleObj>
              </mc:Choice>
              <mc:Fallback>
                <p:oleObj name="Visio" r:id="rId7" imgW="1518795" imgH="5021568" progId="Visio.Drawing.11">
                  <p:embed/>
                  <p:pic>
                    <p:nvPicPr>
                      <p:cNvPr id="0" name=""/>
                      <p:cNvPicPr/>
                      <p:nvPr/>
                    </p:nvPicPr>
                    <p:blipFill>
                      <a:blip r:embed="rId8"/>
                      <a:stretch>
                        <a:fillRect/>
                      </a:stretch>
                    </p:blipFill>
                    <p:spPr>
                      <a:xfrm>
                        <a:off x="8694565" y="1682245"/>
                        <a:ext cx="1479551" cy="4756151"/>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0726673" y="1682243"/>
          <a:ext cx="1492251" cy="4756151"/>
        </p:xfrm>
        <a:graphic>
          <a:graphicData uri="http://schemas.openxmlformats.org/presentationml/2006/ole">
            <mc:AlternateContent xmlns:mc="http://schemas.openxmlformats.org/markup-compatibility/2006">
              <mc:Choice xmlns:v="urn:schemas-microsoft-com:vml" Requires="v">
                <p:oleObj spid="_x0000_s1253" name="Visio" r:id="rId9" imgW="1530465" imgH="5021568" progId="Visio.Drawing.11">
                  <p:embed/>
                </p:oleObj>
              </mc:Choice>
              <mc:Fallback>
                <p:oleObj name="Visio" r:id="rId9" imgW="1530465" imgH="5021568" progId="Visio.Drawing.11">
                  <p:embed/>
                  <p:pic>
                    <p:nvPicPr>
                      <p:cNvPr id="0" name=""/>
                      <p:cNvPicPr/>
                      <p:nvPr/>
                    </p:nvPicPr>
                    <p:blipFill>
                      <a:blip r:embed="rId10"/>
                      <a:stretch>
                        <a:fillRect/>
                      </a:stretch>
                    </p:blipFill>
                    <p:spPr>
                      <a:xfrm>
                        <a:off x="10726673" y="1682243"/>
                        <a:ext cx="1492251" cy="4756151"/>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4159759" y="1680657"/>
          <a:ext cx="1458913" cy="4756151"/>
        </p:xfrm>
        <a:graphic>
          <a:graphicData uri="http://schemas.openxmlformats.org/presentationml/2006/ole">
            <mc:AlternateContent xmlns:mc="http://schemas.openxmlformats.org/markup-compatibility/2006">
              <mc:Choice xmlns:v="urn:schemas-microsoft-com:vml" Requires="v">
                <p:oleObj spid="_x0000_s1254" name="Visio" r:id="rId11" imgW="1495888" imgH="5021568" progId="Visio.Drawing.11">
                  <p:embed/>
                </p:oleObj>
              </mc:Choice>
              <mc:Fallback>
                <p:oleObj name="Visio" r:id="rId11" imgW="1495888" imgH="5021568" progId="Visio.Drawing.11">
                  <p:embed/>
                  <p:pic>
                    <p:nvPicPr>
                      <p:cNvPr id="0" name=""/>
                      <p:cNvPicPr/>
                      <p:nvPr/>
                    </p:nvPicPr>
                    <p:blipFill>
                      <a:blip r:embed="rId12"/>
                      <a:stretch>
                        <a:fillRect/>
                      </a:stretch>
                    </p:blipFill>
                    <p:spPr>
                      <a:xfrm>
                        <a:off x="4159759" y="1680657"/>
                        <a:ext cx="1458913" cy="4756151"/>
                      </a:xfrm>
                      <a:prstGeom prst="rect">
                        <a:avLst/>
                      </a:prstGeom>
                    </p:spPr>
                  </p:pic>
                </p:oleObj>
              </mc:Fallback>
            </mc:AlternateContent>
          </a:graphicData>
        </a:graphic>
      </p:graphicFrame>
      <p:grpSp>
        <p:nvGrpSpPr>
          <p:cNvPr id="3" name="Group 2"/>
          <p:cNvGrpSpPr/>
          <p:nvPr/>
        </p:nvGrpSpPr>
        <p:grpSpPr>
          <a:xfrm>
            <a:off x="4899381" y="2917210"/>
            <a:ext cx="2441448" cy="553999"/>
            <a:chOff x="4899381" y="2917202"/>
            <a:chExt cx="2441448" cy="553997"/>
          </a:xfrm>
        </p:grpSpPr>
        <p:cxnSp>
          <p:nvCxnSpPr>
            <p:cNvPr id="15" name="Straight Arrow Connector 14"/>
            <p:cNvCxnSpPr/>
            <p:nvPr/>
          </p:nvCxnSpPr>
          <p:spPr>
            <a:xfrm flipH="1">
              <a:off x="4899381" y="3251644"/>
              <a:ext cx="2441448" cy="0"/>
            </a:xfrm>
            <a:prstGeom prst="straightConnector1">
              <a:avLst/>
            </a:prstGeom>
            <a:ln w="38100">
              <a:tailEnd type="stealth" w="lg" len="lg"/>
            </a:ln>
          </p:spPr>
          <p:style>
            <a:lnRef idx="1">
              <a:schemeClr val="accent3"/>
            </a:lnRef>
            <a:fillRef idx="0">
              <a:schemeClr val="accent3"/>
            </a:fillRef>
            <a:effectRef idx="0">
              <a:schemeClr val="accent3"/>
            </a:effectRef>
            <a:fontRef idx="minor">
              <a:schemeClr val="tx1"/>
            </a:fontRef>
          </p:style>
        </p:cxnSp>
        <p:sp>
          <p:nvSpPr>
            <p:cNvPr id="17" name="TextBox 16"/>
            <p:cNvSpPr txBox="1"/>
            <p:nvPr/>
          </p:nvSpPr>
          <p:spPr>
            <a:xfrm flipH="1">
              <a:off x="5404375" y="2917202"/>
              <a:ext cx="1128514" cy="553997"/>
            </a:xfrm>
            <a:prstGeom prst="rect">
              <a:avLst/>
            </a:prstGeom>
            <a:solidFill>
              <a:schemeClr val="bg1"/>
            </a:solidFill>
          </p:spPr>
          <p:txBody>
            <a:bodyPr wrap="none" lIns="0" tIns="0" rIns="0" bIns="0" rtlCol="0">
              <a:spAutoFit/>
            </a:bodyPr>
            <a:lstStyle/>
            <a:p>
              <a:pPr algn="ctr"/>
              <a:r>
                <a:rPr lang="en-US" dirty="0"/>
                <a:t>Connection </a:t>
              </a:r>
              <a:br>
                <a:rPr lang="en-US" dirty="0"/>
              </a:br>
              <a:r>
                <a:rPr lang="en-US" dirty="0"/>
                <a:t>parameters</a:t>
              </a:r>
            </a:p>
          </p:txBody>
        </p:sp>
      </p:grpSp>
      <p:grpSp>
        <p:nvGrpSpPr>
          <p:cNvPr id="57" name="Group 56"/>
          <p:cNvGrpSpPr/>
          <p:nvPr/>
        </p:nvGrpSpPr>
        <p:grpSpPr>
          <a:xfrm>
            <a:off x="7381245" y="3080067"/>
            <a:ext cx="3297525" cy="1055648"/>
            <a:chOff x="6619238" y="2786153"/>
            <a:chExt cx="3297525" cy="1055648"/>
          </a:xfrm>
        </p:grpSpPr>
        <p:sp>
          <p:nvSpPr>
            <p:cNvPr id="56" name="Right Arrow 55"/>
            <p:cNvSpPr/>
            <p:nvPr/>
          </p:nvSpPr>
          <p:spPr>
            <a:xfrm>
              <a:off x="6619238" y="2786153"/>
              <a:ext cx="1814563" cy="726918"/>
            </a:xfrm>
            <a:prstGeom prst="rightArrow">
              <a:avLst/>
            </a:prstGeom>
            <a:solidFill>
              <a:schemeClr val="accent2">
                <a:alpha val="48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t>jamming</a:t>
              </a:r>
            </a:p>
          </p:txBody>
        </p:sp>
        <p:sp>
          <p:nvSpPr>
            <p:cNvPr id="37" name="Rectangle 36"/>
            <p:cNvSpPr/>
            <p:nvPr/>
          </p:nvSpPr>
          <p:spPr>
            <a:xfrm>
              <a:off x="8466838" y="2819230"/>
              <a:ext cx="374073" cy="102257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8672335" y="2819230"/>
              <a:ext cx="1143000" cy="365760"/>
            </a:xfrm>
            <a:prstGeom prst="straightConnector1">
              <a:avLst/>
            </a:prstGeom>
            <a:ln w="38100">
              <a:tailEnd type="stealth" w="lg" len="lg"/>
            </a:ln>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flipH="1">
              <a:off x="9012288" y="2838740"/>
              <a:ext cx="336631" cy="276999"/>
            </a:xfrm>
            <a:prstGeom prst="rect">
              <a:avLst/>
            </a:prstGeom>
            <a:solidFill>
              <a:schemeClr val="bg1"/>
            </a:solidFill>
          </p:spPr>
          <p:txBody>
            <a:bodyPr wrap="none" lIns="0" tIns="0" rIns="0" bIns="0" rtlCol="0">
              <a:spAutoFit/>
            </a:bodyPr>
            <a:lstStyle/>
            <a:p>
              <a:pPr algn="ctr"/>
              <a:r>
                <a:rPr lang="en-US" dirty="0" err="1"/>
                <a:t>adv</a:t>
              </a:r>
              <a:endParaRPr lang="en-US" dirty="0"/>
            </a:p>
          </p:txBody>
        </p:sp>
        <p:sp>
          <p:nvSpPr>
            <p:cNvPr id="36" name="Multiply 35"/>
            <p:cNvSpPr/>
            <p:nvPr/>
          </p:nvSpPr>
          <p:spPr>
            <a:xfrm>
              <a:off x="9579306" y="2986033"/>
              <a:ext cx="337457" cy="337457"/>
            </a:xfrm>
            <a:prstGeom prst="mathMultiply">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 name="Group 6"/>
          <p:cNvGrpSpPr/>
          <p:nvPr/>
        </p:nvGrpSpPr>
        <p:grpSpPr>
          <a:xfrm>
            <a:off x="4911112" y="4582892"/>
            <a:ext cx="2441448" cy="288468"/>
            <a:chOff x="4911111" y="4582886"/>
            <a:chExt cx="2441448" cy="288467"/>
          </a:xfrm>
        </p:grpSpPr>
        <p:cxnSp>
          <p:nvCxnSpPr>
            <p:cNvPr id="70" name="Straight Connector 69"/>
            <p:cNvCxnSpPr/>
            <p:nvPr/>
          </p:nvCxnSpPr>
          <p:spPr>
            <a:xfrm>
              <a:off x="4911111" y="4582886"/>
              <a:ext cx="2441448" cy="0"/>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flipH="1">
              <a:off x="5083377" y="4594355"/>
              <a:ext cx="2061718" cy="276998"/>
            </a:xfrm>
            <a:prstGeom prst="rect">
              <a:avLst/>
            </a:prstGeom>
            <a:solidFill>
              <a:schemeClr val="bg1"/>
            </a:solidFill>
          </p:spPr>
          <p:txBody>
            <a:bodyPr wrap="none" lIns="0" tIns="0" rIns="0" bIns="0" rtlCol="0">
              <a:spAutoFit/>
            </a:bodyPr>
            <a:lstStyle/>
            <a:p>
              <a:pPr algn="ctr"/>
              <a:r>
                <a:rPr lang="en-US" dirty="0">
                  <a:latin typeface="+mj-lt"/>
                </a:rPr>
                <a:t>Legitimate connection</a:t>
              </a:r>
            </a:p>
          </p:txBody>
        </p:sp>
      </p:grpSp>
      <p:grpSp>
        <p:nvGrpSpPr>
          <p:cNvPr id="8" name="Group 7"/>
          <p:cNvGrpSpPr/>
          <p:nvPr/>
        </p:nvGrpSpPr>
        <p:grpSpPr>
          <a:xfrm>
            <a:off x="4907136" y="5216410"/>
            <a:ext cx="4494544" cy="276999"/>
            <a:chOff x="4907136" y="5641697"/>
            <a:chExt cx="4494544" cy="276998"/>
          </a:xfrm>
        </p:grpSpPr>
        <p:cxnSp>
          <p:nvCxnSpPr>
            <p:cNvPr id="72" name="Straight Arrow Connector 71"/>
            <p:cNvCxnSpPr/>
            <p:nvPr/>
          </p:nvCxnSpPr>
          <p:spPr>
            <a:xfrm flipH="1">
              <a:off x="4907136" y="5820400"/>
              <a:ext cx="4494544" cy="0"/>
            </a:xfrm>
            <a:prstGeom prst="straightConnector1">
              <a:avLst/>
            </a:prstGeom>
            <a:ln w="38100">
              <a:tailEnd type="stealth" w="lg" len="lg"/>
            </a:ln>
          </p:spPr>
          <p:style>
            <a:lnRef idx="1">
              <a:schemeClr val="accent3"/>
            </a:lnRef>
            <a:fillRef idx="0">
              <a:schemeClr val="accent3"/>
            </a:fillRef>
            <a:effectRef idx="0">
              <a:schemeClr val="accent3"/>
            </a:effectRef>
            <a:fontRef idx="minor">
              <a:schemeClr val="tx1"/>
            </a:fontRef>
          </p:style>
        </p:cxnSp>
        <p:sp>
          <p:nvSpPr>
            <p:cNvPr id="73" name="TextBox 72"/>
            <p:cNvSpPr txBox="1"/>
            <p:nvPr/>
          </p:nvSpPr>
          <p:spPr>
            <a:xfrm flipH="1">
              <a:off x="6678096" y="5641697"/>
              <a:ext cx="599843" cy="276998"/>
            </a:xfrm>
            <a:prstGeom prst="rect">
              <a:avLst/>
            </a:prstGeom>
            <a:solidFill>
              <a:schemeClr val="bg1"/>
            </a:solidFill>
          </p:spPr>
          <p:txBody>
            <a:bodyPr wrap="none" lIns="91440" tIns="0" rIns="91440" bIns="0" rtlCol="0">
              <a:spAutoFit/>
            </a:bodyPr>
            <a:lstStyle/>
            <a:p>
              <a:pPr algn="ctr"/>
              <a:r>
                <a:rPr lang="en-US" dirty="0"/>
                <a:t>data</a:t>
              </a:r>
            </a:p>
          </p:txBody>
        </p:sp>
      </p:grpSp>
      <p:grpSp>
        <p:nvGrpSpPr>
          <p:cNvPr id="9" name="Group 8"/>
          <p:cNvGrpSpPr/>
          <p:nvPr/>
        </p:nvGrpSpPr>
        <p:grpSpPr>
          <a:xfrm>
            <a:off x="4939797" y="5559317"/>
            <a:ext cx="4461509" cy="276999"/>
            <a:chOff x="4939794" y="5984602"/>
            <a:chExt cx="4461509" cy="276998"/>
          </a:xfrm>
        </p:grpSpPr>
        <p:cxnSp>
          <p:nvCxnSpPr>
            <p:cNvPr id="74" name="Straight Arrow Connector 73"/>
            <p:cNvCxnSpPr/>
            <p:nvPr/>
          </p:nvCxnSpPr>
          <p:spPr>
            <a:xfrm>
              <a:off x="4939794" y="6180137"/>
              <a:ext cx="4461509" cy="0"/>
            </a:xfrm>
            <a:prstGeom prst="straightConnector1">
              <a:avLst/>
            </a:prstGeom>
            <a:ln w="38100">
              <a:tailEnd type="stealth" w="lg" len="lg"/>
            </a:ln>
          </p:spPr>
          <p:style>
            <a:lnRef idx="1">
              <a:schemeClr val="accent3"/>
            </a:lnRef>
            <a:fillRef idx="0">
              <a:schemeClr val="accent3"/>
            </a:fillRef>
            <a:effectRef idx="0">
              <a:schemeClr val="accent3"/>
            </a:effectRef>
            <a:fontRef idx="minor">
              <a:schemeClr val="tx1"/>
            </a:fontRef>
          </p:style>
        </p:cxnSp>
        <p:sp>
          <p:nvSpPr>
            <p:cNvPr id="75" name="TextBox 74"/>
            <p:cNvSpPr txBox="1"/>
            <p:nvPr/>
          </p:nvSpPr>
          <p:spPr>
            <a:xfrm flipH="1">
              <a:off x="6636407" y="5984602"/>
              <a:ext cx="599843" cy="276998"/>
            </a:xfrm>
            <a:prstGeom prst="rect">
              <a:avLst/>
            </a:prstGeom>
            <a:solidFill>
              <a:schemeClr val="bg1"/>
            </a:solidFill>
          </p:spPr>
          <p:txBody>
            <a:bodyPr wrap="none" lIns="91440" tIns="0" rIns="91440" bIns="0" rtlCol="0">
              <a:spAutoFit/>
            </a:bodyPr>
            <a:lstStyle/>
            <a:p>
              <a:pPr algn="ctr"/>
              <a:r>
                <a:rPr lang="en-US" dirty="0"/>
                <a:t>data</a:t>
              </a:r>
            </a:p>
          </p:txBody>
        </p:sp>
      </p:grpSp>
      <p:grpSp>
        <p:nvGrpSpPr>
          <p:cNvPr id="4" name="Group 3"/>
          <p:cNvGrpSpPr/>
          <p:nvPr/>
        </p:nvGrpSpPr>
        <p:grpSpPr>
          <a:xfrm>
            <a:off x="4907139" y="3539537"/>
            <a:ext cx="2403135" cy="276999"/>
            <a:chOff x="4907136" y="3539529"/>
            <a:chExt cx="2403134" cy="276999"/>
          </a:xfrm>
        </p:grpSpPr>
        <p:cxnSp>
          <p:nvCxnSpPr>
            <p:cNvPr id="43" name="Straight Arrow Connector 42"/>
            <p:cNvCxnSpPr/>
            <p:nvPr/>
          </p:nvCxnSpPr>
          <p:spPr>
            <a:xfrm flipH="1">
              <a:off x="4907136" y="3647346"/>
              <a:ext cx="2403134" cy="0"/>
            </a:xfrm>
            <a:prstGeom prst="straightConnector1">
              <a:avLst/>
            </a:prstGeom>
            <a:ln w="38100">
              <a:tailEnd type="stealth" w="lg" len="lg"/>
            </a:ln>
          </p:spPr>
          <p:style>
            <a:lnRef idx="1">
              <a:schemeClr val="accent3"/>
            </a:lnRef>
            <a:fillRef idx="0">
              <a:schemeClr val="accent3"/>
            </a:fillRef>
            <a:effectRef idx="0">
              <a:schemeClr val="accent3"/>
            </a:effectRef>
            <a:fontRef idx="minor">
              <a:schemeClr val="tx1"/>
            </a:fontRef>
          </p:style>
        </p:cxnSp>
        <p:sp>
          <p:nvSpPr>
            <p:cNvPr id="45" name="TextBox 44"/>
            <p:cNvSpPr txBox="1"/>
            <p:nvPr/>
          </p:nvSpPr>
          <p:spPr>
            <a:xfrm flipH="1">
              <a:off x="5366879" y="3539529"/>
              <a:ext cx="1265987" cy="276999"/>
            </a:xfrm>
            <a:prstGeom prst="rect">
              <a:avLst/>
            </a:prstGeom>
            <a:solidFill>
              <a:schemeClr val="bg1"/>
            </a:solidFill>
          </p:spPr>
          <p:txBody>
            <a:bodyPr wrap="none" lIns="0" tIns="0" rIns="0" bIns="0" rtlCol="0">
              <a:spAutoFit/>
            </a:bodyPr>
            <a:lstStyle/>
            <a:p>
              <a:pPr algn="ctr"/>
              <a:r>
                <a:rPr lang="en-US" dirty="0"/>
                <a:t>Reduced Adv.</a:t>
              </a:r>
            </a:p>
          </p:txBody>
        </p:sp>
      </p:grpSp>
      <p:grpSp>
        <p:nvGrpSpPr>
          <p:cNvPr id="5" name="Group 4"/>
          <p:cNvGrpSpPr/>
          <p:nvPr/>
        </p:nvGrpSpPr>
        <p:grpSpPr>
          <a:xfrm>
            <a:off x="4889214" y="3889625"/>
            <a:ext cx="4461509" cy="276999"/>
            <a:chOff x="4889211" y="3889614"/>
            <a:chExt cx="4461509" cy="276998"/>
          </a:xfrm>
        </p:grpSpPr>
        <p:cxnSp>
          <p:nvCxnSpPr>
            <p:cNvPr id="46" name="Straight Arrow Connector 45"/>
            <p:cNvCxnSpPr/>
            <p:nvPr/>
          </p:nvCxnSpPr>
          <p:spPr>
            <a:xfrm>
              <a:off x="4889211" y="4004468"/>
              <a:ext cx="4461509" cy="0"/>
            </a:xfrm>
            <a:prstGeom prst="straightConnector1">
              <a:avLst/>
            </a:prstGeom>
            <a:ln w="38100">
              <a:tailEnd type="stealth" w="lg" len="lg"/>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flipH="1">
              <a:off x="6438556" y="3889614"/>
              <a:ext cx="2028952" cy="276998"/>
            </a:xfrm>
            <a:prstGeom prst="rect">
              <a:avLst/>
            </a:prstGeom>
            <a:solidFill>
              <a:schemeClr val="bg1"/>
            </a:solidFill>
          </p:spPr>
          <p:txBody>
            <a:bodyPr wrap="none" lIns="91440" tIns="0" rIns="91440" bIns="0" rtlCol="0">
              <a:spAutoFit/>
            </a:bodyPr>
            <a:lstStyle/>
            <a:p>
              <a:pPr algn="ctr"/>
              <a:r>
                <a:rPr lang="en-US" dirty="0"/>
                <a:t>Connection request</a:t>
              </a:r>
            </a:p>
          </p:txBody>
        </p:sp>
      </p:grpSp>
    </p:spTree>
    <p:custDataLst>
      <p:tags r:id="rId2"/>
    </p:custDataLst>
    <p:extLst>
      <p:ext uri="{BB962C8B-B14F-4D97-AF65-F5344CB8AC3E}">
        <p14:creationId xmlns:p14="http://schemas.microsoft.com/office/powerpoint/2010/main" val="1022198336"/>
      </p:ext>
    </p:extLst>
  </p:cSld>
  <p:clrMapOvr>
    <a:masterClrMapping/>
  </p:clrMapOvr>
  <mc:AlternateContent xmlns:mc="http://schemas.openxmlformats.org/markup-compatibility/2006" xmlns:p14="http://schemas.microsoft.com/office/powerpoint/2010/main">
    <mc:Choice Requires="p14">
      <p:transition p14:dur="0" advTm="160148"/>
    </mc:Choice>
    <mc:Fallback xmlns="">
      <p:transition advTm="160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BLE-Guardian Prototype</a:t>
            </a:r>
            <a:endParaRPr lang="en-US" dirty="0"/>
          </a:p>
        </p:txBody>
      </p:sp>
      <p:sp>
        <p:nvSpPr>
          <p:cNvPr id="3" name="Content Placeholder 2"/>
          <p:cNvSpPr>
            <a:spLocks noGrp="1"/>
          </p:cNvSpPr>
          <p:nvPr>
            <p:ph idx="1"/>
          </p:nvPr>
        </p:nvSpPr>
        <p:spPr>
          <a:xfrm>
            <a:off x="738033" y="1828801"/>
            <a:ext cx="4369425" cy="4351337"/>
          </a:xfrm>
        </p:spPr>
        <p:txBody>
          <a:bodyPr/>
          <a:lstStyle/>
          <a:p>
            <a:r>
              <a:rPr lang="en-US" dirty="0" smtClean="0">
                <a:latin typeface="+mj-lt"/>
              </a:rPr>
              <a:t>External hardware</a:t>
            </a:r>
          </a:p>
          <a:p>
            <a:pPr lvl="1"/>
            <a:r>
              <a:rPr lang="en-US" dirty="0" smtClean="0">
                <a:latin typeface="+mj-lt"/>
              </a:rPr>
              <a:t>Programmable BT radio</a:t>
            </a:r>
          </a:p>
          <a:p>
            <a:pPr lvl="1"/>
            <a:r>
              <a:rPr lang="en-US" dirty="0">
                <a:latin typeface="+mj-lt"/>
              </a:rPr>
              <a:t>Open source </a:t>
            </a:r>
            <a:r>
              <a:rPr lang="en-US" dirty="0" smtClean="0">
                <a:latin typeface="+mj-lt"/>
              </a:rPr>
              <a:t>firmware</a:t>
            </a:r>
          </a:p>
          <a:p>
            <a:pPr lvl="1"/>
            <a:r>
              <a:rPr lang="en-US" dirty="0" smtClean="0">
                <a:latin typeface="+mj-lt"/>
              </a:rPr>
              <a:t>Rx/</a:t>
            </a:r>
            <a:r>
              <a:rPr lang="en-US" dirty="0" err="1" smtClean="0">
                <a:latin typeface="+mj-lt"/>
              </a:rPr>
              <a:t>Tx</a:t>
            </a:r>
            <a:r>
              <a:rPr lang="en-US" dirty="0" smtClean="0">
                <a:latin typeface="+mj-lt"/>
              </a:rPr>
              <a:t> on each BT channel</a:t>
            </a:r>
          </a:p>
          <a:p>
            <a:endParaRPr lang="en-US" dirty="0" smtClean="0">
              <a:latin typeface="+mj-lt"/>
            </a:endParaRPr>
          </a:p>
          <a:p>
            <a:r>
              <a:rPr lang="en-US" dirty="0" smtClean="0">
                <a:latin typeface="+mj-lt"/>
              </a:rPr>
              <a:t>User-level app</a:t>
            </a:r>
          </a:p>
          <a:p>
            <a:pPr lvl="1"/>
            <a:r>
              <a:rPr lang="en-US" dirty="0" smtClean="0">
                <a:latin typeface="+mj-lt"/>
              </a:rPr>
              <a:t>Control BLE-Guardian</a:t>
            </a:r>
          </a:p>
          <a:p>
            <a:pPr lvl="1"/>
            <a:r>
              <a:rPr lang="en-US" dirty="0" smtClean="0">
                <a:latin typeface="+mj-lt"/>
              </a:rPr>
              <a:t>Update firmware seamlessly</a:t>
            </a:r>
          </a:p>
        </p:txBody>
      </p:sp>
      <p:sp>
        <p:nvSpPr>
          <p:cNvPr id="4" name="Slide Number Placeholder 3"/>
          <p:cNvSpPr>
            <a:spLocks noGrp="1"/>
          </p:cNvSpPr>
          <p:nvPr>
            <p:ph type="sldNum" sz="quarter" idx="12"/>
          </p:nvPr>
        </p:nvSpPr>
        <p:spPr/>
        <p:txBody>
          <a:bodyPr/>
          <a:lstStyle/>
          <a:p>
            <a:fld id="{0D522F1B-7C4D-45D9-BBA0-B097EC716052}" type="slidenum">
              <a:rPr lang="en-US" smtClean="0"/>
              <a:t>26</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778177">
            <a:off x="5641616" y="1500222"/>
            <a:ext cx="7791455" cy="4386948"/>
          </a:xfrm>
          <a:prstGeom prst="rect">
            <a:avLst/>
          </a:prstGeom>
        </p:spPr>
      </p:pic>
    </p:spTree>
    <p:extLst>
      <p:ext uri="{BB962C8B-B14F-4D97-AF65-F5344CB8AC3E}">
        <p14:creationId xmlns:p14="http://schemas.microsoft.com/office/powerpoint/2010/main" val="373855623"/>
      </p:ext>
    </p:extLst>
  </p:cSld>
  <p:clrMapOvr>
    <a:masterClrMapping/>
  </p:clrMapOvr>
  <mc:AlternateContent xmlns:mc="http://schemas.openxmlformats.org/markup-compatibility/2006" xmlns:p14="http://schemas.microsoft.com/office/powerpoint/2010/main">
    <mc:Choice Requires="p14">
      <p:transition p14:dur="0" advTm="36693"/>
    </mc:Choice>
    <mc:Fallback xmlns="">
      <p:transition advTm="36693"/>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838200" y="1825625"/>
            <a:ext cx="5507736" cy="4351338"/>
          </a:xfrm>
        </p:spPr>
        <p:txBody>
          <a:bodyPr>
            <a:normAutofit lnSpcReduction="10000"/>
          </a:bodyPr>
          <a:lstStyle/>
          <a:p>
            <a:r>
              <a:rPr lang="en-US" sz="3200" dirty="0" smtClean="0">
                <a:latin typeface="+mj-lt"/>
              </a:rPr>
              <a:t>Cut-off distance</a:t>
            </a:r>
          </a:p>
          <a:p>
            <a:pPr lvl="1"/>
            <a:r>
              <a:rPr lang="en-US" sz="2800" dirty="0" smtClean="0">
                <a:latin typeface="+mj-lt"/>
              </a:rPr>
              <a:t>Less than 1m</a:t>
            </a:r>
          </a:p>
          <a:p>
            <a:endParaRPr lang="en-US" dirty="0">
              <a:latin typeface="+mj-lt"/>
            </a:endParaRPr>
          </a:p>
          <a:p>
            <a:r>
              <a:rPr lang="en-US" sz="3200" dirty="0" smtClean="0">
                <a:latin typeface="+mj-lt"/>
              </a:rPr>
              <a:t>Impact on advertising channels</a:t>
            </a:r>
          </a:p>
          <a:p>
            <a:pPr lvl="1"/>
            <a:r>
              <a:rPr lang="en-US" sz="2800" dirty="0" smtClean="0">
                <a:latin typeface="+mj-lt"/>
              </a:rPr>
              <a:t>Less than 1 unnecessary jam in 20 </a:t>
            </a:r>
            <a:r>
              <a:rPr lang="en-US" sz="2800" i="1" dirty="0" err="1" smtClean="0">
                <a:latin typeface="+mj-lt"/>
              </a:rPr>
              <a:t>ms</a:t>
            </a:r>
            <a:r>
              <a:rPr lang="en-US" sz="2800" dirty="0" smtClean="0">
                <a:latin typeface="+mj-lt"/>
              </a:rPr>
              <a:t> in worst-case scenario</a:t>
            </a:r>
          </a:p>
          <a:p>
            <a:endParaRPr lang="en-US" dirty="0">
              <a:latin typeface="+mj-lt"/>
            </a:endParaRPr>
          </a:p>
          <a:p>
            <a:r>
              <a:rPr lang="en-US" sz="3200" dirty="0" smtClean="0">
                <a:latin typeface="+mj-lt"/>
              </a:rPr>
              <a:t>Energy overhead</a:t>
            </a:r>
          </a:p>
          <a:p>
            <a:pPr lvl="1"/>
            <a:r>
              <a:rPr lang="en-US" sz="2800" dirty="0" smtClean="0">
                <a:latin typeface="+mj-lt"/>
              </a:rPr>
              <a:t>Less than 16%</a:t>
            </a:r>
          </a:p>
          <a:p>
            <a:pPr lvl="1"/>
            <a:endParaRPr lang="en-US" dirty="0" smtClean="0">
              <a:latin typeface="+mj-lt"/>
            </a:endParaRPr>
          </a:p>
          <a:p>
            <a:pPr lvl="1"/>
            <a:endParaRPr lang="en-US"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27</a:t>
            </a:fld>
            <a:endParaRPr lang="en-US"/>
          </a:p>
        </p:txBody>
      </p:sp>
      <p:graphicFrame>
        <p:nvGraphicFramePr>
          <p:cNvPr id="5" name="Chart 4"/>
          <p:cNvGraphicFramePr/>
          <p:nvPr>
            <p:extLst>
              <p:ext uri="{D42A27DB-BD31-4B8C-83A1-F6EECF244321}">
                <p14:modId xmlns:p14="http://schemas.microsoft.com/office/powerpoint/2010/main" val="682525427"/>
              </p:ext>
            </p:extLst>
          </p:nvPr>
        </p:nvGraphicFramePr>
        <p:xfrm>
          <a:off x="6955276" y="1825625"/>
          <a:ext cx="50292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877970052"/>
              </p:ext>
            </p:extLst>
          </p:nvPr>
        </p:nvGraphicFramePr>
        <p:xfrm>
          <a:off x="6887976" y="1985674"/>
          <a:ext cx="5029200" cy="36576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p:nvPicPr>
        <p:blipFill rotWithShape="1">
          <a:blip r:embed="rId5">
            <a:extLst>
              <a:ext uri="{28A0092B-C50C-407E-A947-70E740481C1C}">
                <a14:useLocalDpi xmlns:a14="http://schemas.microsoft.com/office/drawing/2010/main"/>
              </a:ext>
            </a:extLst>
          </a:blip>
          <a:srcRect t="10235"/>
          <a:stretch/>
        </p:blipFill>
        <p:spPr>
          <a:xfrm>
            <a:off x="7638028" y="2194530"/>
            <a:ext cx="3663696" cy="3288695"/>
          </a:xfrm>
          <a:prstGeom prst="rect">
            <a:avLst/>
          </a:prstGeom>
        </p:spPr>
      </p:pic>
    </p:spTree>
    <p:extLst>
      <p:ext uri="{BB962C8B-B14F-4D97-AF65-F5344CB8AC3E}">
        <p14:creationId xmlns:p14="http://schemas.microsoft.com/office/powerpoint/2010/main" val="20315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6" grpId="0">
        <p:bldAsOne/>
      </p:bldGraphic>
      <p:bldGraphic spid="6"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latin typeface="+mj-lt"/>
              </a:rPr>
              <a:t>BLE-equipped devices enable:</a:t>
            </a:r>
          </a:p>
          <a:p>
            <a:pPr lvl="1"/>
            <a:r>
              <a:rPr lang="en-US" dirty="0" smtClean="0">
                <a:latin typeface="+mj-lt"/>
              </a:rPr>
              <a:t>tracking, profiling and potential physical harm</a:t>
            </a:r>
          </a:p>
          <a:p>
            <a:pPr lvl="1"/>
            <a:endParaRPr lang="en-US" dirty="0" smtClean="0">
              <a:latin typeface="+mj-lt"/>
            </a:endParaRPr>
          </a:p>
          <a:p>
            <a:r>
              <a:rPr lang="en-US" dirty="0" smtClean="0">
                <a:latin typeface="+mj-lt"/>
              </a:rPr>
              <a:t>Challenge: Cannot modify BLE devices post-production</a:t>
            </a:r>
          </a:p>
          <a:p>
            <a:endParaRPr lang="en-US" dirty="0" smtClean="0">
              <a:latin typeface="+mj-lt"/>
            </a:endParaRPr>
          </a:p>
          <a:p>
            <a:r>
              <a:rPr lang="en-US" dirty="0" smtClean="0">
                <a:latin typeface="+mj-lt"/>
              </a:rPr>
              <a:t>Solution: </a:t>
            </a:r>
            <a:r>
              <a:rPr lang="en-US" b="1" dirty="0" smtClean="0">
                <a:solidFill>
                  <a:schemeClr val="accent5">
                    <a:lumMod val="50000"/>
                  </a:schemeClr>
                </a:solidFill>
                <a:latin typeface="+mj-lt"/>
              </a:rPr>
              <a:t>BLE-Guardian</a:t>
            </a:r>
          </a:p>
          <a:p>
            <a:pPr lvl="1"/>
            <a:r>
              <a:rPr lang="en-US" dirty="0" smtClean="0">
                <a:latin typeface="+mj-lt"/>
              </a:rPr>
              <a:t>Privacy protection for BLE device users</a:t>
            </a:r>
          </a:p>
          <a:p>
            <a:pPr lvl="1"/>
            <a:r>
              <a:rPr lang="en-US" dirty="0" smtClean="0">
                <a:latin typeface="+mj-lt"/>
              </a:rPr>
              <a:t>Device agnostic and relies on COTS hardware</a:t>
            </a:r>
          </a:p>
          <a:p>
            <a:pPr lvl="1"/>
            <a:r>
              <a:rPr lang="en-US" dirty="0" smtClean="0">
                <a:latin typeface="+mj-lt"/>
              </a:rPr>
              <a:t>Low overhead on advertisement channels</a:t>
            </a:r>
          </a:p>
          <a:p>
            <a:endParaRPr lang="en-US" dirty="0"/>
          </a:p>
        </p:txBody>
      </p:sp>
      <p:sp>
        <p:nvSpPr>
          <p:cNvPr id="4" name="Slide Number Placeholder 3"/>
          <p:cNvSpPr>
            <a:spLocks noGrp="1"/>
          </p:cNvSpPr>
          <p:nvPr>
            <p:ph type="sldNum" sz="quarter" idx="12"/>
          </p:nvPr>
        </p:nvSpPr>
        <p:spPr/>
        <p:txBody>
          <a:bodyPr/>
          <a:lstStyle/>
          <a:p>
            <a:fld id="{088FEC65-D79E-4DCE-A549-ACBEE94ABE9E}" type="slidenum">
              <a:rPr lang="en-US" smtClean="0"/>
              <a:t>28</a:t>
            </a:fld>
            <a:endParaRPr lang="en-US"/>
          </a:p>
        </p:txBody>
      </p:sp>
    </p:spTree>
    <p:extLst>
      <p:ext uri="{BB962C8B-B14F-4D97-AF65-F5344CB8AC3E}">
        <p14:creationId xmlns:p14="http://schemas.microsoft.com/office/powerpoint/2010/main" val="1341559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0372" y="1709749"/>
            <a:ext cx="10515600" cy="2852737"/>
          </a:xfrm>
        </p:spPr>
        <p:txBody>
          <a:bodyPr>
            <a:normAutofit/>
          </a:bodyPr>
          <a:lstStyle/>
          <a:p>
            <a:r>
              <a:rPr lang="en-US" sz="6600" dirty="0" err="1" smtClean="0"/>
              <a:t>VAuth</a:t>
            </a:r>
            <a:endParaRPr lang="en-US" sz="6600" dirty="0"/>
          </a:p>
        </p:txBody>
      </p:sp>
      <p:sp>
        <p:nvSpPr>
          <p:cNvPr id="5" name="Text Placeholder 4"/>
          <p:cNvSpPr>
            <a:spLocks noGrp="1"/>
          </p:cNvSpPr>
          <p:nvPr>
            <p:ph type="body" idx="1"/>
          </p:nvPr>
        </p:nvSpPr>
        <p:spPr>
          <a:xfrm>
            <a:off x="619213" y="4589467"/>
            <a:ext cx="10515600" cy="1500187"/>
          </a:xfrm>
        </p:spPr>
        <p:txBody>
          <a:bodyPr/>
          <a:lstStyle/>
          <a:p>
            <a:r>
              <a:rPr lang="en-US" dirty="0" smtClean="0"/>
              <a:t>[under submission]</a:t>
            </a:r>
            <a:endParaRPr lang="en-US" dirty="0"/>
          </a:p>
        </p:txBody>
      </p:sp>
      <p:sp>
        <p:nvSpPr>
          <p:cNvPr id="6" name="Slide Number Placeholder 5"/>
          <p:cNvSpPr>
            <a:spLocks noGrp="1"/>
          </p:cNvSpPr>
          <p:nvPr>
            <p:ph type="sldNum" sz="quarter" idx="12"/>
          </p:nvPr>
        </p:nvSpPr>
        <p:spPr/>
        <p:txBody>
          <a:bodyPr/>
          <a:lstStyle/>
          <a:p>
            <a:fld id="{0D522F1B-7C4D-45D9-BBA0-B097EC716052}" type="slidenum">
              <a:rPr lang="en-US" smtClean="0"/>
              <a:t>29</a:t>
            </a:fld>
            <a:endParaRPr lang="en-US"/>
          </a:p>
        </p:txBody>
      </p:sp>
      <p:grpSp>
        <p:nvGrpSpPr>
          <p:cNvPr id="7" name="Group 6"/>
          <p:cNvGrpSpPr/>
          <p:nvPr/>
        </p:nvGrpSpPr>
        <p:grpSpPr>
          <a:xfrm>
            <a:off x="4853842" y="2218352"/>
            <a:ext cx="7251192" cy="3877056"/>
            <a:chOff x="852650" y="1374382"/>
            <a:chExt cx="10615803" cy="5611201"/>
          </a:xfrm>
        </p:grpSpPr>
        <p:pic>
          <p:nvPicPr>
            <p:cNvPr id="8" name="Picture 7"/>
            <p:cNvPicPr>
              <a:picLocks noChangeAspect="1"/>
            </p:cNvPicPr>
            <p:nvPr/>
          </p:nvPicPr>
          <p:blipFill rotWithShape="1">
            <a:blip r:embed="rId3">
              <a:alphaModFix/>
            </a:blip>
            <a:srcRect l="56800" t="29259" r="10832" b="13746"/>
            <a:stretch/>
          </p:blipFill>
          <p:spPr>
            <a:xfrm rot="8261853" flipV="1">
              <a:off x="3963921" y="2498732"/>
              <a:ext cx="1982254" cy="487860"/>
            </a:xfrm>
            <a:prstGeom prst="rect">
              <a:avLst/>
            </a:prstGeom>
          </p:spPr>
        </p:pic>
        <p:pic>
          <p:nvPicPr>
            <p:cNvPr id="9" name="Picture 8"/>
            <p:cNvPicPr>
              <a:picLocks noChangeAspect="1"/>
            </p:cNvPicPr>
            <p:nvPr/>
          </p:nvPicPr>
          <p:blipFill rotWithShape="1">
            <a:blip r:embed="rId3">
              <a:alphaModFix/>
            </a:blip>
            <a:srcRect l="56800" t="29259" r="10832" b="13746"/>
            <a:stretch/>
          </p:blipFill>
          <p:spPr>
            <a:xfrm rot="3101987" flipV="1">
              <a:off x="6215869" y="2807732"/>
              <a:ext cx="1982254" cy="487860"/>
            </a:xfrm>
            <a:prstGeom prst="rect">
              <a:avLst/>
            </a:prstGeom>
          </p:spPr>
        </p:pic>
        <p:pic>
          <p:nvPicPr>
            <p:cNvPr id="10" name="Picture 2" descr="https://static0.fitbit.com/simple.b-cssdisabled-png.h7f00310d787c49e7cce9ed4a3651c911.pack?items=%2Fcontent%2Fassets%2Fstore2%2Fimages%2Fproducts-retina%2Fcharge%2Fcharge_black_side.png"/>
            <p:cNvPicPr>
              <a:picLocks noChangeAspect="1" noChangeArrowheads="1"/>
            </p:cNvPicPr>
            <p:nvPr/>
          </p:nvPicPr>
          <p:blipFill>
            <a:blip r:embed="rId4" cstate="print">
              <a:alphaModFix amt="20000"/>
              <a:extLst>
                <a:ext uri="{28A0092B-C50C-407E-A947-70E740481C1C}">
                  <a14:useLocalDpi xmlns:a14="http://schemas.microsoft.com/office/drawing/2010/main"/>
                </a:ext>
              </a:extLst>
            </a:blip>
            <a:srcRect/>
            <a:stretch>
              <a:fillRect/>
            </a:stretch>
          </p:blipFill>
          <p:spPr bwMode="auto">
            <a:xfrm>
              <a:off x="6978150" y="5957291"/>
              <a:ext cx="1114855" cy="9497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iclarified.com/images/news/32473/133165/133165.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76376" y="3713526"/>
              <a:ext cx="1620146" cy="1620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ca.dlink.com/wp-content/uploads/2014/06/DSP-W215-Side-New-800x450.png"/>
            <p:cNvPicPr>
              <a:picLocks noChangeAspect="1" noChangeArrowheads="1"/>
            </p:cNvPicPr>
            <p:nvPr/>
          </p:nvPicPr>
          <p:blipFill rotWithShape="1">
            <a:blip r:embed="rId6" cstate="print">
              <a:alphaModFix amt="20000"/>
              <a:extLst>
                <a:ext uri="{28A0092B-C50C-407E-A947-70E740481C1C}">
                  <a14:useLocalDpi xmlns:a14="http://schemas.microsoft.com/office/drawing/2010/main"/>
                </a:ext>
              </a:extLst>
            </a:blip>
            <a:srcRect l="33202" t="17062" r="36147" b="17441"/>
            <a:stretch/>
          </p:blipFill>
          <p:spPr bwMode="auto">
            <a:xfrm>
              <a:off x="852650" y="3831209"/>
              <a:ext cx="653176" cy="785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gadgets4guys.com/wp-content/uploads/2014/04/ilumi-smart-bulbs-600x400.png"/>
            <p:cNvPicPr>
              <a:picLocks noChangeAspect="1" noChangeArrowheads="1"/>
            </p:cNvPicPr>
            <p:nvPr/>
          </p:nvPicPr>
          <p:blipFill rotWithShape="1">
            <a:blip r:embed="rId7" cstate="print">
              <a:alphaModFix amt="20000"/>
              <a:extLst>
                <a:ext uri="{28A0092B-C50C-407E-A947-70E740481C1C}">
                  <a14:useLocalDpi xmlns:a14="http://schemas.microsoft.com/office/drawing/2010/main"/>
                </a:ext>
              </a:extLst>
            </a:blip>
            <a:srcRect l="24707" r="26227" b="7657"/>
            <a:stretch/>
          </p:blipFill>
          <p:spPr bwMode="auto">
            <a:xfrm>
              <a:off x="3206588" y="5936179"/>
              <a:ext cx="597219" cy="7493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ttps://www.digicape.co.za/image/data/1.Temp/gluocose_meter.png"/>
            <p:cNvPicPr>
              <a:picLocks noChangeAspect="1" noChangeArrowheads="1"/>
            </p:cNvPicPr>
            <p:nvPr/>
          </p:nvPicPr>
          <p:blipFill>
            <a:blip r:embed="rId8" cstate="print">
              <a:alphaModFix amt="20000"/>
              <a:extLst>
                <a:ext uri="{28A0092B-C50C-407E-A947-70E740481C1C}">
                  <a14:useLocalDpi xmlns:a14="http://schemas.microsoft.com/office/drawing/2010/main"/>
                </a:ext>
              </a:extLst>
            </a:blip>
            <a:srcRect/>
            <a:stretch>
              <a:fillRect/>
            </a:stretch>
          </p:blipFill>
          <p:spPr bwMode="auto">
            <a:xfrm rot="711978">
              <a:off x="9877166" y="4566271"/>
              <a:ext cx="807159" cy="7213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http://media3.popsugar-assets.com/files/thumbor/BxKr3NsMGasUL0_xwJOR_nhNvtI=/fit-in/2048xorig/2012/11/47/3/192/1922507/5c0acf8affd33e1c_lg/i/Google-TV-LG-Smart-TV-G2-Series.png"/>
            <p:cNvPicPr>
              <a:picLocks noChangeAspect="1" noChangeArrowheads="1"/>
            </p:cNvPicPr>
            <p:nvPr/>
          </p:nvPicPr>
          <p:blipFill>
            <a:blip r:embed="rId9" cstate="print">
              <a:alphaModFix amt="20000"/>
              <a:extLst>
                <a:ext uri="{28A0092B-C50C-407E-A947-70E740481C1C}">
                  <a14:useLocalDpi xmlns:a14="http://schemas.microsoft.com/office/drawing/2010/main"/>
                </a:ext>
              </a:extLst>
            </a:blip>
            <a:srcRect/>
            <a:stretch>
              <a:fillRect/>
            </a:stretch>
          </p:blipFill>
          <p:spPr bwMode="auto">
            <a:xfrm>
              <a:off x="8627912" y="1782452"/>
              <a:ext cx="2840541" cy="19134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0"/>
            <a:srcRect l="32878" r="33538"/>
            <a:stretch/>
          </p:blipFill>
          <p:spPr>
            <a:xfrm>
              <a:off x="3321752" y="3251573"/>
              <a:ext cx="934115" cy="1953031"/>
            </a:xfrm>
            <a:prstGeom prst="rect">
              <a:avLst/>
            </a:prstGeom>
          </p:spPr>
        </p:pic>
        <p:pic>
          <p:nvPicPr>
            <p:cNvPr id="17" name="Picture 16"/>
            <p:cNvPicPr>
              <a:picLocks noChangeAspect="1"/>
            </p:cNvPicPr>
            <p:nvPr/>
          </p:nvPicPr>
          <p:blipFill rotWithShape="1">
            <a:blip r:embed="rId11" cstate="hqprint">
              <a:alphaModFix amt="20000"/>
              <a:extLst>
                <a:ext uri="{28A0092B-C50C-407E-A947-70E740481C1C}">
                  <a14:useLocalDpi xmlns:a14="http://schemas.microsoft.com/office/drawing/2010/main"/>
                </a:ext>
              </a:extLst>
            </a:blip>
            <a:srcRect l="25428" r="17709"/>
            <a:stretch/>
          </p:blipFill>
          <p:spPr>
            <a:xfrm>
              <a:off x="1319236" y="2135342"/>
              <a:ext cx="828145" cy="970918"/>
            </a:xfrm>
            <a:prstGeom prst="rect">
              <a:avLst/>
            </a:prstGeom>
          </p:spPr>
        </p:pic>
        <p:pic>
          <p:nvPicPr>
            <p:cNvPr id="18" name="Picture 17"/>
            <p:cNvPicPr>
              <a:picLocks noChangeAspect="1"/>
            </p:cNvPicPr>
            <p:nvPr/>
          </p:nvPicPr>
          <p:blipFill>
            <a:blip r:embed="rId12" cstate="hqprint">
              <a:alphaModFix amt="20000"/>
              <a:extLst>
                <a:ext uri="{28A0092B-C50C-407E-A947-70E740481C1C}">
                  <a14:useLocalDpi xmlns:a14="http://schemas.microsoft.com/office/drawing/2010/main"/>
                </a:ext>
              </a:extLst>
            </a:blip>
            <a:stretch>
              <a:fillRect/>
            </a:stretch>
          </p:blipFill>
          <p:spPr>
            <a:xfrm>
              <a:off x="1147149" y="4945734"/>
              <a:ext cx="1200708" cy="1370545"/>
            </a:xfrm>
            <a:prstGeom prst="rect">
              <a:avLst/>
            </a:prstGeom>
          </p:spPr>
        </p:pic>
        <p:pic>
          <p:nvPicPr>
            <p:cNvPr id="19" name="Picture 18"/>
            <p:cNvPicPr>
              <a:picLocks noChangeAspect="1"/>
            </p:cNvPicPr>
            <p:nvPr/>
          </p:nvPicPr>
          <p:blipFill>
            <a:blip r:embed="rId13" cstate="hqprint">
              <a:alphaModFix amt="20000"/>
              <a:extLst>
                <a:ext uri="{28A0092B-C50C-407E-A947-70E740481C1C}">
                  <a14:useLocalDpi xmlns:a14="http://schemas.microsoft.com/office/drawing/2010/main"/>
                </a:ext>
              </a:extLst>
            </a:blip>
            <a:stretch>
              <a:fillRect/>
            </a:stretch>
          </p:blipFill>
          <p:spPr>
            <a:xfrm rot="15791762">
              <a:off x="10089053" y="5710841"/>
              <a:ext cx="514370" cy="1143045"/>
            </a:xfrm>
            <a:prstGeom prst="rect">
              <a:avLst/>
            </a:prstGeom>
          </p:spPr>
        </p:pic>
        <p:pic>
          <p:nvPicPr>
            <p:cNvPr id="20" name="Picture 19"/>
            <p:cNvPicPr>
              <a:picLocks noChangeAspect="1"/>
            </p:cNvPicPr>
            <p:nvPr/>
          </p:nvPicPr>
          <p:blipFill rotWithShape="1">
            <a:blip r:embed="rId3">
              <a:alphaModFix/>
            </a:blip>
            <a:srcRect l="56800" t="29259" r="10832" b="13746"/>
            <a:stretch/>
          </p:blipFill>
          <p:spPr>
            <a:xfrm rot="998726" flipV="1">
              <a:off x="6550249" y="2171994"/>
              <a:ext cx="2394709" cy="487860"/>
            </a:xfrm>
            <a:prstGeom prst="rect">
              <a:avLst/>
            </a:prstGeom>
          </p:spPr>
        </p:pic>
        <p:pic>
          <p:nvPicPr>
            <p:cNvPr id="21" name="Picture 20"/>
            <p:cNvPicPr>
              <a:picLocks noChangeAspect="1"/>
            </p:cNvPicPr>
            <p:nvPr/>
          </p:nvPicPr>
          <p:blipFill>
            <a:blip r:embed="rId14"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4216065">
              <a:off x="9027611" y="3468127"/>
              <a:ext cx="446429" cy="1177606"/>
            </a:xfrm>
            <a:prstGeom prst="rect">
              <a:avLst/>
            </a:prstGeom>
            <a:ln>
              <a:noFill/>
            </a:ln>
          </p:spPr>
        </p:pic>
        <p:pic>
          <p:nvPicPr>
            <p:cNvPr id="22" name="Picture 21"/>
            <p:cNvPicPr>
              <a:picLocks noChangeAspect="1"/>
            </p:cNvPicPr>
            <p:nvPr/>
          </p:nvPicPr>
          <p:blipFill>
            <a:blip r:embed="rId14"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7001476">
              <a:off x="9198644" y="4282711"/>
              <a:ext cx="446429" cy="1177606"/>
            </a:xfrm>
            <a:prstGeom prst="rect">
              <a:avLst/>
            </a:prstGeom>
            <a:ln>
              <a:noFill/>
            </a:ln>
          </p:spPr>
        </p:pic>
        <p:pic>
          <p:nvPicPr>
            <p:cNvPr id="23" name="Picture 22"/>
            <p:cNvPicPr>
              <a:picLocks noChangeAspect="1"/>
            </p:cNvPicPr>
            <p:nvPr/>
          </p:nvPicPr>
          <p:blipFill>
            <a:blip r:embed="rId16"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8832126">
              <a:off x="9066978" y="5042204"/>
              <a:ext cx="446429" cy="1177606"/>
            </a:xfrm>
            <a:prstGeom prst="rect">
              <a:avLst/>
            </a:prstGeom>
            <a:ln>
              <a:noFill/>
            </a:ln>
          </p:spPr>
        </p:pic>
        <p:pic>
          <p:nvPicPr>
            <p:cNvPr id="24" name="Picture 23"/>
            <p:cNvPicPr>
              <a:picLocks noChangeAspect="1"/>
            </p:cNvPicPr>
            <p:nvPr/>
          </p:nvPicPr>
          <p:blipFill>
            <a:blip r:embed="rId17"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3520996">
              <a:off x="7837371" y="5339483"/>
              <a:ext cx="446429" cy="873947"/>
            </a:xfrm>
            <a:prstGeom prst="rect">
              <a:avLst/>
            </a:prstGeom>
            <a:ln>
              <a:noFill/>
            </a:ln>
          </p:spPr>
        </p:pic>
        <p:pic>
          <p:nvPicPr>
            <p:cNvPr id="25" name="Picture 24"/>
            <p:cNvPicPr>
              <a:picLocks noChangeAspect="1"/>
            </p:cNvPicPr>
            <p:nvPr/>
          </p:nvPicPr>
          <p:blipFill>
            <a:blip r:embed="rId18"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8685567">
              <a:off x="2484696" y="2769293"/>
              <a:ext cx="450332" cy="1602609"/>
            </a:xfrm>
            <a:prstGeom prst="rect">
              <a:avLst/>
            </a:prstGeom>
            <a:ln>
              <a:noFill/>
            </a:ln>
          </p:spPr>
        </p:pic>
        <p:pic>
          <p:nvPicPr>
            <p:cNvPr id="26" name="Picture 25"/>
            <p:cNvPicPr>
              <a:picLocks noChangeAspect="1"/>
            </p:cNvPicPr>
            <p:nvPr/>
          </p:nvPicPr>
          <p:blipFill>
            <a:blip r:embed="rId19"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6946124">
              <a:off x="2228669" y="3399740"/>
              <a:ext cx="446429" cy="1729581"/>
            </a:xfrm>
            <a:prstGeom prst="rect">
              <a:avLst/>
            </a:prstGeom>
            <a:ln>
              <a:noFill/>
            </a:ln>
          </p:spPr>
        </p:pic>
        <p:pic>
          <p:nvPicPr>
            <p:cNvPr id="27" name="Picture 26"/>
            <p:cNvPicPr>
              <a:picLocks noChangeAspect="1"/>
            </p:cNvPicPr>
            <p:nvPr/>
          </p:nvPicPr>
          <p:blipFill>
            <a:blip r:embed="rId20"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4585869">
              <a:off x="2481335" y="4508966"/>
              <a:ext cx="446429" cy="1466135"/>
            </a:xfrm>
            <a:prstGeom prst="rect">
              <a:avLst/>
            </a:prstGeom>
            <a:ln>
              <a:noFill/>
            </a:ln>
          </p:spPr>
        </p:pic>
        <p:pic>
          <p:nvPicPr>
            <p:cNvPr id="28" name="Picture 27"/>
            <p:cNvPicPr>
              <a:picLocks noChangeAspect="1"/>
            </p:cNvPicPr>
            <p:nvPr/>
          </p:nvPicPr>
          <p:blipFill>
            <a:blip r:embed="rId21" cstate="hqprint">
              <a:biLevel thresh="75000"/>
              <a:alphaModFix amt="2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3520996">
              <a:off x="3452390" y="5249110"/>
              <a:ext cx="446429" cy="569768"/>
            </a:xfrm>
            <a:prstGeom prst="rect">
              <a:avLst/>
            </a:prstGeom>
            <a:ln>
              <a:noFill/>
            </a:ln>
          </p:spPr>
        </p:pic>
        <p:pic>
          <p:nvPicPr>
            <p:cNvPr id="29"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22" cstate="print">
              <a:alphaModFix/>
              <a:extLst>
                <a:ext uri="{28A0092B-C50C-407E-A947-70E740481C1C}">
                  <a14:useLocalDpi xmlns:a14="http://schemas.microsoft.com/office/drawing/2010/main"/>
                </a:ext>
              </a:extLst>
            </a:blip>
            <a:srcRect/>
            <a:stretch>
              <a:fillRect/>
            </a:stretch>
          </p:blipFill>
          <p:spPr bwMode="auto">
            <a:xfrm>
              <a:off x="5123800" y="1374382"/>
              <a:ext cx="1885166" cy="56112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4576851"/>
      </p:ext>
    </p:extLst>
  </p:cSld>
  <p:clrMapOvr>
    <a:masterClrMapping/>
  </p:clrMapOvr>
  <mc:AlternateContent xmlns:mc="http://schemas.openxmlformats.org/markup-compatibility/2006" xmlns:p14="http://schemas.microsoft.com/office/powerpoint/2010/main">
    <mc:Choice Requires="p14">
      <p:transition p14:dur="0" advTm="6331"/>
    </mc:Choice>
    <mc:Fallback xmlns="">
      <p:transition advTm="633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User-Device Interactions</a:t>
            </a:r>
            <a:endParaRPr lang="en-US" dirty="0"/>
          </a:p>
        </p:txBody>
      </p:sp>
      <p:sp>
        <p:nvSpPr>
          <p:cNvPr id="4" name="Slide Number Placeholder 3"/>
          <p:cNvSpPr>
            <a:spLocks noGrp="1"/>
          </p:cNvSpPr>
          <p:nvPr>
            <p:ph type="sldNum" sz="quarter" idx="12"/>
          </p:nvPr>
        </p:nvSpPr>
        <p:spPr/>
        <p:txBody>
          <a:bodyPr/>
          <a:lstStyle/>
          <a:p>
            <a:fld id="{6E06BAB6-B2D6-4F67-93FE-C0826FF65A29}" type="slidenum">
              <a:rPr lang="en-US" smtClean="0"/>
              <a:t>3</a:t>
            </a:fld>
            <a:endParaRPr lang="en-US"/>
          </a:p>
        </p:txBody>
      </p:sp>
      <p:pic>
        <p:nvPicPr>
          <p:cNvPr id="8" name="Picture 8" descr="http://si.wsj.net/public/resources/images/BN-LQ504_sousvi_G_201512101018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5780" y="4160839"/>
            <a:ext cx="3843429" cy="2564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1524001" y="1600838"/>
            <a:ext cx="3776131" cy="2434200"/>
          </a:xfrm>
          <a:prstGeom prst="rect">
            <a:avLst/>
          </a:prstGeom>
        </p:spPr>
      </p:pic>
      <p:pic>
        <p:nvPicPr>
          <p:cNvPr id="3" name="Picture 2"/>
          <p:cNvPicPr>
            <a:picLocks noChangeAspect="1"/>
          </p:cNvPicPr>
          <p:nvPr/>
        </p:nvPicPr>
        <p:blipFill rotWithShape="1">
          <a:blip r:embed="rId5"/>
          <a:srcRect t="4077"/>
          <a:stretch/>
        </p:blipFill>
        <p:spPr>
          <a:xfrm>
            <a:off x="5495780" y="1591067"/>
            <a:ext cx="4526280" cy="2443971"/>
          </a:xfrm>
          <a:prstGeom prst="rect">
            <a:avLst/>
          </a:prstGeom>
        </p:spPr>
      </p:pic>
      <p:pic>
        <p:nvPicPr>
          <p:cNvPr id="5" name="Picture 4"/>
          <p:cNvPicPr>
            <a:picLocks noChangeAspect="1"/>
          </p:cNvPicPr>
          <p:nvPr/>
        </p:nvPicPr>
        <p:blipFill rotWithShape="1">
          <a:blip r:embed="rId6"/>
          <a:srcRect t="16144" b="9402"/>
          <a:stretch/>
        </p:blipFill>
        <p:spPr>
          <a:xfrm>
            <a:off x="746420" y="4160839"/>
            <a:ext cx="4553712" cy="2542032"/>
          </a:xfrm>
          <a:prstGeom prst="rect">
            <a:avLst/>
          </a:prstGeom>
        </p:spPr>
      </p:pic>
    </p:spTree>
    <p:extLst>
      <p:ext uri="{BB962C8B-B14F-4D97-AF65-F5344CB8AC3E}">
        <p14:creationId xmlns:p14="http://schemas.microsoft.com/office/powerpoint/2010/main" val="38174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Voice – An Emerging </a:t>
            </a:r>
            <a:r>
              <a:rPr lang="en-US" dirty="0" smtClean="0"/>
              <a:t>Interaction</a:t>
            </a:r>
            <a:endParaRPr lang="en-US" dirty="0"/>
          </a:p>
        </p:txBody>
      </p:sp>
      <p:sp>
        <p:nvSpPr>
          <p:cNvPr id="3" name="Content Placeholder 2"/>
          <p:cNvSpPr>
            <a:spLocks noGrp="1"/>
          </p:cNvSpPr>
          <p:nvPr>
            <p:ph idx="1"/>
          </p:nvPr>
        </p:nvSpPr>
        <p:spPr/>
        <p:txBody>
          <a:bodyPr>
            <a:normAutofit/>
          </a:bodyPr>
          <a:lstStyle/>
          <a:p>
            <a:r>
              <a:rPr lang="en-US" sz="3200" dirty="0">
                <a:latin typeface="+mj-lt"/>
              </a:rPr>
              <a:t>While driving, cooking, </a:t>
            </a:r>
            <a:r>
              <a:rPr lang="en-US" sz="3200" dirty="0" smtClean="0">
                <a:latin typeface="+mj-lt"/>
              </a:rPr>
              <a:t>exercising </a:t>
            </a:r>
            <a:r>
              <a:rPr lang="mr-IN" sz="3200" dirty="0" smtClean="0">
                <a:latin typeface="+mj-lt"/>
              </a:rPr>
              <a:t>…</a:t>
            </a:r>
            <a:endParaRPr lang="en-US" sz="3200" dirty="0">
              <a:latin typeface="+mj-lt"/>
            </a:endParaRPr>
          </a:p>
          <a:p>
            <a:r>
              <a:rPr lang="en-US" sz="3200" dirty="0" smtClean="0">
                <a:latin typeface="+mj-lt"/>
              </a:rPr>
              <a:t>Voice assistants and voice-activated devices</a:t>
            </a:r>
            <a:endParaRPr lang="en-US" sz="3200" dirty="0">
              <a:latin typeface="+mj-lt"/>
            </a:endParaRPr>
          </a:p>
        </p:txBody>
      </p:sp>
      <p:sp>
        <p:nvSpPr>
          <p:cNvPr id="4" name="Slide Number Placeholder 3"/>
          <p:cNvSpPr>
            <a:spLocks noGrp="1"/>
          </p:cNvSpPr>
          <p:nvPr>
            <p:ph type="sldNum" sz="quarter" idx="12"/>
          </p:nvPr>
        </p:nvSpPr>
        <p:spPr/>
        <p:txBody>
          <a:bodyPr/>
          <a:lstStyle/>
          <a:p>
            <a:fld id="{6E06BAB6-B2D6-4F67-93FE-C0826FF65A29}" type="slidenum">
              <a:rPr lang="en-US" smtClean="0"/>
              <a:t>30</a:t>
            </a:fld>
            <a:endParaRPr lang="en-US"/>
          </a:p>
        </p:txBody>
      </p:sp>
      <p:pic>
        <p:nvPicPr>
          <p:cNvPr id="2050" name="Picture 2" descr="http://www.mytechbits.com/wp-content/uploads/2015/07/Google-now-updat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2339" y="3787861"/>
            <a:ext cx="2223655" cy="1478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32878" r="33538"/>
          <a:stretch/>
        </p:blipFill>
        <p:spPr>
          <a:xfrm>
            <a:off x="3654584" y="3728842"/>
            <a:ext cx="734568" cy="1535822"/>
          </a:xfrm>
          <a:prstGeom prst="rect">
            <a:avLst/>
          </a:prstGeom>
        </p:spPr>
      </p:pic>
      <p:pic>
        <p:nvPicPr>
          <p:cNvPr id="5" name="Picture 4"/>
          <p:cNvPicPr>
            <a:picLocks noChangeAspect="1"/>
          </p:cNvPicPr>
          <p:nvPr/>
        </p:nvPicPr>
        <p:blipFill rotWithShape="1">
          <a:blip r:embed="rId5"/>
          <a:srcRect l="14567" r="12927" b="11602"/>
          <a:stretch/>
        </p:blipFill>
        <p:spPr>
          <a:xfrm>
            <a:off x="4848045" y="3580588"/>
            <a:ext cx="1888665" cy="1893275"/>
          </a:xfrm>
          <a:prstGeom prst="rect">
            <a:avLst/>
          </a:prstGeom>
        </p:spPr>
      </p:pic>
      <p:pic>
        <p:nvPicPr>
          <p:cNvPr id="6" name="Picture 5"/>
          <p:cNvPicPr>
            <a:picLocks noChangeAspect="1"/>
          </p:cNvPicPr>
          <p:nvPr/>
        </p:nvPicPr>
        <p:blipFill rotWithShape="1">
          <a:blip r:embed="rId6"/>
          <a:srcRect l="26686" t="27917" r="27234" b="18640"/>
          <a:stretch/>
        </p:blipFill>
        <p:spPr>
          <a:xfrm>
            <a:off x="7148773" y="3927820"/>
            <a:ext cx="1864816" cy="1198810"/>
          </a:xfrm>
          <a:prstGeom prst="rect">
            <a:avLst/>
          </a:prstGeom>
        </p:spPr>
      </p:pic>
      <p:pic>
        <p:nvPicPr>
          <p:cNvPr id="11" name="Picture 24" descr="http://media3.popsugar-assets.com/files/thumbor/BxKr3NsMGasUL0_xwJOR_nhNvtI=/fit-in/2048xorig/2012/11/47/3/192/1922507/5c0acf8affd33e1c_lg/i/Google-TV-LG-Smart-TV-G2-Series.png"/>
          <p:cNvPicPr>
            <a:picLocks noChangeAspect="1" noChangeArrowheads="1"/>
          </p:cNvPicPr>
          <p:nvPr/>
        </p:nvPicPr>
        <p:blipFill>
          <a:blip r:embed="rId7" cstate="print">
            <a:alphaModFix/>
            <a:extLst>
              <a:ext uri="{28A0092B-C50C-407E-A947-70E740481C1C}">
                <a14:useLocalDpi xmlns:a14="http://schemas.microsoft.com/office/drawing/2010/main"/>
              </a:ext>
            </a:extLst>
          </a:blip>
          <a:srcRect/>
          <a:stretch>
            <a:fillRect/>
          </a:stretch>
        </p:blipFill>
        <p:spPr bwMode="auto">
          <a:xfrm>
            <a:off x="9172014" y="3597686"/>
            <a:ext cx="3019985" cy="205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7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Voice Is </a:t>
            </a:r>
            <a:r>
              <a:rPr lang="en-US" dirty="0"/>
              <a:t>a</a:t>
            </a:r>
            <a:r>
              <a:rPr lang="en-US" dirty="0" smtClean="0"/>
              <a:t>n </a:t>
            </a:r>
            <a:r>
              <a:rPr lang="en-US" dirty="0"/>
              <a:t>O</a:t>
            </a:r>
            <a:r>
              <a:rPr lang="en-US" dirty="0" smtClean="0"/>
              <a:t>pen Channel</a:t>
            </a:r>
            <a:endParaRPr lang="en-US" dirty="0"/>
          </a:p>
        </p:txBody>
      </p:sp>
      <p:sp>
        <p:nvSpPr>
          <p:cNvPr id="3" name="Content Placeholder 2"/>
          <p:cNvSpPr>
            <a:spLocks noGrp="1"/>
          </p:cNvSpPr>
          <p:nvPr>
            <p:ph idx="1"/>
          </p:nvPr>
        </p:nvSpPr>
        <p:spPr>
          <a:xfrm>
            <a:off x="838200" y="1825625"/>
            <a:ext cx="5605130" cy="4351338"/>
          </a:xfrm>
        </p:spPr>
        <p:txBody>
          <a:bodyPr>
            <a:noAutofit/>
          </a:bodyPr>
          <a:lstStyle/>
          <a:p>
            <a:pPr marL="0" indent="0">
              <a:buNone/>
            </a:pPr>
            <a:endParaRPr lang="en-US" sz="3600" dirty="0">
              <a:latin typeface="+mj-lt"/>
            </a:endParaRPr>
          </a:p>
          <a:p>
            <a:pPr marL="0" indent="0">
              <a:buNone/>
            </a:pPr>
            <a:r>
              <a:rPr lang="en-US" sz="3600" dirty="0">
                <a:latin typeface="+mj-lt"/>
              </a:rPr>
              <a:t>w</a:t>
            </a:r>
            <a:r>
              <a:rPr lang="en-US" sz="3600" dirty="0" smtClean="0">
                <a:latin typeface="+mj-lt"/>
              </a:rPr>
              <a:t>ith </a:t>
            </a:r>
            <a:r>
              <a:rPr lang="en-US" sz="4800" dirty="0" smtClean="0">
                <a:solidFill>
                  <a:srgbClr val="FF0000"/>
                </a:solidFill>
                <a:latin typeface="+mj-lt"/>
              </a:rPr>
              <a:t>repercussions</a:t>
            </a:r>
            <a:r>
              <a:rPr lang="en-US" sz="4800" dirty="0" smtClean="0">
                <a:latin typeface="+mj-lt"/>
              </a:rPr>
              <a:t> </a:t>
            </a:r>
            <a:r>
              <a:rPr lang="mr-IN" sz="3600" dirty="0" smtClean="0">
                <a:latin typeface="+mj-lt"/>
              </a:rPr>
              <a:t>…</a:t>
            </a:r>
            <a:endParaRPr lang="en-US" sz="3600" dirty="0">
              <a:latin typeface="+mj-lt"/>
            </a:endParaRPr>
          </a:p>
        </p:txBody>
      </p:sp>
      <p:sp>
        <p:nvSpPr>
          <p:cNvPr id="5" name="Slide Number Placeholder 4"/>
          <p:cNvSpPr>
            <a:spLocks noGrp="1"/>
          </p:cNvSpPr>
          <p:nvPr>
            <p:ph type="sldNum" sz="quarter" idx="12"/>
          </p:nvPr>
        </p:nvSpPr>
        <p:spPr/>
        <p:txBody>
          <a:bodyPr/>
          <a:lstStyle/>
          <a:p>
            <a:fld id="{6E06BAB6-B2D6-4F67-93FE-C0826FF65A29}" type="slidenum">
              <a:rPr lang="en-US" smtClean="0"/>
              <a:t>31</a:t>
            </a:fld>
            <a:endParaRPr lang="en-US"/>
          </a:p>
        </p:txBody>
      </p:sp>
      <p:sp>
        <p:nvSpPr>
          <p:cNvPr id="4" name="AutoShape 10" descr="https://lh5.googleusercontent.com/JkB3i0jiiB8reWNqsFcKtaAiNNS71CErcBpnH01i9Y6d31UKs8EHEVLs34Ty8eTejdwi3NpbsQYNLQp4xfRCVvS5xFZ7lDhjDUwD0xP8pfqXIavqT-JR_5e6LuQsUIvlJ53nqL8"/>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ttps://mediashower.com/img/3F1548B4-334E-11E5-A30A-C9395910E613/bigstock-Mobil-Phones--Many-Hands-4693607.jpg"/>
          <p:cNvSpPr>
            <a:spLocks noChangeAspect="1" noChangeArrowheads="1"/>
          </p:cNvSpPr>
          <p:nvPr/>
        </p:nvSpPr>
        <p:spPr bwMode="auto">
          <a:xfrm>
            <a:off x="1831975" y="79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Diagram 7"/>
          <p:cNvGraphicFramePr/>
          <p:nvPr>
            <p:extLst>
              <p:ext uri="{D42A27DB-BD31-4B8C-83A1-F6EECF244321}">
                <p14:modId xmlns:p14="http://schemas.microsoft.com/office/powerpoint/2010/main" val="741858249"/>
              </p:ext>
            </p:extLst>
          </p:nvPr>
        </p:nvGraphicFramePr>
        <p:xfrm>
          <a:off x="106325" y="3079987"/>
          <a:ext cx="12043143" cy="3714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4714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a:t>
            </a:r>
            <a:r>
              <a:rPr lang="en-US" sz="5400" b="1" dirty="0" smtClean="0">
                <a:solidFill>
                  <a:srgbClr val="FF0000"/>
                </a:solidFill>
              </a:rPr>
              <a:t>Not</a:t>
            </a:r>
            <a:r>
              <a:rPr lang="en-US" sz="5400" dirty="0" smtClean="0"/>
              <a:t> </a:t>
            </a:r>
            <a:r>
              <a:rPr lang="en-US" dirty="0" smtClean="0"/>
              <a:t>Voice </a:t>
            </a:r>
            <a:r>
              <a:rPr lang="en-US" dirty="0"/>
              <a:t>B</a:t>
            </a:r>
            <a:r>
              <a:rPr lang="en-US" dirty="0" smtClean="0"/>
              <a:t>iometrics?</a:t>
            </a:r>
            <a:endParaRPr lang="en-US" dirty="0"/>
          </a:p>
        </p:txBody>
      </p:sp>
      <p:sp>
        <p:nvSpPr>
          <p:cNvPr id="4" name="AutoShape 10" descr="https://lh5.googleusercontent.com/JkB3i0jiiB8reWNqsFcKtaAiNNS71CErcBpnH01i9Y6d31UKs8EHEVLs34Ty8eTejdwi3NpbsQYNLQp4xfRCVvS5xFZ7lDhjDUwD0xP8pfqXIavqT-JR_5e6LuQsUIvlJ53nqL8"/>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ttps://mediashower.com/img/3F1548B4-334E-11E5-A30A-C9395910E613/bigstock-Mobil-Phones--Many-Hands-4693607.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6E06BAB6-B2D6-4F67-93FE-C0826FF65A29}" type="slidenum">
              <a:rPr lang="en-US" smtClean="0"/>
              <a:t>32</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7781" y="1547811"/>
            <a:ext cx="6797444" cy="129891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6374" y="2556314"/>
            <a:ext cx="6571166" cy="148381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stretch>
            <a:fillRect/>
          </a:stretch>
        </p:blipFill>
        <p:spPr>
          <a:xfrm>
            <a:off x="612775" y="1743838"/>
            <a:ext cx="2743200" cy="734899"/>
          </a:xfrm>
          <a:prstGeom prst="rect">
            <a:avLst/>
          </a:prstGeom>
        </p:spPr>
      </p:pic>
      <p:pic>
        <p:nvPicPr>
          <p:cNvPr id="14" name="Picture 13"/>
          <p:cNvPicPr>
            <a:picLocks noChangeAspect="1"/>
          </p:cNvPicPr>
          <p:nvPr/>
        </p:nvPicPr>
        <p:blipFill>
          <a:blip r:embed="rId6"/>
          <a:stretch>
            <a:fillRect/>
          </a:stretch>
        </p:blipFill>
        <p:spPr>
          <a:xfrm>
            <a:off x="612775" y="5105075"/>
            <a:ext cx="2743200" cy="530492"/>
          </a:xfrm>
          <a:prstGeom prst="rect">
            <a:avLst/>
          </a:prstGeom>
        </p:spPr>
      </p:pic>
      <p:pic>
        <p:nvPicPr>
          <p:cNvPr id="15" name="Picture 14"/>
          <p:cNvPicPr>
            <a:picLocks noChangeAspect="1"/>
          </p:cNvPicPr>
          <p:nvPr/>
        </p:nvPicPr>
        <p:blipFill rotWithShape="1">
          <a:blip r:embed="rId7"/>
          <a:srcRect l="-336" t="22636" r="336" b="29601"/>
          <a:stretch/>
        </p:blipFill>
        <p:spPr>
          <a:xfrm>
            <a:off x="384175" y="2875358"/>
            <a:ext cx="3200400" cy="764300"/>
          </a:xfrm>
          <a:prstGeom prst="rect">
            <a:avLst/>
          </a:prstGeom>
        </p:spPr>
      </p:pic>
      <p:pic>
        <p:nvPicPr>
          <p:cNvPr id="16" name="Picture 15"/>
          <p:cNvPicPr>
            <a:picLocks noChangeAspect="1"/>
          </p:cNvPicPr>
          <p:nvPr/>
        </p:nvPicPr>
        <p:blipFill>
          <a:blip r:embed="rId8"/>
          <a:stretch>
            <a:fillRect/>
          </a:stretch>
        </p:blipFill>
        <p:spPr>
          <a:xfrm>
            <a:off x="615756" y="4036279"/>
            <a:ext cx="2743200" cy="672175"/>
          </a:xfrm>
          <a:prstGeom prst="rect">
            <a:avLst/>
          </a:prstGeom>
        </p:spPr>
      </p:pic>
      <p:pic>
        <p:nvPicPr>
          <p:cNvPr id="17" name="Picture 16"/>
          <p:cNvPicPr>
            <a:picLocks noChangeAspect="1"/>
          </p:cNvPicPr>
          <p:nvPr/>
        </p:nvPicPr>
        <p:blipFill>
          <a:blip r:embed="rId9"/>
          <a:stretch>
            <a:fillRect/>
          </a:stretch>
        </p:blipFill>
        <p:spPr>
          <a:xfrm>
            <a:off x="612775" y="6032186"/>
            <a:ext cx="2743200" cy="55859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388" y="3380772"/>
            <a:ext cx="6313651" cy="1785011"/>
          </a:xfrm>
          <a:prstGeom prst="rect">
            <a:avLst/>
          </a:prstGeom>
          <a:effectLst>
            <a:outerShdw blurRad="50800" dist="76200" dir="2700000" algn="tl" rotWithShape="0">
              <a:prstClr val="black">
                <a:alpha val="40000"/>
              </a:prstClr>
            </a:outerShdw>
          </a:effectLst>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a:ext>
            </a:extLst>
          </a:blip>
          <a:srcRect t="35131" b="39150"/>
          <a:stretch/>
        </p:blipFill>
        <p:spPr>
          <a:xfrm>
            <a:off x="6891022" y="4808468"/>
            <a:ext cx="3857625" cy="176378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97783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r="31865"/>
          <a:stretch/>
        </p:blipFill>
        <p:spPr>
          <a:xfrm>
            <a:off x="72178" y="3766593"/>
            <a:ext cx="3401534" cy="2810718"/>
          </a:xfrm>
          <a:prstGeom prst="rect">
            <a:avLst/>
          </a:prstGeom>
        </p:spPr>
      </p:pic>
      <p:sp>
        <p:nvSpPr>
          <p:cNvPr id="2" name="Title 1"/>
          <p:cNvSpPr>
            <a:spLocks noGrp="1"/>
          </p:cNvSpPr>
          <p:nvPr>
            <p:ph type="title"/>
          </p:nvPr>
        </p:nvSpPr>
        <p:spPr/>
        <p:txBody>
          <a:bodyPr/>
          <a:lstStyle/>
          <a:p>
            <a:r>
              <a:rPr lang="en-US" dirty="0" err="1" smtClean="0"/>
              <a:t>VAuth</a:t>
            </a:r>
            <a:r>
              <a:rPr lang="en-US" dirty="0" smtClean="0"/>
              <a:t> </a:t>
            </a:r>
            <a:r>
              <a:rPr lang="mr-IN" dirty="0" smtClean="0"/>
              <a:t>–</a:t>
            </a:r>
            <a:r>
              <a:rPr lang="en-US" dirty="0" smtClean="0"/>
              <a:t> </a:t>
            </a:r>
            <a:r>
              <a:rPr lang="en-US" sz="6000" b="1" dirty="0" smtClean="0"/>
              <a:t>Continuous</a:t>
            </a:r>
            <a:r>
              <a:rPr lang="en-US" sz="6000" dirty="0" smtClean="0"/>
              <a:t> </a:t>
            </a:r>
            <a:r>
              <a:rPr lang="en-US" dirty="0" smtClean="0"/>
              <a:t>Voice Authentication</a:t>
            </a:r>
            <a:endParaRPr lang="en-US" dirty="0"/>
          </a:p>
        </p:txBody>
      </p:sp>
      <p:sp>
        <p:nvSpPr>
          <p:cNvPr id="3" name="Slide Number Placeholder 2"/>
          <p:cNvSpPr>
            <a:spLocks noGrp="1"/>
          </p:cNvSpPr>
          <p:nvPr>
            <p:ph type="sldNum" sz="quarter" idx="12"/>
          </p:nvPr>
        </p:nvSpPr>
        <p:spPr/>
        <p:txBody>
          <a:bodyPr/>
          <a:lstStyle/>
          <a:p>
            <a:fld id="{6E06BAB6-B2D6-4F67-93FE-C0826FF65A29}" type="slidenum">
              <a:rPr lang="en-US" smtClean="0"/>
              <a:t>33</a:t>
            </a:fld>
            <a:endParaRPr lang="en-US"/>
          </a:p>
        </p:txBody>
      </p:sp>
      <p:grpSp>
        <p:nvGrpSpPr>
          <p:cNvPr id="92" name="Group 91"/>
          <p:cNvGrpSpPr/>
          <p:nvPr/>
        </p:nvGrpSpPr>
        <p:grpSpPr>
          <a:xfrm>
            <a:off x="3364613" y="3208632"/>
            <a:ext cx="3985387" cy="1590760"/>
            <a:chOff x="1840612" y="3208632"/>
            <a:chExt cx="3985387" cy="1590760"/>
          </a:xfrm>
        </p:grpSpPr>
        <p:pic>
          <p:nvPicPr>
            <p:cNvPr id="21" name="Picture 20"/>
            <p:cNvPicPr>
              <a:picLocks noChangeAspect="1"/>
            </p:cNvPicPr>
            <p:nvPr/>
          </p:nvPicPr>
          <p:blipFill rotWithShape="1">
            <a:blip r:embed="rId4"/>
            <a:srcRect l="56800" t="29259" r="10832" b="13746"/>
            <a:stretch/>
          </p:blipFill>
          <p:spPr>
            <a:xfrm rot="20123863">
              <a:off x="1840612" y="3795222"/>
              <a:ext cx="3985387" cy="1004170"/>
            </a:xfrm>
            <a:prstGeom prst="rect">
              <a:avLst/>
            </a:prstGeom>
          </p:spPr>
        </p:pic>
        <p:sp>
          <p:nvSpPr>
            <p:cNvPr id="12" name="TextBox 11"/>
            <p:cNvSpPr txBox="1"/>
            <p:nvPr/>
          </p:nvSpPr>
          <p:spPr>
            <a:xfrm rot="20277200">
              <a:off x="2983956" y="3208632"/>
              <a:ext cx="1574714" cy="523220"/>
            </a:xfrm>
            <a:prstGeom prst="rect">
              <a:avLst/>
            </a:prstGeom>
            <a:noFill/>
          </p:spPr>
          <p:txBody>
            <a:bodyPr wrap="square" rtlCol="0">
              <a:spAutoFit/>
            </a:bodyPr>
            <a:lstStyle/>
            <a:p>
              <a:r>
                <a:rPr lang="en-US" sz="2800" b="1" dirty="0">
                  <a:solidFill>
                    <a:schemeClr val="accent2"/>
                  </a:solidFill>
                  <a:latin typeface="+mj-lt"/>
                </a:rPr>
                <a:t>speech</a:t>
              </a:r>
              <a:endParaRPr lang="en-US" sz="2400" b="1" dirty="0">
                <a:solidFill>
                  <a:schemeClr val="accent2"/>
                </a:solidFill>
                <a:latin typeface="+mj-lt"/>
              </a:endParaRPr>
            </a:p>
          </p:txBody>
        </p:sp>
      </p:grpSp>
      <p:pic>
        <p:nvPicPr>
          <p:cNvPr id="16" name="Picture 15"/>
          <p:cNvPicPr>
            <a:picLocks noChangeAspect="1"/>
          </p:cNvPicPr>
          <p:nvPr/>
        </p:nvPicPr>
        <p:blipFill>
          <a:blip r:embed="rId5"/>
          <a:stretch>
            <a:fillRect/>
          </a:stretch>
        </p:blipFill>
        <p:spPr>
          <a:xfrm>
            <a:off x="7869718" y="4426241"/>
            <a:ext cx="2923551" cy="2052801"/>
          </a:xfrm>
          <a:prstGeom prst="rect">
            <a:avLst/>
          </a:prstGeom>
        </p:spPr>
      </p:pic>
      <p:grpSp>
        <p:nvGrpSpPr>
          <p:cNvPr id="94" name="Group 93"/>
          <p:cNvGrpSpPr/>
          <p:nvPr/>
        </p:nvGrpSpPr>
        <p:grpSpPr>
          <a:xfrm>
            <a:off x="7378128" y="1616971"/>
            <a:ext cx="4362768" cy="1984508"/>
            <a:chOff x="5854127" y="1616971"/>
            <a:chExt cx="4362768" cy="1984508"/>
          </a:xfrm>
        </p:grpSpPr>
        <p:pic>
          <p:nvPicPr>
            <p:cNvPr id="28" name="Picture 2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44404" y="2148886"/>
              <a:ext cx="1361806" cy="1452593"/>
            </a:xfrm>
            <a:prstGeom prst="rect">
              <a:avLst/>
            </a:prstGeom>
          </p:spPr>
        </p:pic>
        <p:sp>
          <p:nvSpPr>
            <p:cNvPr id="30" name="TextBox 29"/>
            <p:cNvSpPr txBox="1"/>
            <p:nvPr/>
          </p:nvSpPr>
          <p:spPr>
            <a:xfrm>
              <a:off x="5854127" y="1616971"/>
              <a:ext cx="4362768" cy="523220"/>
            </a:xfrm>
            <a:prstGeom prst="rect">
              <a:avLst/>
            </a:prstGeom>
            <a:noFill/>
          </p:spPr>
          <p:txBody>
            <a:bodyPr wrap="square" rtlCol="0">
              <a:spAutoFit/>
            </a:bodyPr>
            <a:lstStyle/>
            <a:p>
              <a:r>
                <a:rPr lang="en-US" sz="2800" smtClean="0">
                  <a:latin typeface="+mj-lt"/>
                </a:rPr>
                <a:t>Real-time matching </a:t>
              </a:r>
              <a:r>
                <a:rPr lang="en-US" sz="2800" dirty="0">
                  <a:latin typeface="+mj-lt"/>
                </a:rPr>
                <a:t>engine</a:t>
              </a:r>
            </a:p>
          </p:txBody>
        </p:sp>
      </p:grpSp>
      <p:grpSp>
        <p:nvGrpSpPr>
          <p:cNvPr id="93" name="Group 92"/>
          <p:cNvGrpSpPr/>
          <p:nvPr/>
        </p:nvGrpSpPr>
        <p:grpSpPr>
          <a:xfrm>
            <a:off x="2595272" y="1613768"/>
            <a:ext cx="4873133" cy="3085381"/>
            <a:chOff x="1071271" y="1613767"/>
            <a:chExt cx="4873133" cy="3085381"/>
          </a:xfrm>
        </p:grpSpPr>
        <p:pic>
          <p:nvPicPr>
            <p:cNvPr id="11" name="Picture 10"/>
            <p:cNvPicPr>
              <a:picLocks noChangeAspect="1"/>
            </p:cNvPicPr>
            <p:nvPr/>
          </p:nvPicPr>
          <p:blipFill rotWithShape="1">
            <a:blip r:embed="rId7">
              <a:clrChange>
                <a:clrFrom>
                  <a:srgbClr val="FFFFFF"/>
                </a:clrFrom>
                <a:clrTo>
                  <a:srgbClr val="FFFFFF">
                    <a:alpha val="0"/>
                  </a:srgbClr>
                </a:clrTo>
              </a:clrChange>
            </a:blip>
            <a:srcRect t="51449"/>
            <a:stretch/>
          </p:blipFill>
          <p:spPr>
            <a:xfrm rot="21326056">
              <a:off x="2077524" y="2186532"/>
              <a:ext cx="2743200" cy="825754"/>
            </a:xfrm>
            <a:prstGeom prst="rect">
              <a:avLst/>
            </a:prstGeom>
          </p:spPr>
        </p:pic>
        <p:cxnSp>
          <p:nvCxnSpPr>
            <p:cNvPr id="24" name="Straight Arrow Connector 23"/>
            <p:cNvCxnSpPr/>
            <p:nvPr/>
          </p:nvCxnSpPr>
          <p:spPr>
            <a:xfrm flipV="1">
              <a:off x="1071271" y="2875182"/>
              <a:ext cx="1114968" cy="1823966"/>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21328057">
              <a:off x="2150300" y="1613767"/>
              <a:ext cx="2716915" cy="523220"/>
            </a:xfrm>
            <a:prstGeom prst="rect">
              <a:avLst/>
            </a:prstGeom>
            <a:noFill/>
          </p:spPr>
          <p:txBody>
            <a:bodyPr wrap="square" rtlCol="0">
              <a:spAutoFit/>
            </a:bodyPr>
            <a:lstStyle/>
            <a:p>
              <a:r>
                <a:rPr lang="en-US" sz="2800" b="1">
                  <a:solidFill>
                    <a:schemeClr val="accent1">
                      <a:lumMod val="50000"/>
                    </a:schemeClr>
                  </a:solidFill>
                  <a:latin typeface="+mj-lt"/>
                </a:rPr>
                <a:t>accelerometer</a:t>
              </a:r>
              <a:endParaRPr lang="en-US" sz="2800" b="1" dirty="0">
                <a:solidFill>
                  <a:schemeClr val="accent1">
                    <a:lumMod val="50000"/>
                  </a:schemeClr>
                </a:solidFill>
                <a:latin typeface="+mj-lt"/>
              </a:endParaRPr>
            </a:p>
          </p:txBody>
        </p:sp>
        <p:cxnSp>
          <p:nvCxnSpPr>
            <p:cNvPr id="45" name="Straight Arrow Connector 44"/>
            <p:cNvCxnSpPr>
              <a:endCxn id="28" idx="1"/>
            </p:cNvCxnSpPr>
            <p:nvPr/>
          </p:nvCxnSpPr>
          <p:spPr>
            <a:xfrm>
              <a:off x="4823349" y="2400182"/>
              <a:ext cx="1121055" cy="475001"/>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6957271" y="3702473"/>
            <a:ext cx="1605884" cy="2922536"/>
            <a:chOff x="5433271" y="3702473"/>
            <a:chExt cx="1605884" cy="2922536"/>
          </a:xfrm>
        </p:grpSpPr>
        <p:cxnSp>
          <p:nvCxnSpPr>
            <p:cNvPr id="52" name="Straight Arrow Connector 51"/>
            <p:cNvCxnSpPr/>
            <p:nvPr/>
          </p:nvCxnSpPr>
          <p:spPr>
            <a:xfrm flipH="1">
              <a:off x="6345717" y="3702473"/>
              <a:ext cx="2" cy="105407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433271" y="6101789"/>
              <a:ext cx="1605884" cy="523220"/>
            </a:xfrm>
            <a:prstGeom prst="rect">
              <a:avLst/>
            </a:prstGeom>
            <a:noFill/>
            <a:ln>
              <a:noFill/>
            </a:ln>
          </p:spPr>
          <p:txBody>
            <a:bodyPr wrap="square" rtlCol="0">
              <a:spAutoFit/>
            </a:bodyPr>
            <a:lstStyle/>
            <a:p>
              <a:r>
                <a:rPr lang="en-US" sz="2800" b="1" dirty="0">
                  <a:solidFill>
                    <a:srgbClr val="FF0000"/>
                  </a:solidFill>
                  <a:latin typeface="+mj-lt"/>
                </a:rPr>
                <a:t>Mismatch</a:t>
              </a:r>
            </a:p>
          </p:txBody>
        </p:sp>
        <p:sp>
          <p:nvSpPr>
            <p:cNvPr id="56" name="&quot;No&quot; Symbol 55"/>
            <p:cNvSpPr/>
            <p:nvPr/>
          </p:nvSpPr>
          <p:spPr>
            <a:xfrm>
              <a:off x="5652418" y="4921999"/>
              <a:ext cx="1097280" cy="1097280"/>
            </a:xfrm>
            <a:prstGeom prst="noSmoking">
              <a:avLst>
                <a:gd name="adj" fmla="val 1888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5" name="Group 94"/>
          <p:cNvGrpSpPr/>
          <p:nvPr/>
        </p:nvGrpSpPr>
        <p:grpSpPr>
          <a:xfrm>
            <a:off x="8563155" y="2530263"/>
            <a:ext cx="1604301" cy="1750010"/>
            <a:chOff x="7039155" y="2530262"/>
            <a:chExt cx="1604301" cy="1750010"/>
          </a:xfrm>
        </p:grpSpPr>
        <p:sp>
          <p:nvSpPr>
            <p:cNvPr id="51" name="TextBox 50"/>
            <p:cNvSpPr txBox="1"/>
            <p:nvPr/>
          </p:nvSpPr>
          <p:spPr>
            <a:xfrm>
              <a:off x="7302336" y="2530262"/>
              <a:ext cx="1341120" cy="523220"/>
            </a:xfrm>
            <a:prstGeom prst="rect">
              <a:avLst/>
            </a:prstGeom>
            <a:noFill/>
          </p:spPr>
          <p:txBody>
            <a:bodyPr wrap="square" rtlCol="0">
              <a:spAutoFit/>
            </a:bodyPr>
            <a:lstStyle/>
            <a:p>
              <a:r>
                <a:rPr lang="en-US" sz="2800" b="1" dirty="0">
                  <a:solidFill>
                    <a:srgbClr val="00B050"/>
                  </a:solidFill>
                  <a:latin typeface="+mj-lt"/>
                </a:rPr>
                <a:t>Match</a:t>
              </a:r>
            </a:p>
          </p:txBody>
        </p:sp>
        <p:cxnSp>
          <p:nvCxnSpPr>
            <p:cNvPr id="86" name="Straight Arrow Connector 85"/>
            <p:cNvCxnSpPr/>
            <p:nvPr/>
          </p:nvCxnSpPr>
          <p:spPr>
            <a:xfrm>
              <a:off x="7039155" y="3065037"/>
              <a:ext cx="709242" cy="1215235"/>
            </a:xfrm>
            <a:prstGeom prst="straightConnector1">
              <a:avLst/>
            </a:prstGeom>
            <a:ln w="889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rotWithShape="1">
          <a:blip r:embed="rId4"/>
          <a:srcRect l="56800" t="29259" r="10832" b="13746"/>
          <a:stretch/>
        </p:blipFill>
        <p:spPr>
          <a:xfrm rot="3652461">
            <a:off x="8768366" y="3250218"/>
            <a:ext cx="923840" cy="440048"/>
          </a:xfrm>
          <a:prstGeom prst="rect">
            <a:avLst/>
          </a:prstGeom>
        </p:spPr>
      </p:pic>
    </p:spTree>
    <p:extLst>
      <p:ext uri="{BB962C8B-B14F-4D97-AF65-F5344CB8AC3E}">
        <p14:creationId xmlns:p14="http://schemas.microsoft.com/office/powerpoint/2010/main" val="111456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E06BAB6-B2D6-4F67-93FE-C0826FF65A29}" type="slidenum">
              <a:rPr lang="en-US" smtClean="0"/>
              <a:t>34</a:t>
            </a:fld>
            <a:endParaRPr lang="en-US"/>
          </a:p>
        </p:txBody>
      </p:sp>
      <p:pic>
        <p:nvPicPr>
          <p:cNvPr id="7" name="Picture 6"/>
          <p:cNvPicPr>
            <a:picLocks noChangeAspect="1"/>
          </p:cNvPicPr>
          <p:nvPr/>
        </p:nvPicPr>
        <p:blipFill>
          <a:blip r:embed="rId3"/>
          <a:stretch>
            <a:fillRect/>
          </a:stretch>
        </p:blipFill>
        <p:spPr>
          <a:xfrm>
            <a:off x="1731244" y="1988425"/>
            <a:ext cx="8790473" cy="4023274"/>
          </a:xfrm>
          <a:prstGeom prst="rect">
            <a:avLst/>
          </a:prstGeom>
        </p:spPr>
      </p:pic>
      <p:sp>
        <p:nvSpPr>
          <p:cNvPr id="3" name="Content Placeholder 2"/>
          <p:cNvSpPr>
            <a:spLocks noGrp="1"/>
          </p:cNvSpPr>
          <p:nvPr>
            <p:ph idx="1"/>
          </p:nvPr>
        </p:nvSpPr>
        <p:spPr>
          <a:xfrm>
            <a:off x="1840230" y="2664629"/>
            <a:ext cx="2423160" cy="738570"/>
          </a:xfrm>
          <a:solidFill>
            <a:schemeClr val="bg1">
              <a:alpha val="65000"/>
            </a:schemeClr>
          </a:solidFill>
        </p:spPr>
        <p:txBody>
          <a:bodyPr/>
          <a:lstStyle/>
          <a:p>
            <a:pPr marL="0" lvl="1"/>
            <a:r>
              <a:rPr lang="en-US" sz="2000" b="1" dirty="0">
                <a:solidFill>
                  <a:srgbClr val="FF0000"/>
                </a:solidFill>
                <a:latin typeface="+mj-lt"/>
              </a:rPr>
              <a:t>Smaller than a coin</a:t>
            </a:r>
          </a:p>
          <a:p>
            <a:pPr marL="0" lvl="1"/>
            <a:r>
              <a:rPr lang="en-US" sz="2000" b="1" dirty="0">
                <a:solidFill>
                  <a:srgbClr val="FF0000"/>
                </a:solidFill>
                <a:latin typeface="+mj-lt"/>
              </a:rPr>
              <a:t>Sensitive (11k Hz)</a:t>
            </a:r>
            <a:endParaRPr lang="en-US" b="1" dirty="0">
              <a:solidFill>
                <a:srgbClr val="FF0000"/>
              </a:solidFill>
              <a:latin typeface="+mj-lt"/>
            </a:endParaRPr>
          </a:p>
        </p:txBody>
      </p:sp>
      <p:sp>
        <p:nvSpPr>
          <p:cNvPr id="5" name="Content Placeholder 2"/>
          <p:cNvSpPr txBox="1">
            <a:spLocks/>
          </p:cNvSpPr>
          <p:nvPr/>
        </p:nvSpPr>
        <p:spPr>
          <a:xfrm>
            <a:off x="6297930" y="4928872"/>
            <a:ext cx="3603308" cy="699395"/>
          </a:xfrm>
          <a:prstGeom prst="rect">
            <a:avLst/>
          </a:prstGeom>
          <a:solidFill>
            <a:schemeClr val="bg1">
              <a:alpha val="6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r>
              <a:rPr lang="en-US" sz="2000" b="1" dirty="0">
                <a:solidFill>
                  <a:srgbClr val="FF0000"/>
                </a:solidFill>
                <a:latin typeface="+mj-lt"/>
              </a:rPr>
              <a:t>Analog-to-digital conversion</a:t>
            </a:r>
          </a:p>
          <a:p>
            <a:pPr marL="0" lvl="1"/>
            <a:r>
              <a:rPr lang="en-US" sz="2000" b="1" dirty="0" smtClean="0">
                <a:solidFill>
                  <a:srgbClr val="FF0000"/>
                </a:solidFill>
                <a:latin typeface="+mj-lt"/>
              </a:rPr>
              <a:t>Secure Bluetooth </a:t>
            </a:r>
            <a:r>
              <a:rPr lang="en-US" sz="2000" b="1" dirty="0">
                <a:solidFill>
                  <a:srgbClr val="FF0000"/>
                </a:solidFill>
                <a:latin typeface="+mj-lt"/>
              </a:rPr>
              <a:t>transmission</a:t>
            </a:r>
            <a:endParaRPr lang="en-US" b="1" dirty="0">
              <a:solidFill>
                <a:srgbClr val="FF0000"/>
              </a:solidFill>
              <a:latin typeface="+mj-lt"/>
            </a:endParaRPr>
          </a:p>
        </p:txBody>
      </p:sp>
      <p:sp>
        <p:nvSpPr>
          <p:cNvPr id="8" name="TextBox 7"/>
          <p:cNvSpPr txBox="1"/>
          <p:nvPr/>
        </p:nvSpPr>
        <p:spPr>
          <a:xfrm>
            <a:off x="2599275" y="6169958"/>
            <a:ext cx="1287725" cy="369332"/>
          </a:xfrm>
          <a:prstGeom prst="rect">
            <a:avLst/>
          </a:prstGeom>
          <a:noFill/>
        </p:spPr>
        <p:txBody>
          <a:bodyPr wrap="none" rtlCol="0">
            <a:spAutoFit/>
          </a:bodyPr>
          <a:lstStyle/>
          <a:p>
            <a:r>
              <a:rPr lang="en-US" dirty="0">
                <a:latin typeface="+mj-lt"/>
              </a:rPr>
              <a:t>(a) Wireless</a:t>
            </a:r>
          </a:p>
        </p:txBody>
      </p:sp>
      <p:sp>
        <p:nvSpPr>
          <p:cNvPr id="9" name="TextBox 8"/>
          <p:cNvSpPr txBox="1"/>
          <p:nvPr/>
        </p:nvSpPr>
        <p:spPr>
          <a:xfrm>
            <a:off x="7106463" y="6169958"/>
            <a:ext cx="1467453" cy="369332"/>
          </a:xfrm>
          <a:prstGeom prst="rect">
            <a:avLst/>
          </a:prstGeom>
          <a:noFill/>
        </p:spPr>
        <p:txBody>
          <a:bodyPr wrap="none" rtlCol="0">
            <a:spAutoFit/>
          </a:bodyPr>
          <a:lstStyle/>
          <a:p>
            <a:r>
              <a:rPr lang="en-US" dirty="0">
                <a:latin typeface="+mj-lt"/>
              </a:rPr>
              <a:t>(b) Eyeglasses</a:t>
            </a:r>
          </a:p>
        </p:txBody>
      </p:sp>
      <p:sp>
        <p:nvSpPr>
          <p:cNvPr id="4" name="Title 3"/>
          <p:cNvSpPr>
            <a:spLocks noGrp="1"/>
          </p:cNvSpPr>
          <p:nvPr>
            <p:ph type="title"/>
          </p:nvPr>
        </p:nvSpPr>
        <p:spPr/>
        <p:txBody>
          <a:bodyPr/>
          <a:lstStyle/>
          <a:p>
            <a:r>
              <a:rPr lang="en-US" dirty="0" err="1" smtClean="0"/>
              <a:t>VAuth</a:t>
            </a:r>
            <a:r>
              <a:rPr lang="en-US" dirty="0" smtClean="0"/>
              <a:t> Prototype</a:t>
            </a:r>
            <a:endParaRPr lang="en-US" dirty="0"/>
          </a:p>
        </p:txBody>
      </p:sp>
    </p:spTree>
    <p:extLst>
      <p:ext uri="{BB962C8B-B14F-4D97-AF65-F5344CB8AC3E}">
        <p14:creationId xmlns:p14="http://schemas.microsoft.com/office/powerpoint/2010/main" val="978132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Evaluation Results</a:t>
            </a:r>
            <a:endParaRPr lang="en-US" dirty="0"/>
          </a:p>
        </p:txBody>
      </p:sp>
      <p:sp>
        <p:nvSpPr>
          <p:cNvPr id="3" name="Content Placeholder 2"/>
          <p:cNvSpPr>
            <a:spLocks noGrp="1"/>
          </p:cNvSpPr>
          <p:nvPr>
            <p:ph idx="1"/>
          </p:nvPr>
        </p:nvSpPr>
        <p:spPr/>
        <p:txBody>
          <a:bodyPr>
            <a:normAutofit/>
          </a:bodyPr>
          <a:lstStyle/>
          <a:p>
            <a:r>
              <a:rPr lang="en-US" sz="3200" dirty="0" smtClean="0">
                <a:latin typeface="+mj-lt"/>
              </a:rPr>
              <a:t>Recruited</a:t>
            </a:r>
            <a:r>
              <a:rPr lang="en-US" sz="3200" b="1" dirty="0" smtClean="0">
                <a:latin typeface="+mj-lt"/>
              </a:rPr>
              <a:t> </a:t>
            </a:r>
            <a:r>
              <a:rPr lang="en-US" sz="3200" b="1" dirty="0" smtClean="0">
                <a:solidFill>
                  <a:srgbClr val="0070C0"/>
                </a:solidFill>
                <a:latin typeface="+mj-lt"/>
              </a:rPr>
              <a:t>18</a:t>
            </a:r>
            <a:r>
              <a:rPr lang="en-US" sz="3200" dirty="0" smtClean="0">
                <a:solidFill>
                  <a:srgbClr val="FF0000"/>
                </a:solidFill>
              </a:rPr>
              <a:t> </a:t>
            </a:r>
            <a:r>
              <a:rPr lang="en-US" sz="3200" dirty="0">
                <a:latin typeface="+mj-lt"/>
              </a:rPr>
              <a:t>users </a:t>
            </a:r>
            <a:r>
              <a:rPr lang="en-US" sz="3200" dirty="0" smtClean="0">
                <a:latin typeface="+mj-lt"/>
              </a:rPr>
              <a:t>issuing </a:t>
            </a:r>
            <a:r>
              <a:rPr lang="en-US" sz="3200" b="1" dirty="0" smtClean="0">
                <a:solidFill>
                  <a:srgbClr val="0070C0"/>
                </a:solidFill>
                <a:latin typeface="+mj-lt"/>
              </a:rPr>
              <a:t>30</a:t>
            </a:r>
            <a:r>
              <a:rPr lang="en-US" sz="3200" dirty="0" smtClean="0">
                <a:latin typeface="+mj-lt"/>
              </a:rPr>
              <a:t> commands</a:t>
            </a:r>
          </a:p>
          <a:p>
            <a:pPr lvl="1"/>
            <a:r>
              <a:rPr lang="en-US" sz="2800" dirty="0" smtClean="0">
                <a:latin typeface="+mj-lt"/>
              </a:rPr>
              <a:t>Three positions: </a:t>
            </a:r>
            <a:r>
              <a:rPr lang="en-US" dirty="0">
                <a:latin typeface="+mj-lt"/>
              </a:rPr>
              <a:t>(eyeglasses, earbuds, necklace)</a:t>
            </a:r>
          </a:p>
          <a:p>
            <a:pPr lvl="1"/>
            <a:r>
              <a:rPr lang="en-US" sz="2800" dirty="0">
                <a:latin typeface="+mj-lt"/>
              </a:rPr>
              <a:t>Two mobility </a:t>
            </a:r>
            <a:r>
              <a:rPr lang="en-US" sz="2800" dirty="0" smtClean="0">
                <a:latin typeface="+mj-lt"/>
              </a:rPr>
              <a:t>scenarios: </a:t>
            </a:r>
            <a:r>
              <a:rPr lang="en-US" dirty="0">
                <a:latin typeface="+mj-lt"/>
              </a:rPr>
              <a:t>(still and jogging)</a:t>
            </a:r>
          </a:p>
          <a:p>
            <a:pPr lvl="1"/>
            <a:r>
              <a:rPr lang="en-US" sz="2800" dirty="0" smtClean="0">
                <a:latin typeface="+mj-lt"/>
              </a:rPr>
              <a:t>Five languages: </a:t>
            </a:r>
            <a:r>
              <a:rPr lang="en-US" dirty="0">
                <a:latin typeface="+mj-lt"/>
              </a:rPr>
              <a:t>(English, Korean, Arabic, Persian, Chinese)</a:t>
            </a:r>
          </a:p>
          <a:p>
            <a:pPr lvl="1"/>
            <a:endParaRPr lang="en-US" sz="1800" dirty="0" smtClean="0">
              <a:latin typeface="+mj-lt"/>
            </a:endParaRPr>
          </a:p>
          <a:p>
            <a:r>
              <a:rPr lang="en-US" sz="3200" dirty="0" smtClean="0">
                <a:latin typeface="+mj-lt"/>
              </a:rPr>
              <a:t>Takeaways:</a:t>
            </a:r>
          </a:p>
          <a:p>
            <a:pPr lvl="1"/>
            <a:r>
              <a:rPr lang="en-US" sz="2800" dirty="0">
                <a:latin typeface="+mj-lt"/>
              </a:rPr>
              <a:t>Security:</a:t>
            </a:r>
            <a:r>
              <a:rPr lang="en-US" sz="2800" b="1" dirty="0">
                <a:solidFill>
                  <a:srgbClr val="FF0000"/>
                </a:solidFill>
                <a:latin typeface="+mj-lt"/>
              </a:rPr>
              <a:t> </a:t>
            </a:r>
            <a:r>
              <a:rPr lang="en-US" sz="3200" b="1" dirty="0">
                <a:solidFill>
                  <a:srgbClr val="FF0000"/>
                </a:solidFill>
                <a:latin typeface="+mj-lt"/>
              </a:rPr>
              <a:t>almost 0% </a:t>
            </a:r>
            <a:r>
              <a:rPr lang="en-US" sz="2800" dirty="0" smtClean="0">
                <a:latin typeface="+mj-lt"/>
              </a:rPr>
              <a:t>false positive rate</a:t>
            </a:r>
          </a:p>
          <a:p>
            <a:pPr lvl="1"/>
            <a:r>
              <a:rPr lang="en-US" sz="2800" dirty="0" smtClean="0">
                <a:latin typeface="+mj-lt"/>
              </a:rPr>
              <a:t>Accuracy: </a:t>
            </a:r>
            <a:r>
              <a:rPr lang="en-US" sz="3200" b="1" dirty="0">
                <a:solidFill>
                  <a:schemeClr val="accent5">
                    <a:lumMod val="75000"/>
                  </a:schemeClr>
                </a:solidFill>
                <a:latin typeface="+mj-lt"/>
              </a:rPr>
              <a:t>97% </a:t>
            </a:r>
            <a:r>
              <a:rPr lang="en-US" sz="2800" dirty="0" smtClean="0">
                <a:latin typeface="+mj-lt"/>
              </a:rPr>
              <a:t>matching rate</a:t>
            </a:r>
          </a:p>
          <a:p>
            <a:pPr lvl="1"/>
            <a:r>
              <a:rPr lang="en-US" sz="2800" dirty="0" smtClean="0">
                <a:latin typeface="+mj-lt"/>
              </a:rPr>
              <a:t>Overhead: </a:t>
            </a:r>
            <a:r>
              <a:rPr lang="en-US" sz="3200" b="1" dirty="0" smtClean="0">
                <a:solidFill>
                  <a:schemeClr val="accent5">
                    <a:lumMod val="75000"/>
                  </a:schemeClr>
                </a:solidFill>
                <a:latin typeface="+mj-lt"/>
              </a:rPr>
              <a:t>0.35</a:t>
            </a:r>
            <a:r>
              <a:rPr lang="en-US" sz="3200" b="1" i="1" dirty="0" smtClean="0">
                <a:solidFill>
                  <a:schemeClr val="accent5">
                    <a:lumMod val="75000"/>
                  </a:schemeClr>
                </a:solidFill>
                <a:latin typeface="+mj-lt"/>
              </a:rPr>
              <a:t>s</a:t>
            </a:r>
            <a:r>
              <a:rPr lang="en-US" sz="3200" b="1" dirty="0" smtClean="0">
                <a:solidFill>
                  <a:schemeClr val="accent5">
                    <a:lumMod val="75000"/>
                  </a:schemeClr>
                </a:solidFill>
                <a:latin typeface="+mj-lt"/>
              </a:rPr>
              <a:t> </a:t>
            </a:r>
            <a:r>
              <a:rPr lang="en-US" sz="2800" dirty="0" smtClean="0">
                <a:latin typeface="+mj-lt"/>
              </a:rPr>
              <a:t>matching delay, </a:t>
            </a:r>
            <a:r>
              <a:rPr lang="en-US" sz="3200" b="1" dirty="0" smtClean="0">
                <a:solidFill>
                  <a:schemeClr val="accent1">
                    <a:lumMod val="50000"/>
                  </a:schemeClr>
                </a:solidFill>
                <a:latin typeface="+mj-lt"/>
              </a:rPr>
              <a:t>1 week </a:t>
            </a:r>
            <a:r>
              <a:rPr lang="en-US" sz="2800" dirty="0" smtClean="0">
                <a:latin typeface="+mj-lt"/>
              </a:rPr>
              <a:t>on 500 </a:t>
            </a:r>
            <a:r>
              <a:rPr lang="en-US" sz="2800" dirty="0" err="1" smtClean="0">
                <a:latin typeface="+mj-lt"/>
              </a:rPr>
              <a:t>mAh</a:t>
            </a:r>
            <a:r>
              <a:rPr lang="en-US" sz="2800" dirty="0" smtClean="0">
                <a:latin typeface="+mj-lt"/>
              </a:rPr>
              <a:t> battery</a:t>
            </a:r>
            <a:endParaRPr lang="en-US" sz="2800" dirty="0">
              <a:latin typeface="+mj-lt"/>
            </a:endParaRPr>
          </a:p>
          <a:p>
            <a:pPr lvl="1"/>
            <a:endParaRPr lang="en-US" sz="2800" dirty="0" smtClean="0">
              <a:latin typeface="+mj-lt"/>
            </a:endParaRPr>
          </a:p>
          <a:p>
            <a:pPr lvl="1"/>
            <a:endParaRPr lang="en-US" sz="2800" dirty="0">
              <a:latin typeface="+mj-lt"/>
            </a:endParaRPr>
          </a:p>
        </p:txBody>
      </p:sp>
      <p:sp>
        <p:nvSpPr>
          <p:cNvPr id="4" name="Slide Number Placeholder 3"/>
          <p:cNvSpPr>
            <a:spLocks noGrp="1"/>
          </p:cNvSpPr>
          <p:nvPr>
            <p:ph type="sldNum" sz="quarter" idx="12"/>
          </p:nvPr>
        </p:nvSpPr>
        <p:spPr/>
        <p:txBody>
          <a:bodyPr/>
          <a:lstStyle/>
          <a:p>
            <a:fld id="{6E06BAB6-B2D6-4F67-93FE-C0826FF65A29}" type="slidenum">
              <a:rPr lang="en-US" smtClean="0"/>
              <a:t>35</a:t>
            </a:fld>
            <a:endParaRPr lang="en-US"/>
          </a:p>
        </p:txBody>
      </p:sp>
    </p:spTree>
    <p:extLst>
      <p:ext uri="{BB962C8B-B14F-4D97-AF65-F5344CB8AC3E}">
        <p14:creationId xmlns:p14="http://schemas.microsoft.com/office/powerpoint/2010/main" val="138864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p:txBody>
          <a:bodyPr>
            <a:normAutofit/>
          </a:bodyPr>
          <a:lstStyle/>
          <a:p>
            <a:r>
              <a:rPr lang="en-US" dirty="0" smtClean="0">
                <a:latin typeface="+mj-lt"/>
              </a:rPr>
              <a:t>Voice </a:t>
            </a:r>
            <a:r>
              <a:rPr lang="en-US" dirty="0">
                <a:latin typeface="+mj-lt"/>
              </a:rPr>
              <a:t>is an open channel </a:t>
            </a:r>
          </a:p>
          <a:p>
            <a:pPr lvl="1"/>
            <a:r>
              <a:rPr lang="en-US" dirty="0" smtClean="0">
                <a:latin typeface="+mj-lt"/>
              </a:rPr>
              <a:t>Unauthorized access to voice-activated devices</a:t>
            </a:r>
            <a:endParaRPr lang="en-US" dirty="0">
              <a:latin typeface="+mj-lt"/>
            </a:endParaRPr>
          </a:p>
          <a:p>
            <a:pPr lvl="1"/>
            <a:endParaRPr lang="en-US" dirty="0">
              <a:latin typeface="+mj-lt"/>
            </a:endParaRPr>
          </a:p>
          <a:p>
            <a:r>
              <a:rPr lang="en-US" dirty="0">
                <a:latin typeface="+mj-lt"/>
              </a:rPr>
              <a:t>Challenge: </a:t>
            </a:r>
            <a:r>
              <a:rPr lang="en-US" dirty="0" smtClean="0">
                <a:latin typeface="+mj-lt"/>
              </a:rPr>
              <a:t>Need continuous authentication mechanism for voice that does not rely on signature</a:t>
            </a:r>
            <a:endParaRPr lang="en-US" dirty="0">
              <a:latin typeface="+mj-lt"/>
            </a:endParaRPr>
          </a:p>
          <a:p>
            <a:endParaRPr lang="en-US" dirty="0">
              <a:latin typeface="+mj-lt"/>
            </a:endParaRPr>
          </a:p>
          <a:p>
            <a:r>
              <a:rPr lang="en-US" dirty="0">
                <a:latin typeface="+mj-lt"/>
              </a:rPr>
              <a:t>Solution: </a:t>
            </a:r>
            <a:r>
              <a:rPr lang="en-US" b="1" dirty="0" err="1" smtClean="0">
                <a:solidFill>
                  <a:schemeClr val="accent5">
                    <a:lumMod val="50000"/>
                  </a:schemeClr>
                </a:solidFill>
                <a:latin typeface="+mj-lt"/>
              </a:rPr>
              <a:t>VAuth</a:t>
            </a:r>
            <a:endParaRPr lang="en-US" b="1" dirty="0">
              <a:solidFill>
                <a:schemeClr val="accent5">
                  <a:lumMod val="50000"/>
                </a:schemeClr>
              </a:solidFill>
              <a:latin typeface="+mj-lt"/>
            </a:endParaRPr>
          </a:p>
          <a:p>
            <a:pPr lvl="1"/>
            <a:r>
              <a:rPr lang="en-US" dirty="0">
                <a:latin typeface="+mj-lt"/>
              </a:rPr>
              <a:t>Couple the </a:t>
            </a:r>
            <a:r>
              <a:rPr lang="en-US" dirty="0" smtClean="0">
                <a:latin typeface="+mj-lt"/>
              </a:rPr>
              <a:t>voice channel </a:t>
            </a:r>
            <a:r>
              <a:rPr lang="en-US" dirty="0">
                <a:latin typeface="+mj-lt"/>
              </a:rPr>
              <a:t>with physical </a:t>
            </a:r>
            <a:r>
              <a:rPr lang="en-US" dirty="0" smtClean="0">
                <a:latin typeface="+mj-lt"/>
              </a:rPr>
              <a:t>assurances from on-body vibrations</a:t>
            </a:r>
            <a:endParaRPr lang="en-US" dirty="0">
              <a:latin typeface="+mj-lt"/>
            </a:endParaRPr>
          </a:p>
          <a:p>
            <a:pPr lvl="1"/>
            <a:r>
              <a:rPr lang="en-US" dirty="0" smtClean="0">
                <a:latin typeface="+mj-lt"/>
              </a:rPr>
              <a:t>Secure, real-time and continuous voice authentication</a:t>
            </a:r>
            <a:endParaRPr lang="en-US" dirty="0">
              <a:latin typeface="+mj-lt"/>
            </a:endParaRPr>
          </a:p>
          <a:p>
            <a:endParaRPr lang="en-US" dirty="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36</a:t>
            </a:fld>
            <a:endParaRPr lang="en-US"/>
          </a:p>
        </p:txBody>
      </p:sp>
    </p:spTree>
    <p:extLst>
      <p:ext uri="{BB962C8B-B14F-4D97-AF65-F5344CB8AC3E}">
        <p14:creationId xmlns:p14="http://schemas.microsoft.com/office/powerpoint/2010/main" val="5058185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245" y="1709742"/>
            <a:ext cx="10515600" cy="2852737"/>
          </a:xfrm>
        </p:spPr>
        <p:txBody>
          <a:bodyPr/>
          <a:lstStyle/>
          <a:p>
            <a:r>
              <a:rPr lang="en-US" dirty="0" err="1" smtClean="0"/>
              <a:t>PriBot</a:t>
            </a:r>
            <a:endParaRPr lang="en-US" dirty="0"/>
          </a:p>
        </p:txBody>
      </p:sp>
      <p:sp>
        <p:nvSpPr>
          <p:cNvPr id="5" name="Text Placeholder 4"/>
          <p:cNvSpPr>
            <a:spLocks noGrp="1"/>
          </p:cNvSpPr>
          <p:nvPr>
            <p:ph type="body" idx="1"/>
          </p:nvPr>
        </p:nvSpPr>
        <p:spPr>
          <a:xfrm>
            <a:off x="257245" y="4589467"/>
            <a:ext cx="10515600" cy="1500187"/>
          </a:xfrm>
        </p:spPr>
        <p:txBody>
          <a:bodyPr/>
          <a:lstStyle/>
          <a:p>
            <a:r>
              <a:rPr lang="en-US" dirty="0" smtClean="0"/>
              <a:t>[WFPN-SOUPS ’16, under submission]</a:t>
            </a:r>
            <a:endParaRPr lang="en-US" dirty="0"/>
          </a:p>
        </p:txBody>
      </p:sp>
      <p:sp>
        <p:nvSpPr>
          <p:cNvPr id="6" name="Slide Number Placeholder 5"/>
          <p:cNvSpPr>
            <a:spLocks noGrp="1"/>
          </p:cNvSpPr>
          <p:nvPr>
            <p:ph type="sldNum" sz="quarter" idx="12"/>
          </p:nvPr>
        </p:nvSpPr>
        <p:spPr/>
        <p:txBody>
          <a:bodyPr/>
          <a:lstStyle/>
          <a:p>
            <a:fld id="{0D522F1B-7C4D-45D9-BBA0-B097EC716052}" type="slidenum">
              <a:rPr lang="en-US" smtClean="0"/>
              <a:t>37</a:t>
            </a:fld>
            <a:endParaRPr lang="en-US"/>
          </a:p>
        </p:txBody>
      </p:sp>
      <p:grpSp>
        <p:nvGrpSpPr>
          <p:cNvPr id="7" name="Group 6"/>
          <p:cNvGrpSpPr/>
          <p:nvPr/>
        </p:nvGrpSpPr>
        <p:grpSpPr>
          <a:xfrm>
            <a:off x="4853842" y="2219898"/>
            <a:ext cx="7251192" cy="3877056"/>
            <a:chOff x="852650" y="1374382"/>
            <a:chExt cx="10615803" cy="5611201"/>
          </a:xfrm>
        </p:grpSpPr>
        <p:pic>
          <p:nvPicPr>
            <p:cNvPr id="8" name="Picture 7"/>
            <p:cNvPicPr>
              <a:picLocks noChangeAspect="1"/>
            </p:cNvPicPr>
            <p:nvPr/>
          </p:nvPicPr>
          <p:blipFill rotWithShape="1">
            <a:blip r:embed="rId3">
              <a:alphaModFix/>
            </a:blip>
            <a:srcRect l="56800" t="29259" r="10832" b="13746"/>
            <a:stretch/>
          </p:blipFill>
          <p:spPr>
            <a:xfrm rot="8261853" flipV="1">
              <a:off x="3963921" y="2498732"/>
              <a:ext cx="1982254" cy="487860"/>
            </a:xfrm>
            <a:prstGeom prst="rect">
              <a:avLst/>
            </a:prstGeom>
          </p:spPr>
        </p:pic>
        <p:pic>
          <p:nvPicPr>
            <p:cNvPr id="9" name="Picture 8"/>
            <p:cNvPicPr>
              <a:picLocks noChangeAspect="1"/>
            </p:cNvPicPr>
            <p:nvPr/>
          </p:nvPicPr>
          <p:blipFill rotWithShape="1">
            <a:blip r:embed="rId3">
              <a:alphaModFix/>
            </a:blip>
            <a:srcRect l="56800" t="29259" r="10832" b="13746"/>
            <a:stretch/>
          </p:blipFill>
          <p:spPr>
            <a:xfrm rot="3101987" flipV="1">
              <a:off x="6215869" y="2807732"/>
              <a:ext cx="1982254" cy="487860"/>
            </a:xfrm>
            <a:prstGeom prst="rect">
              <a:avLst/>
            </a:prstGeom>
          </p:spPr>
        </p:pic>
        <p:pic>
          <p:nvPicPr>
            <p:cNvPr id="10" name="Picture 2" descr="https://static0.fitbit.com/simple.b-cssdisabled-png.h7f00310d787c49e7cce9ed4a3651c911.pack?items=%2Fcontent%2Fassets%2Fstore2%2Fimages%2Fproducts-retina%2Fcharge%2Fcharge_black_side.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78150" y="5957291"/>
              <a:ext cx="1114855" cy="9497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iclarified.com/images/news/32473/133165/133165.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76376" y="3713526"/>
              <a:ext cx="1620146" cy="1620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ca.dlink.com/wp-content/uploads/2014/06/DSP-W215-Side-New-800x450.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3202" t="17062" r="36147" b="17441"/>
            <a:stretch/>
          </p:blipFill>
          <p:spPr bwMode="auto">
            <a:xfrm>
              <a:off x="852650" y="3831209"/>
              <a:ext cx="653176" cy="785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gadgets4guys.com/wp-content/uploads/2014/04/ilumi-smart-bulbs-600x400.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24707" r="26227" b="7657"/>
            <a:stretch/>
          </p:blipFill>
          <p:spPr bwMode="auto">
            <a:xfrm>
              <a:off x="3206588" y="5936179"/>
              <a:ext cx="597219" cy="7493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ttps://www.digicape.co.za/image/data/1.Temp/gluocose_meter.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711978">
              <a:off x="9877166" y="4566271"/>
              <a:ext cx="807159" cy="7213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http://media3.popsugar-assets.com/files/thumbor/BxKr3NsMGasUL0_xwJOR_nhNvtI=/fit-in/2048xorig/2012/11/47/3/192/1922507/5c0acf8affd33e1c_lg/i/Google-TV-LG-Smart-TV-G2-Series.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627912" y="1782452"/>
              <a:ext cx="2840541" cy="19134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0"/>
            <a:srcRect l="32878" r="33538"/>
            <a:stretch/>
          </p:blipFill>
          <p:spPr>
            <a:xfrm>
              <a:off x="3321752" y="3251573"/>
              <a:ext cx="934115" cy="1953031"/>
            </a:xfrm>
            <a:prstGeom prst="rect">
              <a:avLst/>
            </a:prstGeom>
          </p:spPr>
        </p:pic>
        <p:pic>
          <p:nvPicPr>
            <p:cNvPr id="17" name="Picture 16"/>
            <p:cNvPicPr>
              <a:picLocks noChangeAspect="1"/>
            </p:cNvPicPr>
            <p:nvPr/>
          </p:nvPicPr>
          <p:blipFill rotWithShape="1">
            <a:blip r:embed="rId11" cstate="hqprint">
              <a:extLst>
                <a:ext uri="{28A0092B-C50C-407E-A947-70E740481C1C}">
                  <a14:useLocalDpi xmlns:a14="http://schemas.microsoft.com/office/drawing/2010/main"/>
                </a:ext>
              </a:extLst>
            </a:blip>
            <a:srcRect l="25428" r="17709"/>
            <a:stretch/>
          </p:blipFill>
          <p:spPr>
            <a:xfrm>
              <a:off x="1319236" y="2135342"/>
              <a:ext cx="828145" cy="970918"/>
            </a:xfrm>
            <a:prstGeom prst="rect">
              <a:avLst/>
            </a:prstGeom>
          </p:spPr>
        </p:pic>
        <p:pic>
          <p:nvPicPr>
            <p:cNvPr id="18" name="Picture 17"/>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147149" y="4945734"/>
              <a:ext cx="1200708" cy="1370545"/>
            </a:xfrm>
            <a:prstGeom prst="rect">
              <a:avLst/>
            </a:prstGeom>
          </p:spPr>
        </p:pic>
        <p:pic>
          <p:nvPicPr>
            <p:cNvPr id="19" name="Picture 1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5791762">
              <a:off x="10089053" y="5710841"/>
              <a:ext cx="514370" cy="1143045"/>
            </a:xfrm>
            <a:prstGeom prst="rect">
              <a:avLst/>
            </a:prstGeom>
          </p:spPr>
        </p:pic>
        <p:pic>
          <p:nvPicPr>
            <p:cNvPr id="20" name="Picture 19"/>
            <p:cNvPicPr>
              <a:picLocks noChangeAspect="1"/>
            </p:cNvPicPr>
            <p:nvPr/>
          </p:nvPicPr>
          <p:blipFill rotWithShape="1">
            <a:blip r:embed="rId3">
              <a:alphaModFix/>
            </a:blip>
            <a:srcRect l="56800" t="29259" r="10832" b="13746"/>
            <a:stretch/>
          </p:blipFill>
          <p:spPr>
            <a:xfrm rot="998726" flipV="1">
              <a:off x="6550249" y="2171994"/>
              <a:ext cx="2394709" cy="487860"/>
            </a:xfrm>
            <a:prstGeom prst="rect">
              <a:avLst/>
            </a:prstGeom>
          </p:spPr>
        </p:pic>
        <p:pic>
          <p:nvPicPr>
            <p:cNvPr id="21" name="Picture 20"/>
            <p:cNvPicPr>
              <a:picLocks noChangeAspect="1"/>
            </p:cNvPicPr>
            <p:nvPr/>
          </p:nvPicPr>
          <p:blipFill>
            <a:blip r:embed="rId14"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4216065">
              <a:off x="9027611" y="3468127"/>
              <a:ext cx="446429" cy="1177606"/>
            </a:xfrm>
            <a:prstGeom prst="rect">
              <a:avLst/>
            </a:prstGeom>
            <a:ln>
              <a:noFill/>
            </a:ln>
          </p:spPr>
        </p:pic>
        <p:pic>
          <p:nvPicPr>
            <p:cNvPr id="22" name="Picture 21"/>
            <p:cNvPicPr>
              <a:picLocks noChangeAspect="1"/>
            </p:cNvPicPr>
            <p:nvPr/>
          </p:nvPicPr>
          <p:blipFill>
            <a:blip r:embed="rId14"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7001476">
              <a:off x="9198644" y="4282711"/>
              <a:ext cx="446429" cy="1177606"/>
            </a:xfrm>
            <a:prstGeom prst="rect">
              <a:avLst/>
            </a:prstGeom>
            <a:ln>
              <a:noFill/>
            </a:ln>
          </p:spPr>
        </p:pic>
        <p:pic>
          <p:nvPicPr>
            <p:cNvPr id="23" name="Picture 22"/>
            <p:cNvPicPr>
              <a:picLocks noChangeAspect="1"/>
            </p:cNvPicPr>
            <p:nvPr/>
          </p:nvPicPr>
          <p:blipFill>
            <a:blip r:embed="rId16"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8832126">
              <a:off x="9066978" y="5042204"/>
              <a:ext cx="446429" cy="1177606"/>
            </a:xfrm>
            <a:prstGeom prst="rect">
              <a:avLst/>
            </a:prstGeom>
            <a:ln>
              <a:noFill/>
            </a:ln>
          </p:spPr>
        </p:pic>
        <p:pic>
          <p:nvPicPr>
            <p:cNvPr id="24" name="Picture 23"/>
            <p:cNvPicPr>
              <a:picLocks noChangeAspect="1"/>
            </p:cNvPicPr>
            <p:nvPr/>
          </p:nvPicPr>
          <p:blipFill>
            <a:blip r:embed="rId17"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3520996">
              <a:off x="7837371" y="5339483"/>
              <a:ext cx="446429" cy="873947"/>
            </a:xfrm>
            <a:prstGeom prst="rect">
              <a:avLst/>
            </a:prstGeom>
            <a:ln>
              <a:noFill/>
            </a:ln>
          </p:spPr>
        </p:pic>
        <p:pic>
          <p:nvPicPr>
            <p:cNvPr id="25" name="Picture 24"/>
            <p:cNvPicPr>
              <a:picLocks noChangeAspect="1"/>
            </p:cNvPicPr>
            <p:nvPr/>
          </p:nvPicPr>
          <p:blipFill>
            <a:blip r:embed="rId18"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8685567">
              <a:off x="2484696" y="2769293"/>
              <a:ext cx="450332" cy="1602609"/>
            </a:xfrm>
            <a:prstGeom prst="rect">
              <a:avLst/>
            </a:prstGeom>
            <a:ln>
              <a:noFill/>
            </a:ln>
          </p:spPr>
        </p:pic>
        <p:pic>
          <p:nvPicPr>
            <p:cNvPr id="26" name="Picture 25"/>
            <p:cNvPicPr>
              <a:picLocks noChangeAspect="1"/>
            </p:cNvPicPr>
            <p:nvPr/>
          </p:nvPicPr>
          <p:blipFill>
            <a:blip r:embed="rId19"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6946124">
              <a:off x="2228669" y="3399740"/>
              <a:ext cx="446429" cy="1729581"/>
            </a:xfrm>
            <a:prstGeom prst="rect">
              <a:avLst/>
            </a:prstGeom>
            <a:ln>
              <a:noFill/>
            </a:ln>
          </p:spPr>
        </p:pic>
        <p:pic>
          <p:nvPicPr>
            <p:cNvPr id="27" name="Picture 26"/>
            <p:cNvPicPr>
              <a:picLocks noChangeAspect="1"/>
            </p:cNvPicPr>
            <p:nvPr/>
          </p:nvPicPr>
          <p:blipFill>
            <a:blip r:embed="rId20"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4585869">
              <a:off x="2481335" y="4508966"/>
              <a:ext cx="446429" cy="1466135"/>
            </a:xfrm>
            <a:prstGeom prst="rect">
              <a:avLst/>
            </a:prstGeom>
            <a:ln>
              <a:noFill/>
            </a:ln>
          </p:spPr>
        </p:pic>
        <p:pic>
          <p:nvPicPr>
            <p:cNvPr id="28" name="Picture 27"/>
            <p:cNvPicPr>
              <a:picLocks noChangeAspect="1"/>
            </p:cNvPicPr>
            <p:nvPr/>
          </p:nvPicPr>
          <p:blipFill>
            <a:blip r:embed="rId21" cstate="hqprint">
              <a:biLevel thresh="75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rot="3520996">
              <a:off x="3452390" y="5249110"/>
              <a:ext cx="446429" cy="569768"/>
            </a:xfrm>
            <a:prstGeom prst="rect">
              <a:avLst/>
            </a:prstGeom>
            <a:ln>
              <a:noFill/>
            </a:ln>
          </p:spPr>
        </p:pic>
        <p:pic>
          <p:nvPicPr>
            <p:cNvPr id="29"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22" cstate="print">
              <a:alphaModFix/>
              <a:extLst>
                <a:ext uri="{28A0092B-C50C-407E-A947-70E740481C1C}">
                  <a14:useLocalDpi xmlns:a14="http://schemas.microsoft.com/office/drawing/2010/main"/>
                </a:ext>
              </a:extLst>
            </a:blip>
            <a:srcRect/>
            <a:stretch>
              <a:fillRect/>
            </a:stretch>
          </p:blipFill>
          <p:spPr bwMode="auto">
            <a:xfrm>
              <a:off x="5123800" y="1374382"/>
              <a:ext cx="1885166" cy="561120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ounded Rectangular Callout 29"/>
          <p:cNvSpPr/>
          <p:nvPr/>
        </p:nvSpPr>
        <p:spPr>
          <a:xfrm>
            <a:off x="8737698" y="1417360"/>
            <a:ext cx="2116610" cy="885466"/>
          </a:xfrm>
          <a:prstGeom prst="wedgeRoundRectCallout">
            <a:avLst>
              <a:gd name="adj1" fmla="val -54803"/>
              <a:gd name="adj2" fmla="val 9128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Do you share my info with third parties?</a:t>
            </a:r>
            <a:endParaRPr lang="en-US" dirty="0"/>
          </a:p>
        </p:txBody>
      </p:sp>
    </p:spTree>
    <p:extLst>
      <p:ext uri="{BB962C8B-B14F-4D97-AF65-F5344CB8AC3E}">
        <p14:creationId xmlns:p14="http://schemas.microsoft.com/office/powerpoint/2010/main" val="641163256"/>
      </p:ext>
    </p:extLst>
  </p:cSld>
  <p:clrMapOvr>
    <a:masterClrMapping/>
  </p:clrMapOvr>
  <mc:AlternateContent xmlns:mc="http://schemas.openxmlformats.org/markup-compatibility/2006" xmlns:p14="http://schemas.microsoft.com/office/powerpoint/2010/main">
    <mc:Choice Requires="p14">
      <p:transition p14:dur="0" advTm="6331"/>
    </mc:Choice>
    <mc:Fallback xmlns="">
      <p:transition advTm="633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p:cNvPicPr>
          <p:nvPr/>
        </p:nvPicPr>
        <p:blipFill>
          <a:blip r:embed="rId3">
            <a:extLst>
              <a:ext uri="{28A0092B-C50C-407E-A947-70E740481C1C}">
                <a14:useLocalDpi xmlns:a14="http://schemas.microsoft.com/office/drawing/2010/main"/>
              </a:ext>
            </a:extLst>
          </a:blip>
          <a:stretch>
            <a:fillRect/>
          </a:stretch>
        </p:blipFill>
        <p:spPr>
          <a:xfrm>
            <a:off x="4468526" y="1606442"/>
            <a:ext cx="2723951" cy="5115037"/>
          </a:xfrm>
          <a:prstGeom prst="rect">
            <a:avLst/>
          </a:prstGeom>
        </p:spPr>
      </p:pic>
      <p:sp>
        <p:nvSpPr>
          <p:cNvPr id="5" name="Title 4"/>
          <p:cNvSpPr>
            <a:spLocks noGrp="1"/>
          </p:cNvSpPr>
          <p:nvPr>
            <p:ph type="title"/>
          </p:nvPr>
        </p:nvSpPr>
        <p:spPr/>
        <p:txBody>
          <a:bodyPr/>
          <a:lstStyle/>
          <a:p>
            <a:r>
              <a:rPr lang="en-US" dirty="0" err="1"/>
              <a:t>Pribot</a:t>
            </a:r>
            <a:r>
              <a:rPr lang="en-US" dirty="0"/>
              <a:t>: Privacy QA System</a:t>
            </a:r>
          </a:p>
        </p:txBody>
      </p:sp>
      <p:sp>
        <p:nvSpPr>
          <p:cNvPr id="4" name="Slide Number Placeholder 3"/>
          <p:cNvSpPr>
            <a:spLocks noGrp="1"/>
          </p:cNvSpPr>
          <p:nvPr>
            <p:ph type="sldNum" sz="quarter" idx="12"/>
          </p:nvPr>
        </p:nvSpPr>
        <p:spPr/>
        <p:txBody>
          <a:bodyPr/>
          <a:lstStyle/>
          <a:p>
            <a:fld id="{088FEC65-D79E-4DCE-A549-ACBEE94ABE9E}" type="slidenum">
              <a:rPr lang="en-US" smtClean="0"/>
              <a:t>38</a:t>
            </a:fld>
            <a:endParaRPr lang="en-US"/>
          </a:p>
        </p:txBody>
      </p:sp>
      <p:pic>
        <p:nvPicPr>
          <p:cNvPr id="6"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4" cstate="print">
            <a:alphaModFix/>
            <a:extLst>
              <a:ext uri="{28A0092B-C50C-407E-A947-70E740481C1C}">
                <a14:useLocalDpi xmlns:a14="http://schemas.microsoft.com/office/drawing/2010/main"/>
              </a:ext>
            </a:extLst>
          </a:blip>
          <a:srcRect/>
          <a:stretch>
            <a:fillRect/>
          </a:stretch>
        </p:blipFill>
        <p:spPr bwMode="auto">
          <a:xfrm>
            <a:off x="195963" y="2421260"/>
            <a:ext cx="1531202" cy="4607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32878" r="33538"/>
          <a:stretch/>
        </p:blipFill>
        <p:spPr>
          <a:xfrm>
            <a:off x="9216191" y="4724778"/>
            <a:ext cx="1009357" cy="2133222"/>
          </a:xfrm>
          <a:prstGeom prst="rect">
            <a:avLst/>
          </a:prstGeom>
        </p:spPr>
      </p:pic>
      <p:sp>
        <p:nvSpPr>
          <p:cNvPr id="10" name="Rounded Rectangular Callout 9"/>
          <p:cNvSpPr/>
          <p:nvPr/>
        </p:nvSpPr>
        <p:spPr>
          <a:xfrm>
            <a:off x="1352182" y="1726280"/>
            <a:ext cx="2116610" cy="885466"/>
          </a:xfrm>
          <a:prstGeom prst="wedgeRoundRectCallout">
            <a:avLst>
              <a:gd name="adj1" fmla="val -54803"/>
              <a:gd name="adj2" fmla="val 9128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Do you share my info with third parties?</a:t>
            </a:r>
            <a:endParaRPr lang="en-US" dirty="0"/>
          </a:p>
        </p:txBody>
      </p:sp>
      <p:pic>
        <p:nvPicPr>
          <p:cNvPr id="8" name="Picture 7"/>
          <p:cNvPicPr>
            <a:picLocks noChangeAspect="1"/>
          </p:cNvPicPr>
          <p:nvPr/>
        </p:nvPicPr>
        <p:blipFill>
          <a:blip r:embed="rId6">
            <a:alphaModFix amt="59000"/>
          </a:blip>
          <a:stretch>
            <a:fillRect/>
          </a:stretch>
        </p:blipFill>
        <p:spPr>
          <a:xfrm>
            <a:off x="3443790" y="1881630"/>
            <a:ext cx="2652210" cy="2652210"/>
          </a:xfrm>
          <a:prstGeom prst="rect">
            <a:avLst/>
          </a:prstGeom>
        </p:spPr>
      </p:pic>
      <p:sp>
        <p:nvSpPr>
          <p:cNvPr id="12" name="Cloud Callout 11"/>
          <p:cNvSpPr/>
          <p:nvPr/>
        </p:nvSpPr>
        <p:spPr>
          <a:xfrm>
            <a:off x="1255627" y="1684650"/>
            <a:ext cx="2481763" cy="1109517"/>
          </a:xfrm>
          <a:prstGeom prst="cloudCallout">
            <a:avLst>
              <a:gd name="adj1" fmla="val -46593"/>
              <a:gd name="adj2" fmla="val 47694"/>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Do you share my info with third parties?</a:t>
            </a:r>
            <a:endParaRPr lang="en-US" dirty="0"/>
          </a:p>
        </p:txBody>
      </p:sp>
      <p:grpSp>
        <p:nvGrpSpPr>
          <p:cNvPr id="15" name="Group 14"/>
          <p:cNvGrpSpPr/>
          <p:nvPr/>
        </p:nvGrpSpPr>
        <p:grpSpPr>
          <a:xfrm>
            <a:off x="4464214" y="3200039"/>
            <a:ext cx="1631785" cy="1527910"/>
            <a:chOff x="10560213" y="4038384"/>
            <a:chExt cx="1631785" cy="1527910"/>
          </a:xfrm>
        </p:grpSpPr>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60213" y="4038384"/>
              <a:ext cx="1631785" cy="1268535"/>
            </a:xfrm>
            <a:prstGeom prst="rect">
              <a:avLst/>
            </a:prstGeom>
          </p:spPr>
        </p:pic>
        <p:sp>
          <p:nvSpPr>
            <p:cNvPr id="14" name="TextBox 13"/>
            <p:cNvSpPr txBox="1"/>
            <p:nvPr/>
          </p:nvSpPr>
          <p:spPr>
            <a:xfrm>
              <a:off x="10577452" y="5196962"/>
              <a:ext cx="1597306" cy="369332"/>
            </a:xfrm>
            <a:prstGeom prst="rect">
              <a:avLst/>
            </a:prstGeom>
            <a:noFill/>
          </p:spPr>
          <p:txBody>
            <a:bodyPr wrap="square" rtlCol="0">
              <a:spAutoFit/>
            </a:bodyPr>
            <a:lstStyle/>
            <a:p>
              <a:pPr algn="ctr"/>
              <a:r>
                <a:rPr lang="en-US" b="1" smtClean="0">
                  <a:solidFill>
                    <a:schemeClr val="accent5">
                      <a:lumMod val="50000"/>
                    </a:schemeClr>
                  </a:solidFill>
                  <a:latin typeface="+mj-lt"/>
                </a:rPr>
                <a:t>Pribot</a:t>
              </a:r>
              <a:endParaRPr lang="en-US" b="1" dirty="0">
                <a:solidFill>
                  <a:schemeClr val="accent5">
                    <a:lumMod val="50000"/>
                  </a:schemeClr>
                </a:solidFill>
                <a:latin typeface="+mj-lt"/>
              </a:endParaRPr>
            </a:p>
          </p:txBody>
        </p:sp>
      </p:grpSp>
      <p:grpSp>
        <p:nvGrpSpPr>
          <p:cNvPr id="19" name="Group 18"/>
          <p:cNvGrpSpPr/>
          <p:nvPr/>
        </p:nvGrpSpPr>
        <p:grpSpPr>
          <a:xfrm>
            <a:off x="6096000" y="2675315"/>
            <a:ext cx="2087301" cy="743719"/>
            <a:chOff x="6096000" y="2675315"/>
            <a:chExt cx="2087301" cy="743719"/>
          </a:xfrm>
        </p:grpSpPr>
        <p:cxnSp>
          <p:nvCxnSpPr>
            <p:cNvPr id="17" name="Straight Arrow Connector 16"/>
            <p:cNvCxnSpPr/>
            <p:nvPr/>
          </p:nvCxnSpPr>
          <p:spPr>
            <a:xfrm flipV="1">
              <a:off x="6096000" y="2675315"/>
              <a:ext cx="2087301" cy="743719"/>
            </a:xfrm>
            <a:prstGeom prst="straightConnector1">
              <a:avLst/>
            </a:prstGeom>
            <a:ln w="762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543174">
              <a:off x="6652149" y="2830723"/>
              <a:ext cx="1080071" cy="369332"/>
            </a:xfrm>
            <a:prstGeom prst="rect">
              <a:avLst/>
            </a:prstGeom>
            <a:solidFill>
              <a:schemeClr val="bg1"/>
            </a:solidFill>
          </p:spPr>
          <p:txBody>
            <a:bodyPr wrap="square" rtlCol="0">
              <a:spAutoFit/>
            </a:bodyPr>
            <a:lstStyle/>
            <a:p>
              <a:pPr algn="ctr"/>
              <a:r>
                <a:rPr lang="en-US" dirty="0" smtClean="0"/>
                <a:t>Question</a:t>
              </a:r>
              <a:endParaRPr lang="en-US" dirty="0"/>
            </a:p>
          </p:txBody>
        </p:sp>
      </p:grpSp>
      <p:grpSp>
        <p:nvGrpSpPr>
          <p:cNvPr id="21" name="Group 20"/>
          <p:cNvGrpSpPr/>
          <p:nvPr/>
        </p:nvGrpSpPr>
        <p:grpSpPr>
          <a:xfrm>
            <a:off x="6220065" y="3062323"/>
            <a:ext cx="2087301" cy="743719"/>
            <a:chOff x="6096000" y="2675315"/>
            <a:chExt cx="2087301" cy="743719"/>
          </a:xfrm>
        </p:grpSpPr>
        <p:cxnSp>
          <p:nvCxnSpPr>
            <p:cNvPr id="22" name="Straight Arrow Connector 21"/>
            <p:cNvCxnSpPr/>
            <p:nvPr/>
          </p:nvCxnSpPr>
          <p:spPr>
            <a:xfrm flipV="1">
              <a:off x="6096000" y="2675315"/>
              <a:ext cx="2087301" cy="743719"/>
            </a:xfrm>
            <a:prstGeom prst="straightConnector1">
              <a:avLst/>
            </a:prstGeom>
            <a:ln w="76200">
              <a:solidFill>
                <a:schemeClr val="tx2"/>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543174">
              <a:off x="6652149" y="2830723"/>
              <a:ext cx="1080071" cy="369332"/>
            </a:xfrm>
            <a:prstGeom prst="rect">
              <a:avLst/>
            </a:prstGeom>
            <a:solidFill>
              <a:schemeClr val="bg1"/>
            </a:solidFill>
          </p:spPr>
          <p:txBody>
            <a:bodyPr wrap="square" rtlCol="0">
              <a:spAutoFit/>
            </a:bodyPr>
            <a:lstStyle/>
            <a:p>
              <a:pPr algn="ctr"/>
              <a:r>
                <a:rPr lang="en-US" dirty="0" smtClean="0"/>
                <a:t>Answer</a:t>
              </a:r>
              <a:endParaRPr lang="en-US" dirty="0"/>
            </a:p>
          </p:txBody>
        </p:sp>
      </p:grpSp>
      <p:sp>
        <p:nvSpPr>
          <p:cNvPr id="24" name="Rounded Rectangular Callout 23"/>
          <p:cNvSpPr/>
          <p:nvPr/>
        </p:nvSpPr>
        <p:spPr>
          <a:xfrm>
            <a:off x="1869225" y="3906635"/>
            <a:ext cx="2560202" cy="1435390"/>
          </a:xfrm>
          <a:prstGeom prst="wedgeRoundRectCallout">
            <a:avLst>
              <a:gd name="adj1" fmla="val 57024"/>
              <a:gd name="adj2" fmla="val 988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Information about our customers is an important part of our business, and we are not in the business of selling it to others. We share customer information only as described below and with subsidiaries </a:t>
            </a:r>
            <a:r>
              <a:rPr lang="en-US" sz="1050" dirty="0" err="1"/>
              <a:t>Amazon.com</a:t>
            </a:r>
            <a:r>
              <a:rPr lang="en-US" sz="1050" dirty="0"/>
              <a:t>, Inc. controls that either are subject to this Privacy Notice </a:t>
            </a:r>
            <a:r>
              <a:rPr lang="en-US" sz="1050" dirty="0" smtClean="0"/>
              <a:t>.</a:t>
            </a:r>
            <a:endParaRPr lang="en-US" sz="1050" dirty="0">
              <a:latin typeface="+mj-lt"/>
            </a:endParaRPr>
          </a:p>
        </p:txBody>
      </p:sp>
    </p:spTree>
    <p:extLst>
      <p:ext uri="{BB962C8B-B14F-4D97-AF65-F5344CB8AC3E}">
        <p14:creationId xmlns:p14="http://schemas.microsoft.com/office/powerpoint/2010/main" val="20674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42" presetClass="path" presetSubtype="0" accel="50000" decel="50000" fill="hold" nodeType="withEffect">
                                  <p:stCondLst>
                                    <p:cond delay="0"/>
                                  </p:stCondLst>
                                  <p:childTnLst>
                                    <p:animMotion origin="layout" path="M 0.00572 -0.00069 L -0.36524 0.00394 " pathEditMode="relative" rAng="0" ptsTypes="AA">
                                      <p:cBhvr>
                                        <p:cTn id="22" dur="2000" fill="hold"/>
                                        <p:tgtEl>
                                          <p:spTgt spid="7"/>
                                        </p:tgtEl>
                                        <p:attrNameLst>
                                          <p:attrName>ppt_x</p:attrName>
                                          <p:attrName>ppt_y</p:attrName>
                                        </p:attrNameLst>
                                      </p:cBhvr>
                                      <p:rCtr x="-18555" y="231"/>
                                    </p:animMotion>
                                  </p:childTnLst>
                                </p:cTn>
                              </p:par>
                              <p:par>
                                <p:cTn id="23" presetID="0" presetClass="path" presetSubtype="0" accel="50000" decel="50000" fill="hold" nodeType="withEffect">
                                  <p:stCondLst>
                                    <p:cond delay="0"/>
                                  </p:stCondLst>
                                  <p:childTnLst>
                                    <p:animMotion origin="layout" path="M 5E-6 4.07407E-6 L 0.32643 -0.10857 " pathEditMode="relative" rAng="0" ptsTypes="AA">
                                      <p:cBhvr>
                                        <p:cTn id="24" dur="2000" fill="hold"/>
                                        <p:tgtEl>
                                          <p:spTgt spid="25"/>
                                        </p:tgtEl>
                                        <p:attrNameLst>
                                          <p:attrName>ppt_x</p:attrName>
                                          <p:attrName>ppt_y</p:attrName>
                                        </p:attrNameLst>
                                      </p:cBhvr>
                                      <p:rCtr x="16328" y="-544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2" grpId="1"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Challenges</a:t>
            </a:r>
            <a:endParaRPr lang="en-US" dirty="0"/>
          </a:p>
        </p:txBody>
      </p:sp>
      <p:graphicFrame>
        <p:nvGraphicFramePr>
          <p:cNvPr id="2" name="Diagram 1"/>
          <p:cNvGraphicFramePr/>
          <p:nvPr>
            <p:extLst>
              <p:ext uri="{D42A27DB-BD31-4B8C-83A1-F6EECF244321}">
                <p14:modId xmlns:p14="http://schemas.microsoft.com/office/powerpoint/2010/main" val="74334132"/>
              </p:ext>
            </p:extLst>
          </p:nvPr>
        </p:nvGraphicFramePr>
        <p:xfrm>
          <a:off x="464312" y="1690692"/>
          <a:ext cx="1126337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088FEC65-D79E-4DCE-A549-ACBEE94ABE9E}" type="slidenum">
              <a:rPr lang="en-US" smtClean="0"/>
              <a:t>39</a:t>
            </a:fld>
            <a:endParaRPr lang="en-US"/>
          </a:p>
        </p:txBody>
      </p:sp>
    </p:spTree>
    <p:extLst>
      <p:ext uri="{BB962C8B-B14F-4D97-AF65-F5344CB8AC3E}">
        <p14:creationId xmlns:p14="http://schemas.microsoft.com/office/powerpoint/2010/main" val="133540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1DE4BCD-0E97-7D41-8D61-C7C7D4CCB2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826358E-663C-B148-B52C-381E13A549C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4B1B790-44FA-6646-8843-36C3AEA538C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052D411-AB5B-FE49-8A66-4E4005AC8FF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Hands-Free </a:t>
            </a:r>
            <a:r>
              <a:rPr lang="en-US" dirty="0"/>
              <a:t>User-Device Interactions</a:t>
            </a:r>
          </a:p>
        </p:txBody>
      </p:sp>
      <p:sp>
        <p:nvSpPr>
          <p:cNvPr id="23" name="Content Placeholder 22"/>
          <p:cNvSpPr>
            <a:spLocks noGrp="1"/>
          </p:cNvSpPr>
          <p:nvPr>
            <p:ph sz="half" idx="1"/>
          </p:nvPr>
        </p:nvSpPr>
        <p:spPr>
          <a:xfrm>
            <a:off x="838199" y="1825625"/>
            <a:ext cx="3939212" cy="4351338"/>
          </a:xfrm>
        </p:spPr>
        <p:txBody>
          <a:bodyPr/>
          <a:lstStyle/>
          <a:p>
            <a:pPr marL="0" indent="0">
              <a:buNone/>
            </a:pPr>
            <a:r>
              <a:rPr lang="en-US" b="1" dirty="0" smtClean="0">
                <a:solidFill>
                  <a:schemeClr val="accent2">
                    <a:lumMod val="75000"/>
                  </a:schemeClr>
                </a:solidFill>
                <a:latin typeface="+mj-lt"/>
              </a:rPr>
              <a:t>Direct</a:t>
            </a:r>
          </a:p>
          <a:p>
            <a:pPr marL="303213" lvl="1" indent="-285750">
              <a:buFont typeface=".AppleSystemUIFont" charset="-120"/>
              <a:buChar char="-"/>
            </a:pPr>
            <a:r>
              <a:rPr lang="en-US" dirty="0" smtClean="0">
                <a:solidFill>
                  <a:schemeClr val="accent2">
                    <a:lumMod val="75000"/>
                  </a:schemeClr>
                </a:solidFill>
                <a:latin typeface="+mj-lt"/>
              </a:rPr>
              <a:t>User </a:t>
            </a:r>
            <a:r>
              <a:rPr lang="en-US" dirty="0" smtClean="0">
                <a:solidFill>
                  <a:schemeClr val="accent2">
                    <a:lumMod val="75000"/>
                  </a:schemeClr>
                </a:solidFill>
                <a:latin typeface="+mj-lt"/>
                <a:sym typeface="Wingdings"/>
              </a:rPr>
              <a:t> device</a:t>
            </a:r>
            <a:endParaRPr lang="en-US" dirty="0" smtClean="0">
              <a:solidFill>
                <a:schemeClr val="accent2">
                  <a:lumMod val="75000"/>
                </a:schemeClr>
              </a:solidFill>
              <a:latin typeface="+mj-lt"/>
            </a:endParaRPr>
          </a:p>
          <a:p>
            <a:pPr marL="303213" lvl="1" indent="-285750">
              <a:buFont typeface=".AppleSystemUIFont" charset="-120"/>
              <a:buChar char="-"/>
            </a:pPr>
            <a:r>
              <a:rPr lang="en-US" dirty="0" smtClean="0">
                <a:latin typeface="+mj-lt"/>
              </a:rPr>
              <a:t>Voice-based Interaction</a:t>
            </a:r>
          </a:p>
          <a:p>
            <a:pPr marL="303213" lvl="1" indent="-285750">
              <a:buFont typeface=".AppleSystemUIFont" charset="-120"/>
              <a:buChar char="-"/>
            </a:pPr>
            <a:r>
              <a:rPr lang="en-US" dirty="0">
                <a:latin typeface="+mj-lt"/>
              </a:rPr>
              <a:t>30% of interactions through </a:t>
            </a:r>
            <a:r>
              <a:rPr lang="en-US" b="1" dirty="0">
                <a:latin typeface="+mj-lt"/>
              </a:rPr>
              <a:t>“conversations” </a:t>
            </a:r>
            <a:r>
              <a:rPr lang="en-US" dirty="0">
                <a:latin typeface="+mj-lt"/>
              </a:rPr>
              <a:t>with smart machines</a:t>
            </a:r>
            <a:endParaRPr lang="en-US" b="1" dirty="0">
              <a:latin typeface="+mj-lt"/>
            </a:endParaRPr>
          </a:p>
          <a:p>
            <a:pPr marL="0" indent="0">
              <a:buNone/>
            </a:pPr>
            <a:r>
              <a:rPr lang="en-US" b="1" dirty="0" smtClean="0">
                <a:solidFill>
                  <a:schemeClr val="accent5">
                    <a:lumMod val="75000"/>
                  </a:schemeClr>
                </a:solidFill>
                <a:latin typeface="+mj-lt"/>
              </a:rPr>
              <a:t>Indirect</a:t>
            </a:r>
          </a:p>
          <a:p>
            <a:pPr marL="246063" lvl="1" indent="-228600">
              <a:buFont typeface=".AppleSystemUIFont" charset="-120"/>
              <a:buChar char="-"/>
            </a:pPr>
            <a:r>
              <a:rPr lang="en-US" dirty="0" smtClean="0">
                <a:solidFill>
                  <a:schemeClr val="accent5">
                    <a:lumMod val="75000"/>
                  </a:schemeClr>
                </a:solidFill>
                <a:latin typeface="+mj-lt"/>
              </a:rPr>
              <a:t>User </a:t>
            </a:r>
            <a:r>
              <a:rPr lang="en-US" dirty="0" smtClean="0">
                <a:solidFill>
                  <a:schemeClr val="accent5">
                    <a:lumMod val="75000"/>
                  </a:schemeClr>
                </a:solidFill>
                <a:latin typeface="+mj-lt"/>
                <a:sym typeface="Wingdings"/>
              </a:rPr>
              <a:t> </a:t>
            </a:r>
            <a:r>
              <a:rPr lang="en-US" dirty="0" smtClean="0">
                <a:solidFill>
                  <a:schemeClr val="accent5">
                    <a:lumMod val="75000"/>
                  </a:schemeClr>
                </a:solidFill>
                <a:latin typeface="+mj-lt"/>
              </a:rPr>
              <a:t>hub </a:t>
            </a:r>
            <a:r>
              <a:rPr lang="en-US" dirty="0" smtClean="0">
                <a:solidFill>
                  <a:schemeClr val="accent5">
                    <a:lumMod val="75000"/>
                  </a:schemeClr>
                </a:solidFill>
                <a:latin typeface="+mj-lt"/>
                <a:sym typeface="Wingdings"/>
              </a:rPr>
              <a:t> </a:t>
            </a:r>
            <a:r>
              <a:rPr lang="en-US" dirty="0" smtClean="0">
                <a:solidFill>
                  <a:schemeClr val="accent5">
                    <a:lumMod val="75000"/>
                  </a:schemeClr>
                </a:solidFill>
                <a:latin typeface="+mj-lt"/>
              </a:rPr>
              <a:t>device</a:t>
            </a:r>
          </a:p>
          <a:p>
            <a:pPr marL="246063" lvl="1" indent="-228600">
              <a:buFont typeface=".AppleSystemUIFont" charset="-120"/>
              <a:buChar char="-"/>
            </a:pPr>
            <a:r>
              <a:rPr lang="en-US" dirty="0" smtClean="0">
                <a:latin typeface="+mj-lt"/>
              </a:rPr>
              <a:t>Bluetooth Low Energy (BLE)</a:t>
            </a:r>
          </a:p>
          <a:p>
            <a:pPr marL="246063" lvl="1" indent="-228600">
              <a:buFont typeface=".AppleSystemUIFont" charset="-120"/>
              <a:buChar char="-"/>
            </a:pPr>
            <a:r>
              <a:rPr lang="en-US" dirty="0" smtClean="0">
                <a:latin typeface="+mj-lt"/>
                <a:sym typeface="Wingdings" panose="05000000000000000000" pitchFamily="2" charset="2"/>
              </a:rPr>
              <a:t>75K </a:t>
            </a:r>
            <a:r>
              <a:rPr lang="en-US" dirty="0">
                <a:latin typeface="+mj-lt"/>
                <a:sym typeface="Wingdings" panose="05000000000000000000" pitchFamily="2" charset="2"/>
              </a:rPr>
              <a:t>unique products with </a:t>
            </a:r>
            <a:r>
              <a:rPr lang="en-US" dirty="0" smtClean="0">
                <a:latin typeface="+mj-lt"/>
                <a:sym typeface="Wingdings" panose="05000000000000000000" pitchFamily="2" charset="2"/>
              </a:rPr>
              <a:t>BLE </a:t>
            </a:r>
            <a:r>
              <a:rPr lang="en-US" dirty="0">
                <a:latin typeface="+mj-lt"/>
                <a:sym typeface="Wingdings" panose="05000000000000000000" pitchFamily="2" charset="2"/>
              </a:rPr>
              <a:t>support</a:t>
            </a:r>
            <a:endParaRPr lang="en-US" dirty="0">
              <a:latin typeface="+mj-lt"/>
            </a:endParaRPr>
          </a:p>
          <a:p>
            <a:pPr marL="457189" lvl="1" indent="0">
              <a:buNone/>
            </a:pPr>
            <a:endParaRPr lang="en-US" dirty="0">
              <a:latin typeface="+mj-lt"/>
            </a:endParaRPr>
          </a:p>
        </p:txBody>
      </p:sp>
      <p:pic>
        <p:nvPicPr>
          <p:cNvPr id="3"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3811" y="1690692"/>
            <a:ext cx="1227795" cy="3654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32878" r="33538"/>
          <a:stretch/>
        </p:blipFill>
        <p:spPr>
          <a:xfrm>
            <a:off x="8061667" y="3493270"/>
            <a:ext cx="934115" cy="1953031"/>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77331" y="4010538"/>
            <a:ext cx="1200708" cy="1370545"/>
          </a:xfrm>
          <a:prstGeom prst="rect">
            <a:avLst/>
          </a:prstGeom>
        </p:spPr>
      </p:pic>
      <p:cxnSp>
        <p:nvCxnSpPr>
          <p:cNvPr id="8" name="Straight Arrow Connector 7"/>
          <p:cNvCxnSpPr/>
          <p:nvPr/>
        </p:nvCxnSpPr>
        <p:spPr>
          <a:xfrm>
            <a:off x="5888736" y="4469785"/>
            <a:ext cx="2063203" cy="0"/>
          </a:xfrm>
          <a:prstGeom prst="straightConnector1">
            <a:avLst/>
          </a:prstGeom>
          <a:ln w="2540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125712" y="4469785"/>
            <a:ext cx="2027633" cy="5093"/>
          </a:xfrm>
          <a:prstGeom prst="straightConnector1">
            <a:avLst/>
          </a:prstGeom>
          <a:ln w="254000">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5563516" y="1993280"/>
            <a:ext cx="6177379" cy="2798175"/>
          </a:xfrm>
          <a:prstGeom prst="arc">
            <a:avLst>
              <a:gd name="adj1" fmla="val 11586476"/>
              <a:gd name="adj2" fmla="val 356242"/>
            </a:avLst>
          </a:prstGeom>
          <a:ln w="2540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4949335" y="5278482"/>
            <a:ext cx="1446094" cy="523220"/>
          </a:xfrm>
          <a:prstGeom prst="rect">
            <a:avLst/>
          </a:prstGeom>
          <a:noFill/>
        </p:spPr>
        <p:txBody>
          <a:bodyPr wrap="square" rtlCol="0">
            <a:spAutoFit/>
          </a:bodyPr>
          <a:lstStyle/>
          <a:p>
            <a:r>
              <a:rPr lang="en-US" sz="2800" dirty="0" smtClean="0"/>
              <a:t>User</a:t>
            </a:r>
            <a:endParaRPr lang="en-US" sz="2800" dirty="0"/>
          </a:p>
        </p:txBody>
      </p:sp>
      <p:sp>
        <p:nvSpPr>
          <p:cNvPr id="28" name="TextBox 27"/>
          <p:cNvSpPr txBox="1"/>
          <p:nvPr/>
        </p:nvSpPr>
        <p:spPr>
          <a:xfrm>
            <a:off x="7681270" y="5381083"/>
            <a:ext cx="2148530" cy="523220"/>
          </a:xfrm>
          <a:prstGeom prst="rect">
            <a:avLst/>
          </a:prstGeom>
          <a:noFill/>
        </p:spPr>
        <p:txBody>
          <a:bodyPr wrap="square" rtlCol="0">
            <a:spAutoFit/>
          </a:bodyPr>
          <a:lstStyle/>
          <a:p>
            <a:r>
              <a:rPr lang="en-US" sz="2800" dirty="0" smtClean="0"/>
              <a:t>Hub/gateway</a:t>
            </a:r>
            <a:endParaRPr lang="en-US" sz="2800" dirty="0"/>
          </a:p>
        </p:txBody>
      </p:sp>
      <p:sp>
        <p:nvSpPr>
          <p:cNvPr id="29" name="TextBox 28"/>
          <p:cNvSpPr txBox="1"/>
          <p:nvPr/>
        </p:nvSpPr>
        <p:spPr>
          <a:xfrm>
            <a:off x="10941125" y="5446301"/>
            <a:ext cx="1200709" cy="954107"/>
          </a:xfrm>
          <a:prstGeom prst="rect">
            <a:avLst/>
          </a:prstGeom>
          <a:noFill/>
        </p:spPr>
        <p:txBody>
          <a:bodyPr wrap="square" rtlCol="0">
            <a:spAutoFit/>
          </a:bodyPr>
          <a:lstStyle/>
          <a:p>
            <a:pPr algn="ctr"/>
            <a:r>
              <a:rPr lang="en-US" sz="2800" dirty="0" err="1" smtClean="0"/>
              <a:t>IoT</a:t>
            </a:r>
            <a:r>
              <a:rPr lang="en-US" sz="2800" dirty="0" smtClean="0"/>
              <a:t> </a:t>
            </a:r>
            <a:br>
              <a:rPr lang="en-US" sz="2800" dirty="0" smtClean="0"/>
            </a:br>
            <a:r>
              <a:rPr lang="en-US" sz="2800" dirty="0" smtClean="0"/>
              <a:t>Device</a:t>
            </a:r>
            <a:endParaRPr lang="en-US" sz="2800" dirty="0"/>
          </a:p>
        </p:txBody>
      </p:sp>
      <p:sp>
        <p:nvSpPr>
          <p:cNvPr id="31" name="Slide Number Placeholder 30"/>
          <p:cNvSpPr>
            <a:spLocks noGrp="1"/>
          </p:cNvSpPr>
          <p:nvPr>
            <p:ph type="sldNum" sz="quarter" idx="12"/>
          </p:nvPr>
        </p:nvSpPr>
        <p:spPr/>
        <p:txBody>
          <a:bodyPr/>
          <a:lstStyle/>
          <a:p>
            <a:fld id="{088FEC65-D79E-4DCE-A549-ACBEE94ABE9E}" type="slidenum">
              <a:rPr lang="en-US" smtClean="0"/>
              <a:t>4</a:t>
            </a:fld>
            <a:endParaRPr lang="en-US"/>
          </a:p>
        </p:txBody>
      </p:sp>
    </p:spTree>
    <p:extLst>
      <p:ext uri="{BB962C8B-B14F-4D97-AF65-F5344CB8AC3E}">
        <p14:creationId xmlns:p14="http://schemas.microsoft.com/office/powerpoint/2010/main" val="6632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xEl>
                                              <p:pRg st="7" end="7"/>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xEl>
                                              <p:pRg st="1" end="1"/>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391250" y="2243138"/>
            <a:ext cx="3809494" cy="2714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QA Approaches</a:t>
            </a:r>
            <a:endParaRPr lang="en-US" dirty="0"/>
          </a:p>
        </p:txBody>
      </p:sp>
      <p:sp>
        <p:nvSpPr>
          <p:cNvPr id="3" name="Content Placeholder 2"/>
          <p:cNvSpPr>
            <a:spLocks noGrp="1"/>
          </p:cNvSpPr>
          <p:nvPr>
            <p:ph idx="1"/>
          </p:nvPr>
        </p:nvSpPr>
        <p:spPr>
          <a:xfrm>
            <a:off x="838200" y="1825625"/>
            <a:ext cx="5028653" cy="4351338"/>
          </a:xfrm>
        </p:spPr>
        <p:txBody>
          <a:bodyPr>
            <a:normAutofit fontScale="92500" lnSpcReduction="10000"/>
          </a:bodyPr>
          <a:lstStyle/>
          <a:p>
            <a:pPr marL="0" indent="0">
              <a:buNone/>
            </a:pPr>
            <a:r>
              <a:rPr lang="en-US" dirty="0" smtClean="0">
                <a:latin typeface="+mj-lt"/>
              </a:rPr>
              <a:t>Inputs:</a:t>
            </a:r>
          </a:p>
          <a:p>
            <a:pPr lvl="1"/>
            <a:r>
              <a:rPr lang="en-US" dirty="0" smtClean="0">
                <a:latin typeface="+mj-lt"/>
              </a:rPr>
              <a:t>Q: User Question</a:t>
            </a:r>
          </a:p>
          <a:p>
            <a:pPr lvl="1"/>
            <a:r>
              <a:rPr lang="en-US" dirty="0" smtClean="0">
                <a:latin typeface="+mj-lt"/>
              </a:rPr>
              <a:t>S: Policy Segment</a:t>
            </a:r>
          </a:p>
          <a:p>
            <a:endParaRPr lang="en-US" sz="2000" dirty="0">
              <a:latin typeface="+mj-lt"/>
            </a:endParaRPr>
          </a:p>
          <a:p>
            <a:pPr marL="0" indent="0">
              <a:buNone/>
            </a:pPr>
            <a:r>
              <a:rPr lang="en-US" dirty="0" smtClean="0">
                <a:latin typeface="+mj-lt"/>
              </a:rPr>
              <a:t>Output:</a:t>
            </a:r>
          </a:p>
          <a:p>
            <a:pPr lvl="1"/>
            <a:r>
              <a:rPr lang="en-US" dirty="0" smtClean="0">
                <a:latin typeface="+mj-lt"/>
              </a:rPr>
              <a:t>Ranked policy segments</a:t>
            </a:r>
          </a:p>
          <a:p>
            <a:pPr lvl="1"/>
            <a:r>
              <a:rPr lang="en-US" dirty="0">
                <a:latin typeface="+mj-lt"/>
              </a:rPr>
              <a:t>U</a:t>
            </a:r>
            <a:r>
              <a:rPr lang="en-US" dirty="0" smtClean="0">
                <a:latin typeface="+mj-lt"/>
              </a:rPr>
              <a:t>ser-friendly summaries</a:t>
            </a:r>
          </a:p>
          <a:p>
            <a:endParaRPr lang="en-US" sz="2000" dirty="0">
              <a:latin typeface="+mj-lt"/>
            </a:endParaRPr>
          </a:p>
          <a:p>
            <a:pPr marL="0" indent="0">
              <a:buNone/>
            </a:pPr>
            <a:r>
              <a:rPr lang="en-US" dirty="0" smtClean="0">
                <a:latin typeface="+mj-lt"/>
              </a:rPr>
              <a:t>Approaches:</a:t>
            </a:r>
          </a:p>
          <a:p>
            <a:pPr lvl="1"/>
            <a:r>
              <a:rPr lang="en-US" dirty="0" smtClean="0">
                <a:latin typeface="+mj-lt"/>
              </a:rPr>
              <a:t>Semantic Vector</a:t>
            </a:r>
          </a:p>
          <a:p>
            <a:pPr lvl="1"/>
            <a:r>
              <a:rPr lang="en-US" dirty="0" smtClean="0">
                <a:latin typeface="+mj-lt"/>
              </a:rPr>
              <a:t>Hierarchical Classifier</a:t>
            </a:r>
            <a:endParaRPr lang="en-US" dirty="0">
              <a:latin typeface="+mj-lt"/>
            </a:endParaRPr>
          </a:p>
        </p:txBody>
      </p:sp>
      <p:sp>
        <p:nvSpPr>
          <p:cNvPr id="4" name="Rectangle 3"/>
          <p:cNvSpPr/>
          <p:nvPr/>
        </p:nvSpPr>
        <p:spPr>
          <a:xfrm>
            <a:off x="10470531" y="3051936"/>
            <a:ext cx="1319133" cy="7430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mj-lt"/>
                <a:ea typeface="cmr10" charset="0"/>
                <a:cs typeface="cmr10" charset="0"/>
              </a:rPr>
              <a:t>Similarity</a:t>
            </a:r>
          </a:p>
          <a:p>
            <a:pPr algn="ctr"/>
            <a:r>
              <a:rPr lang="en-US" sz="2000" b="1" dirty="0" smtClean="0">
                <a:solidFill>
                  <a:schemeClr val="bg1"/>
                </a:solidFill>
                <a:latin typeface="+mj-lt"/>
                <a:ea typeface="cmr10" charset="0"/>
                <a:cs typeface="cmr10" charset="0"/>
              </a:rPr>
              <a:t>Measure</a:t>
            </a:r>
            <a:endParaRPr lang="en-US" sz="2000" b="1" dirty="0">
              <a:solidFill>
                <a:schemeClr val="bg1"/>
              </a:solidFill>
              <a:latin typeface="+mj-lt"/>
              <a:ea typeface="cmr10" charset="0"/>
              <a:cs typeface="cmr10" charset="0"/>
            </a:endParaRPr>
          </a:p>
        </p:txBody>
      </p:sp>
      <p:sp>
        <p:nvSpPr>
          <p:cNvPr id="5" name="Rectangle 4"/>
          <p:cNvSpPr/>
          <p:nvPr/>
        </p:nvSpPr>
        <p:spPr>
          <a:xfrm>
            <a:off x="6505326" y="2506175"/>
            <a:ext cx="1498743" cy="932336"/>
          </a:xfrm>
          <a:prstGeom prst="rect">
            <a:avLst/>
          </a:prstGeom>
          <a:solidFill>
            <a:schemeClr val="bg1">
              <a:lumMod val="50000"/>
            </a:schemeClr>
          </a:solidFill>
          <a:ln>
            <a:noFill/>
          </a:ln>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b="1" dirty="0" smtClean="0">
                <a:solidFill>
                  <a:schemeClr val="bg1"/>
                </a:solidFill>
                <a:latin typeface="+mj-lt"/>
                <a:ea typeface="cmr10" charset="0"/>
                <a:cs typeface="cmr10" charset="0"/>
              </a:rPr>
              <a:t>Embeddings Layer</a:t>
            </a:r>
            <a:endParaRPr lang="en-US" sz="2000" b="1" dirty="0">
              <a:solidFill>
                <a:schemeClr val="bg1"/>
              </a:solidFill>
              <a:latin typeface="+mj-lt"/>
              <a:ea typeface="cmr10" charset="0"/>
              <a:cs typeface="cmr10" charset="0"/>
            </a:endParaRPr>
          </a:p>
        </p:txBody>
      </p:sp>
      <p:sp>
        <p:nvSpPr>
          <p:cNvPr id="6" name="Rectangle 5"/>
          <p:cNvSpPr/>
          <p:nvPr/>
        </p:nvSpPr>
        <p:spPr>
          <a:xfrm>
            <a:off x="8435139" y="2506175"/>
            <a:ext cx="1506159" cy="9531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latin typeface="+mj-lt"/>
                <a:ea typeface="cmr10" charset="0"/>
                <a:cs typeface="cmr10" charset="0"/>
              </a:rPr>
              <a:t>Neural Network(s)</a:t>
            </a:r>
            <a:endParaRPr lang="en-US" sz="2200" b="1" dirty="0">
              <a:solidFill>
                <a:schemeClr val="bg1"/>
              </a:solidFill>
              <a:latin typeface="+mj-lt"/>
              <a:ea typeface="cmr10" charset="0"/>
              <a:cs typeface="cmr10" charset="0"/>
            </a:endParaRPr>
          </a:p>
        </p:txBody>
      </p:sp>
      <p:sp>
        <p:nvSpPr>
          <p:cNvPr id="7" name="TextBox 6"/>
          <p:cNvSpPr txBox="1"/>
          <p:nvPr/>
        </p:nvSpPr>
        <p:spPr>
          <a:xfrm>
            <a:off x="5405389" y="2746014"/>
            <a:ext cx="338554" cy="369332"/>
          </a:xfrm>
          <a:prstGeom prst="rect">
            <a:avLst/>
          </a:prstGeom>
          <a:noFill/>
        </p:spPr>
        <p:txBody>
          <a:bodyPr wrap="none" rtlCol="0">
            <a:spAutoFit/>
          </a:bodyPr>
          <a:lstStyle/>
          <a:p>
            <a:r>
              <a:rPr lang="en-US" dirty="0" smtClean="0">
                <a:latin typeface="+mj-lt"/>
                <a:ea typeface="cmr10" charset="0"/>
                <a:cs typeface="cmr10" charset="0"/>
              </a:rPr>
              <a:t>Q</a:t>
            </a:r>
          </a:p>
        </p:txBody>
      </p:sp>
      <p:sp>
        <p:nvSpPr>
          <p:cNvPr id="8" name="TextBox 7"/>
          <p:cNvSpPr txBox="1"/>
          <p:nvPr/>
        </p:nvSpPr>
        <p:spPr>
          <a:xfrm>
            <a:off x="5464903" y="3940677"/>
            <a:ext cx="288862" cy="369332"/>
          </a:xfrm>
          <a:prstGeom prst="rect">
            <a:avLst/>
          </a:prstGeom>
          <a:noFill/>
        </p:spPr>
        <p:txBody>
          <a:bodyPr wrap="none" rtlCol="0">
            <a:spAutoFit/>
          </a:bodyPr>
          <a:lstStyle/>
          <a:p>
            <a:r>
              <a:rPr lang="en-US" dirty="0" smtClean="0">
                <a:latin typeface="+mj-lt"/>
                <a:ea typeface="cmr10" charset="0"/>
                <a:cs typeface="cmr10" charset="0"/>
              </a:rPr>
              <a:t>S</a:t>
            </a:r>
            <a:endParaRPr lang="en-US" dirty="0">
              <a:latin typeface="+mj-lt"/>
              <a:ea typeface="cmr10" charset="0"/>
              <a:cs typeface="cmr10" charset="0"/>
            </a:endParaRPr>
          </a:p>
        </p:txBody>
      </p:sp>
      <p:sp>
        <p:nvSpPr>
          <p:cNvPr id="9" name="TextBox 8"/>
          <p:cNvSpPr txBox="1"/>
          <p:nvPr/>
        </p:nvSpPr>
        <p:spPr>
          <a:xfrm>
            <a:off x="5966152" y="2422847"/>
            <a:ext cx="383438" cy="1015663"/>
          </a:xfrm>
          <a:prstGeom prst="rect">
            <a:avLst/>
          </a:prstGeom>
          <a:noFill/>
        </p:spPr>
        <p:txBody>
          <a:bodyPr wrap="none" rtlCol="0">
            <a:spAutoFit/>
          </a:bodyPr>
          <a:lstStyle/>
          <a:p>
            <a:r>
              <a:rPr lang="en-US" dirty="0" smtClean="0">
                <a:latin typeface="+mj-lt"/>
                <a:ea typeface="cmr10" charset="0"/>
                <a:cs typeface="cmr10" charset="0"/>
              </a:rPr>
              <a:t>q</a:t>
            </a:r>
            <a:r>
              <a:rPr lang="en-US" baseline="-25000" dirty="0" smtClean="0">
                <a:latin typeface="+mj-lt"/>
                <a:ea typeface="cmr10" charset="0"/>
                <a:cs typeface="cmr10" charset="0"/>
              </a:rPr>
              <a:t>1</a:t>
            </a:r>
          </a:p>
          <a:p>
            <a:r>
              <a:rPr lang="en-US" dirty="0" smtClean="0">
                <a:latin typeface="+mj-lt"/>
                <a:ea typeface="cmr10" charset="0"/>
                <a:cs typeface="cmr10" charset="0"/>
              </a:rPr>
              <a:t>q</a:t>
            </a:r>
            <a:r>
              <a:rPr lang="en-US" baseline="-25000" dirty="0" smtClean="0">
                <a:latin typeface="+mj-lt"/>
                <a:ea typeface="cmr10" charset="0"/>
                <a:cs typeface="cmr10" charset="0"/>
              </a:rPr>
              <a:t>2</a:t>
            </a:r>
            <a:endParaRPr lang="en-US" baseline="-25000" dirty="0">
              <a:latin typeface="+mj-lt"/>
              <a:ea typeface="cmr10" charset="0"/>
              <a:cs typeface="cmr10" charset="0"/>
            </a:endParaRPr>
          </a:p>
          <a:p>
            <a:r>
              <a:rPr lang="mr-IN" baseline="-25000" dirty="0" smtClean="0">
                <a:latin typeface="+mj-lt"/>
                <a:ea typeface="cmr10" charset="0"/>
                <a:cs typeface="cmr10" charset="0"/>
              </a:rPr>
              <a:t>…</a:t>
            </a:r>
            <a:endParaRPr lang="en-US" baseline="-25000" dirty="0" smtClean="0">
              <a:latin typeface="+mj-lt"/>
              <a:ea typeface="cmr10" charset="0"/>
              <a:cs typeface="cmr10" charset="0"/>
            </a:endParaRPr>
          </a:p>
          <a:p>
            <a:endParaRPr lang="en-US" baseline="-25000" dirty="0" smtClean="0">
              <a:latin typeface="+mj-lt"/>
              <a:ea typeface="cmr10" charset="0"/>
              <a:cs typeface="cmr10" charset="0"/>
            </a:endParaRPr>
          </a:p>
        </p:txBody>
      </p:sp>
      <p:sp>
        <p:nvSpPr>
          <p:cNvPr id="10" name="TextBox 9"/>
          <p:cNvSpPr txBox="1"/>
          <p:nvPr/>
        </p:nvSpPr>
        <p:spPr>
          <a:xfrm>
            <a:off x="5926160" y="3641704"/>
            <a:ext cx="377026" cy="1015663"/>
          </a:xfrm>
          <a:prstGeom prst="rect">
            <a:avLst/>
          </a:prstGeom>
          <a:noFill/>
        </p:spPr>
        <p:txBody>
          <a:bodyPr wrap="none" rtlCol="0">
            <a:spAutoFit/>
          </a:bodyPr>
          <a:lstStyle/>
          <a:p>
            <a:r>
              <a:rPr lang="en-US" dirty="0" smtClean="0">
                <a:latin typeface="+mj-lt"/>
                <a:ea typeface="cmr10" charset="0"/>
                <a:cs typeface="cmr10" charset="0"/>
              </a:rPr>
              <a:t>a</a:t>
            </a:r>
            <a:r>
              <a:rPr lang="en-US" baseline="-25000" dirty="0" smtClean="0">
                <a:latin typeface="+mj-lt"/>
                <a:ea typeface="cmr10" charset="0"/>
                <a:cs typeface="cmr10" charset="0"/>
              </a:rPr>
              <a:t>1</a:t>
            </a:r>
          </a:p>
          <a:p>
            <a:r>
              <a:rPr lang="en-US" dirty="0" smtClean="0">
                <a:latin typeface="+mj-lt"/>
                <a:ea typeface="cmr10" charset="0"/>
                <a:cs typeface="cmr10" charset="0"/>
              </a:rPr>
              <a:t>a</a:t>
            </a:r>
            <a:r>
              <a:rPr lang="en-US" baseline="-25000" dirty="0" smtClean="0">
                <a:latin typeface="+mj-lt"/>
                <a:ea typeface="cmr10" charset="0"/>
                <a:cs typeface="cmr10" charset="0"/>
              </a:rPr>
              <a:t>2</a:t>
            </a:r>
            <a:endParaRPr lang="en-US" baseline="-25000" dirty="0">
              <a:latin typeface="+mj-lt"/>
              <a:ea typeface="cmr10" charset="0"/>
              <a:cs typeface="cmr10" charset="0"/>
            </a:endParaRPr>
          </a:p>
          <a:p>
            <a:r>
              <a:rPr lang="mr-IN" baseline="-25000" dirty="0" smtClean="0">
                <a:latin typeface="+mj-lt"/>
                <a:ea typeface="cmr10" charset="0"/>
                <a:cs typeface="cmr10" charset="0"/>
              </a:rPr>
              <a:t>…</a:t>
            </a:r>
            <a:endParaRPr lang="en-US" baseline="-25000" dirty="0" smtClean="0">
              <a:latin typeface="+mj-lt"/>
              <a:ea typeface="cmr10" charset="0"/>
              <a:cs typeface="cmr10" charset="0"/>
            </a:endParaRPr>
          </a:p>
          <a:p>
            <a:endParaRPr lang="en-US" baseline="-25000" dirty="0" smtClean="0">
              <a:latin typeface="+mj-lt"/>
              <a:ea typeface="cmr10" charset="0"/>
              <a:cs typeface="cmr10" charset="0"/>
            </a:endParaRPr>
          </a:p>
        </p:txBody>
      </p:sp>
      <p:sp>
        <p:nvSpPr>
          <p:cNvPr id="11" name="Left Brace 10"/>
          <p:cNvSpPr/>
          <p:nvPr/>
        </p:nvSpPr>
        <p:spPr>
          <a:xfrm>
            <a:off x="5743944" y="2402021"/>
            <a:ext cx="279714" cy="1057317"/>
          </a:xfrm>
          <a:prstGeom prst="leftBrace">
            <a:avLst>
              <a:gd name="adj1" fmla="val 4143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13" name="Straight Arrow Connector 12"/>
          <p:cNvCxnSpPr/>
          <p:nvPr/>
        </p:nvCxnSpPr>
        <p:spPr>
          <a:xfrm>
            <a:off x="6287165" y="4177595"/>
            <a:ext cx="218161" cy="53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6" idx="1"/>
          </p:cNvCxnSpPr>
          <p:nvPr/>
        </p:nvCxnSpPr>
        <p:spPr>
          <a:xfrm>
            <a:off x="8004069" y="2972343"/>
            <a:ext cx="431070" cy="104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282170" y="3040837"/>
            <a:ext cx="218161" cy="53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p:cNvCxnSpPr>
          <p:nvPr/>
        </p:nvCxnSpPr>
        <p:spPr>
          <a:xfrm>
            <a:off x="9941298" y="2982757"/>
            <a:ext cx="518893" cy="3261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1" idx="3"/>
          </p:cNvCxnSpPr>
          <p:nvPr/>
        </p:nvCxnSpPr>
        <p:spPr>
          <a:xfrm flipV="1">
            <a:off x="9956641" y="3556267"/>
            <a:ext cx="488206" cy="5794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Left Brace 17"/>
          <p:cNvSpPr/>
          <p:nvPr/>
        </p:nvSpPr>
        <p:spPr>
          <a:xfrm>
            <a:off x="5734668" y="3569896"/>
            <a:ext cx="279714" cy="1057317"/>
          </a:xfrm>
          <a:prstGeom prst="leftBrace">
            <a:avLst>
              <a:gd name="adj1" fmla="val 4143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9" name="Slide Number Placeholder 18"/>
          <p:cNvSpPr>
            <a:spLocks noGrp="1"/>
          </p:cNvSpPr>
          <p:nvPr>
            <p:ph type="sldNum" sz="quarter" idx="12"/>
          </p:nvPr>
        </p:nvSpPr>
        <p:spPr/>
        <p:txBody>
          <a:bodyPr/>
          <a:lstStyle/>
          <a:p>
            <a:fld id="{088FEC65-D79E-4DCE-A549-ACBEE94ABE9E}" type="slidenum">
              <a:rPr lang="en-US" smtClean="0"/>
              <a:t>40</a:t>
            </a:fld>
            <a:endParaRPr lang="en-US"/>
          </a:p>
        </p:txBody>
      </p:sp>
      <p:sp>
        <p:nvSpPr>
          <p:cNvPr id="20" name="Rectangle 19"/>
          <p:cNvSpPr/>
          <p:nvPr/>
        </p:nvSpPr>
        <p:spPr>
          <a:xfrm>
            <a:off x="6515666" y="3659175"/>
            <a:ext cx="1498743" cy="932336"/>
          </a:xfrm>
          <a:prstGeom prst="rect">
            <a:avLst/>
          </a:prstGeom>
          <a:solidFill>
            <a:schemeClr val="bg1">
              <a:lumMod val="50000"/>
            </a:schemeClr>
          </a:solidFill>
          <a:ln>
            <a:noFill/>
          </a:ln>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000" b="1" dirty="0" smtClean="0">
                <a:solidFill>
                  <a:schemeClr val="bg1"/>
                </a:solidFill>
                <a:latin typeface="+mj-lt"/>
                <a:ea typeface="cmr10" charset="0"/>
                <a:cs typeface="cmr10" charset="0"/>
              </a:rPr>
              <a:t>Embeddings Layer</a:t>
            </a:r>
            <a:endParaRPr lang="en-US" sz="2000" b="1" dirty="0">
              <a:solidFill>
                <a:schemeClr val="bg1"/>
              </a:solidFill>
              <a:latin typeface="+mj-lt"/>
              <a:ea typeface="cmr10" charset="0"/>
              <a:cs typeface="cmr10" charset="0"/>
            </a:endParaRPr>
          </a:p>
        </p:txBody>
      </p:sp>
      <p:sp>
        <p:nvSpPr>
          <p:cNvPr id="21" name="Rectangle 20"/>
          <p:cNvSpPr/>
          <p:nvPr/>
        </p:nvSpPr>
        <p:spPr>
          <a:xfrm>
            <a:off x="8450482" y="3659175"/>
            <a:ext cx="1506159" cy="9531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bg1"/>
                </a:solidFill>
                <a:latin typeface="+mj-lt"/>
                <a:ea typeface="cmr10" charset="0"/>
                <a:cs typeface="cmr10" charset="0"/>
              </a:rPr>
              <a:t>Neural Network(s)</a:t>
            </a:r>
            <a:endParaRPr lang="en-US" sz="2200" b="1" dirty="0">
              <a:solidFill>
                <a:schemeClr val="bg1"/>
              </a:solidFill>
              <a:latin typeface="+mj-lt"/>
              <a:ea typeface="cmr10" charset="0"/>
              <a:cs typeface="cmr10" charset="0"/>
            </a:endParaRPr>
          </a:p>
        </p:txBody>
      </p:sp>
      <p:cxnSp>
        <p:nvCxnSpPr>
          <p:cNvPr id="22" name="Straight Arrow Connector 21"/>
          <p:cNvCxnSpPr>
            <a:stCxn id="20" idx="3"/>
            <a:endCxn id="21" idx="1"/>
          </p:cNvCxnSpPr>
          <p:nvPr/>
        </p:nvCxnSpPr>
        <p:spPr>
          <a:xfrm>
            <a:off x="8014409" y="4125343"/>
            <a:ext cx="436073" cy="104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91251" y="5072063"/>
            <a:ext cx="3809494" cy="523220"/>
          </a:xfrm>
          <a:prstGeom prst="rect">
            <a:avLst/>
          </a:prstGeom>
          <a:noFill/>
        </p:spPr>
        <p:txBody>
          <a:bodyPr wrap="square" rtlCol="0">
            <a:spAutoFit/>
          </a:bodyPr>
          <a:lstStyle/>
          <a:p>
            <a:pPr algn="ctr"/>
            <a:r>
              <a:rPr lang="en-US" sz="2800" dirty="0" err="1" smtClean="0"/>
              <a:t>Pribot</a:t>
            </a:r>
            <a:r>
              <a:rPr lang="en-US" sz="2800" dirty="0" smtClean="0"/>
              <a:t> engine</a:t>
            </a:r>
            <a:endParaRPr lang="en-US" sz="2800" dirty="0"/>
          </a:p>
        </p:txBody>
      </p:sp>
      <p:sp>
        <p:nvSpPr>
          <p:cNvPr id="12" name="TextBox 11"/>
          <p:cNvSpPr txBox="1"/>
          <p:nvPr/>
        </p:nvSpPr>
        <p:spPr>
          <a:xfrm>
            <a:off x="10135678" y="2544881"/>
            <a:ext cx="1508109" cy="461665"/>
          </a:xfrm>
          <a:prstGeom prst="rect">
            <a:avLst/>
          </a:prstGeom>
          <a:noFill/>
        </p:spPr>
        <p:txBody>
          <a:bodyPr wrap="square" rtlCol="0">
            <a:spAutoFit/>
          </a:bodyPr>
          <a:lstStyle/>
          <a:p>
            <a:r>
              <a:rPr lang="en-US" sz="2400" smtClean="0"/>
              <a:t>Vector</a:t>
            </a:r>
            <a:endParaRPr lang="en-US" sz="2400"/>
          </a:p>
        </p:txBody>
      </p:sp>
      <p:sp>
        <p:nvSpPr>
          <p:cNvPr id="25" name="TextBox 24"/>
          <p:cNvSpPr txBox="1"/>
          <p:nvPr/>
        </p:nvSpPr>
        <p:spPr>
          <a:xfrm>
            <a:off x="10137282" y="3867721"/>
            <a:ext cx="1508109" cy="461665"/>
          </a:xfrm>
          <a:prstGeom prst="rect">
            <a:avLst/>
          </a:prstGeom>
          <a:noFill/>
        </p:spPr>
        <p:txBody>
          <a:bodyPr wrap="square" rtlCol="0">
            <a:spAutoFit/>
          </a:bodyPr>
          <a:lstStyle/>
          <a:p>
            <a:r>
              <a:rPr lang="en-US" sz="2400" smtClean="0"/>
              <a:t>Vector</a:t>
            </a:r>
            <a:endParaRPr lang="en-US" sz="2400"/>
          </a:p>
        </p:txBody>
      </p:sp>
    </p:spTree>
    <p:extLst>
      <p:ext uri="{BB962C8B-B14F-4D97-AF65-F5344CB8AC3E}">
        <p14:creationId xmlns:p14="http://schemas.microsoft.com/office/powerpoint/2010/main" val="18330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Online Privacy Policies Dataset</a:t>
            </a:r>
            <a:endParaRPr lang="en-US" dirty="0"/>
          </a:p>
        </p:txBody>
      </p:sp>
      <p:sp>
        <p:nvSpPr>
          <p:cNvPr id="5" name="Content Placeholder 4"/>
          <p:cNvSpPr>
            <a:spLocks noGrp="1"/>
          </p:cNvSpPr>
          <p:nvPr>
            <p:ph idx="1"/>
          </p:nvPr>
        </p:nvSpPr>
        <p:spPr/>
        <p:txBody>
          <a:bodyPr/>
          <a:lstStyle/>
          <a:p>
            <a:r>
              <a:rPr lang="en-US" dirty="0" smtClean="0">
                <a:latin typeface="+mj-lt"/>
              </a:rPr>
              <a:t>[Wilson </a:t>
            </a:r>
            <a:r>
              <a:rPr lang="en-US" i="1" dirty="0" smtClean="0">
                <a:latin typeface="+mj-lt"/>
              </a:rPr>
              <a:t>et al.</a:t>
            </a:r>
            <a:r>
              <a:rPr lang="en-US" dirty="0" smtClean="0">
                <a:latin typeface="+mj-lt"/>
              </a:rPr>
              <a:t> </a:t>
            </a:r>
            <a:r>
              <a:rPr lang="mr-IN" dirty="0" smtClean="0">
                <a:latin typeface="+mj-lt"/>
              </a:rPr>
              <a:t>’</a:t>
            </a:r>
            <a:r>
              <a:rPr lang="en-US" dirty="0" smtClean="0">
                <a:latin typeface="+mj-lt"/>
              </a:rPr>
              <a:t>16]</a:t>
            </a:r>
          </a:p>
          <a:p>
            <a:r>
              <a:rPr lang="en-US" dirty="0" smtClean="0">
                <a:latin typeface="+mj-lt"/>
              </a:rPr>
              <a:t>115 annotated policies</a:t>
            </a:r>
          </a:p>
          <a:p>
            <a:r>
              <a:rPr lang="en-US" dirty="0" smtClean="0">
                <a:latin typeface="+mj-lt"/>
              </a:rPr>
              <a:t>23K annotations</a:t>
            </a:r>
            <a:endParaRPr lang="en-US" dirty="0">
              <a:latin typeface="+mj-lt"/>
            </a:endParaRPr>
          </a:p>
        </p:txBody>
      </p:sp>
      <p:graphicFrame>
        <p:nvGraphicFramePr>
          <p:cNvPr id="6" name="Diagram 5"/>
          <p:cNvGraphicFramePr/>
          <p:nvPr>
            <p:extLst>
              <p:ext uri="{D42A27DB-BD31-4B8C-83A1-F6EECF244321}">
                <p14:modId xmlns:p14="http://schemas.microsoft.com/office/powerpoint/2010/main" val="122738693"/>
              </p:ext>
            </p:extLst>
          </p:nvPr>
        </p:nvGraphicFramePr>
        <p:xfrm>
          <a:off x="203454" y="3500438"/>
          <a:ext cx="11795760" cy="322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088FEC65-D79E-4DCE-A549-ACBEE94ABE9E}" type="slidenum">
              <a:rPr lang="en-US" smtClean="0"/>
              <a:t>41</a:t>
            </a:fld>
            <a:endParaRPr lang="en-US"/>
          </a:p>
        </p:txBody>
      </p:sp>
    </p:spTree>
    <p:extLst>
      <p:ext uri="{BB962C8B-B14F-4D97-AF65-F5344CB8AC3E}">
        <p14:creationId xmlns:p14="http://schemas.microsoft.com/office/powerpoint/2010/main" val="1150751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Vector Approach</a:t>
            </a:r>
            <a:endParaRPr lang="en-US" dirty="0"/>
          </a:p>
        </p:txBody>
      </p:sp>
      <p:sp>
        <p:nvSpPr>
          <p:cNvPr id="5" name="Content Placeholder 4"/>
          <p:cNvSpPr>
            <a:spLocks noGrp="1"/>
          </p:cNvSpPr>
          <p:nvPr>
            <p:ph idx="1"/>
          </p:nvPr>
        </p:nvSpPr>
        <p:spPr>
          <a:xfrm>
            <a:off x="420623" y="1825625"/>
            <a:ext cx="4262145" cy="4351338"/>
          </a:xfrm>
        </p:spPr>
        <p:txBody>
          <a:bodyPr>
            <a:normAutofit/>
          </a:bodyPr>
          <a:lstStyle/>
          <a:p>
            <a:r>
              <a:rPr lang="en-US" b="1" dirty="0" smtClean="0">
                <a:latin typeface="+mj-lt"/>
              </a:rPr>
              <a:t>Embeddings:</a:t>
            </a:r>
          </a:p>
          <a:p>
            <a:pPr lvl="1"/>
            <a:r>
              <a:rPr lang="en-US" dirty="0" smtClean="0">
                <a:latin typeface="+mj-lt"/>
              </a:rPr>
              <a:t>Match question-answer vocabulary</a:t>
            </a:r>
          </a:p>
          <a:p>
            <a:endParaRPr lang="en-US" dirty="0" smtClean="0">
              <a:latin typeface="+mj-lt"/>
            </a:endParaRPr>
          </a:p>
          <a:p>
            <a:endParaRPr lang="en-US" dirty="0">
              <a:latin typeface="+mj-lt"/>
            </a:endParaRPr>
          </a:p>
          <a:p>
            <a:r>
              <a:rPr lang="en-US" b="1" dirty="0" smtClean="0">
                <a:latin typeface="+mj-lt"/>
              </a:rPr>
              <a:t>Classification Task:</a:t>
            </a:r>
          </a:p>
        </p:txBody>
      </p:sp>
      <p:sp>
        <p:nvSpPr>
          <p:cNvPr id="6" name="Rectangle 5"/>
          <p:cNvSpPr/>
          <p:nvPr/>
        </p:nvSpPr>
        <p:spPr>
          <a:xfrm>
            <a:off x="5487189" y="2634370"/>
            <a:ext cx="700264" cy="1705928"/>
          </a:xfrm>
          <a:prstGeom prst="rect">
            <a:avLst/>
          </a:prstGeom>
          <a:solidFill>
            <a:schemeClr val="bg1">
              <a:lumMod val="9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vert="vert270" lIns="18000" rIns="18000" rtlCol="0" anchor="ctr"/>
          <a:lstStyle/>
          <a:p>
            <a:pPr algn="ctr"/>
            <a:endParaRPr lang="en-US" dirty="0" smtClean="0">
              <a:latin typeface="+mj-lt"/>
              <a:ea typeface="cmr10" charset="0"/>
              <a:cs typeface="cmr10" charset="0"/>
            </a:endParaRPr>
          </a:p>
          <a:p>
            <a:pPr algn="ctr"/>
            <a:r>
              <a:rPr lang="en-US" dirty="0" smtClean="0">
                <a:latin typeface="+mj-lt"/>
                <a:ea typeface="cmr10" charset="0"/>
                <a:cs typeface="cmr10" charset="0"/>
              </a:rPr>
              <a:t>Embeddings </a:t>
            </a:r>
            <a:endParaRPr lang="en-US" dirty="0">
              <a:latin typeface="+mj-lt"/>
              <a:ea typeface="cmr10" charset="0"/>
              <a:cs typeface="cmr10" charset="0"/>
            </a:endParaRPr>
          </a:p>
          <a:p>
            <a:pPr algn="ctr"/>
            <a:r>
              <a:rPr lang="en-US" dirty="0" smtClean="0">
                <a:latin typeface="+mj-lt"/>
                <a:ea typeface="cmr10" charset="0"/>
                <a:cs typeface="cmr10" charset="0"/>
              </a:rPr>
              <a:t>Layer</a:t>
            </a:r>
          </a:p>
          <a:p>
            <a:pPr algn="ctr"/>
            <a:endParaRPr lang="en-US" dirty="0">
              <a:latin typeface="+mj-lt"/>
              <a:ea typeface="cmr10" charset="0"/>
              <a:cs typeface="cmr10" charset="0"/>
            </a:endParaRPr>
          </a:p>
        </p:txBody>
      </p:sp>
      <p:sp>
        <p:nvSpPr>
          <p:cNvPr id="7" name="Rectangle 6"/>
          <p:cNvSpPr/>
          <p:nvPr/>
        </p:nvSpPr>
        <p:spPr>
          <a:xfrm>
            <a:off x="6486267" y="2634370"/>
            <a:ext cx="4305965" cy="17059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cmr10" charset="0"/>
              <a:cs typeface="cmr10" charset="0"/>
            </a:endParaRPr>
          </a:p>
        </p:txBody>
      </p:sp>
      <p:sp>
        <p:nvSpPr>
          <p:cNvPr id="8" name="TextBox 7"/>
          <p:cNvSpPr txBox="1"/>
          <p:nvPr/>
        </p:nvSpPr>
        <p:spPr>
          <a:xfrm rot="16200000">
            <a:off x="3855768" y="3271968"/>
            <a:ext cx="987322" cy="369332"/>
          </a:xfrm>
          <a:prstGeom prst="rect">
            <a:avLst/>
          </a:prstGeom>
          <a:noFill/>
        </p:spPr>
        <p:txBody>
          <a:bodyPr wrap="none" rtlCol="0">
            <a:spAutoFit/>
          </a:bodyPr>
          <a:lstStyle/>
          <a:p>
            <a:r>
              <a:rPr lang="en-US" smtClean="0">
                <a:latin typeface="+mj-lt"/>
                <a:ea typeface="cmr10" charset="0"/>
                <a:cs typeface="cmr10" charset="0"/>
              </a:rPr>
              <a:t>segment</a:t>
            </a:r>
            <a:endParaRPr lang="en-US" dirty="0" smtClean="0">
              <a:latin typeface="+mj-lt"/>
              <a:ea typeface="cmr10" charset="0"/>
              <a:cs typeface="cmr10" charset="0"/>
            </a:endParaRPr>
          </a:p>
        </p:txBody>
      </p:sp>
      <p:sp>
        <p:nvSpPr>
          <p:cNvPr id="9" name="TextBox 8"/>
          <p:cNvSpPr txBox="1"/>
          <p:nvPr/>
        </p:nvSpPr>
        <p:spPr>
          <a:xfrm>
            <a:off x="4640568" y="2983799"/>
            <a:ext cx="425116" cy="1015663"/>
          </a:xfrm>
          <a:prstGeom prst="rect">
            <a:avLst/>
          </a:prstGeom>
          <a:noFill/>
        </p:spPr>
        <p:txBody>
          <a:bodyPr wrap="none" rtlCol="0">
            <a:spAutoFit/>
          </a:bodyPr>
          <a:lstStyle/>
          <a:p>
            <a:r>
              <a:rPr lang="en-US" dirty="0" smtClean="0">
                <a:latin typeface="+mj-lt"/>
                <a:ea typeface="cmr10" charset="0"/>
                <a:cs typeface="cmr10" charset="0"/>
              </a:rPr>
              <a:t>w</a:t>
            </a:r>
            <a:r>
              <a:rPr lang="en-US" baseline="-25000" dirty="0" smtClean="0">
                <a:latin typeface="+mj-lt"/>
                <a:ea typeface="cmr10" charset="0"/>
                <a:cs typeface="cmr10" charset="0"/>
              </a:rPr>
              <a:t>1</a:t>
            </a:r>
          </a:p>
          <a:p>
            <a:r>
              <a:rPr lang="en-US" dirty="0" smtClean="0">
                <a:latin typeface="+mj-lt"/>
                <a:ea typeface="cmr10" charset="0"/>
                <a:cs typeface="cmr10" charset="0"/>
              </a:rPr>
              <a:t>w</a:t>
            </a:r>
            <a:r>
              <a:rPr lang="en-US" baseline="-25000" dirty="0" smtClean="0">
                <a:latin typeface="+mj-lt"/>
                <a:ea typeface="cmr10" charset="0"/>
                <a:cs typeface="cmr10" charset="0"/>
              </a:rPr>
              <a:t>2</a:t>
            </a:r>
          </a:p>
          <a:p>
            <a:r>
              <a:rPr lang="mr-IN" baseline="-25000" dirty="0" smtClean="0">
                <a:latin typeface="+mj-lt"/>
                <a:ea typeface="cmr10" charset="0"/>
                <a:cs typeface="cmr10" charset="0"/>
              </a:rPr>
              <a:t>…</a:t>
            </a:r>
            <a:endParaRPr lang="en-US" baseline="-25000" dirty="0" smtClean="0">
              <a:latin typeface="+mj-lt"/>
              <a:ea typeface="cmr10" charset="0"/>
              <a:cs typeface="cmr10" charset="0"/>
            </a:endParaRPr>
          </a:p>
          <a:p>
            <a:endParaRPr lang="en-US" baseline="-25000" dirty="0" smtClean="0">
              <a:latin typeface="+mj-lt"/>
              <a:ea typeface="cmr10" charset="0"/>
              <a:cs typeface="cmr10" charset="0"/>
            </a:endParaRPr>
          </a:p>
        </p:txBody>
      </p:sp>
      <p:sp>
        <p:nvSpPr>
          <p:cNvPr id="10" name="Left Brace 9"/>
          <p:cNvSpPr/>
          <p:nvPr/>
        </p:nvSpPr>
        <p:spPr>
          <a:xfrm>
            <a:off x="4576076" y="2926397"/>
            <a:ext cx="233207" cy="105731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11" name="Straight Arrow Connector 10"/>
          <p:cNvCxnSpPr>
            <a:stCxn id="6" idx="3"/>
            <a:endCxn id="13" idx="1"/>
          </p:cNvCxnSpPr>
          <p:nvPr/>
        </p:nvCxnSpPr>
        <p:spPr>
          <a:xfrm>
            <a:off x="6187453" y="3487334"/>
            <a:ext cx="385749" cy="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3"/>
            <a:endCxn id="6" idx="1"/>
          </p:cNvCxnSpPr>
          <p:nvPr/>
        </p:nvCxnSpPr>
        <p:spPr>
          <a:xfrm flipV="1">
            <a:off x="5065684" y="3487334"/>
            <a:ext cx="421505" cy="42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573202" y="2785414"/>
            <a:ext cx="932121" cy="1404000"/>
          </a:xfrm>
          <a:prstGeom prst="rect">
            <a:avLst/>
          </a:prstGeom>
          <a:solidFill>
            <a:schemeClr val="bg1">
              <a:lumMod val="9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18000" rIns="18000" rtlCol="0" anchor="ctr"/>
          <a:lstStyle/>
          <a:p>
            <a:pPr algn="ctr"/>
            <a:r>
              <a:rPr lang="en-US" smtClean="0">
                <a:latin typeface="+mj-lt"/>
                <a:ea typeface="cmr10" charset="0"/>
                <a:cs typeface="cmr10" charset="0"/>
              </a:rPr>
              <a:t>CNN</a:t>
            </a:r>
          </a:p>
          <a:p>
            <a:pPr algn="ctr"/>
            <a:r>
              <a:rPr lang="en-US" dirty="0" smtClean="0">
                <a:latin typeface="+mj-lt"/>
                <a:ea typeface="cmr10" charset="0"/>
                <a:cs typeface="cmr10" charset="0"/>
              </a:rPr>
              <a:t>+</a:t>
            </a:r>
          </a:p>
          <a:p>
            <a:pPr algn="ctr"/>
            <a:r>
              <a:rPr lang="en-US" dirty="0" smtClean="0">
                <a:latin typeface="+mj-lt"/>
                <a:ea typeface="cmr10" charset="0"/>
                <a:cs typeface="cmr10" charset="0"/>
              </a:rPr>
              <a:t>Max-Pooling</a:t>
            </a:r>
          </a:p>
        </p:txBody>
      </p:sp>
      <p:sp>
        <p:nvSpPr>
          <p:cNvPr id="14" name="Rectangle 13"/>
          <p:cNvSpPr/>
          <p:nvPr/>
        </p:nvSpPr>
        <p:spPr>
          <a:xfrm>
            <a:off x="7964642" y="2785414"/>
            <a:ext cx="426262" cy="1404000"/>
          </a:xfrm>
          <a:prstGeom prst="rect">
            <a:avLst/>
          </a:prstGeom>
          <a:solidFill>
            <a:schemeClr val="bg1">
              <a:lumMod val="9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vert="vert270" lIns="18000" rIns="18000" rtlCol="0" anchor="ctr"/>
          <a:lstStyle/>
          <a:p>
            <a:pPr algn="ctr"/>
            <a:r>
              <a:rPr lang="en-US" dirty="0" smtClean="0">
                <a:latin typeface="+mj-lt"/>
                <a:ea typeface="cmr10" charset="0"/>
                <a:cs typeface="cmr10" charset="0"/>
              </a:rPr>
              <a:t>Dense 1</a:t>
            </a:r>
            <a:endParaRPr lang="en-US" dirty="0">
              <a:latin typeface="+mj-lt"/>
              <a:ea typeface="cmr10" charset="0"/>
              <a:cs typeface="cmr10" charset="0"/>
            </a:endParaRPr>
          </a:p>
        </p:txBody>
      </p:sp>
      <p:sp>
        <p:nvSpPr>
          <p:cNvPr id="15" name="Rectangle 14"/>
          <p:cNvSpPr/>
          <p:nvPr/>
        </p:nvSpPr>
        <p:spPr>
          <a:xfrm>
            <a:off x="8870241" y="2783765"/>
            <a:ext cx="872231" cy="1404000"/>
          </a:xfrm>
          <a:prstGeom prst="rect">
            <a:avLst/>
          </a:prstGeom>
          <a:solidFill>
            <a:schemeClr val="bg1">
              <a:lumMod val="9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18000" rIns="18000" rtlCol="0" anchor="ctr"/>
          <a:lstStyle/>
          <a:p>
            <a:pPr algn="ctr"/>
            <a:endParaRPr lang="en-US" dirty="0" smtClean="0">
              <a:latin typeface="+mj-lt"/>
              <a:ea typeface="cmr10" charset="0"/>
              <a:cs typeface="cmr10" charset="0"/>
            </a:endParaRPr>
          </a:p>
          <a:p>
            <a:pPr algn="ctr"/>
            <a:r>
              <a:rPr lang="en-US" dirty="0" smtClean="0">
                <a:latin typeface="+mj-lt"/>
                <a:ea typeface="cmr10" charset="0"/>
                <a:cs typeface="cmr10" charset="0"/>
              </a:rPr>
              <a:t>Max-</a:t>
            </a:r>
          </a:p>
          <a:p>
            <a:pPr algn="ctr"/>
            <a:r>
              <a:rPr lang="en-US" dirty="0" smtClean="0">
                <a:latin typeface="+mj-lt"/>
                <a:ea typeface="cmr10" charset="0"/>
                <a:cs typeface="cmr10" charset="0"/>
              </a:rPr>
              <a:t>Pooling</a:t>
            </a:r>
          </a:p>
          <a:p>
            <a:pPr algn="ctr"/>
            <a:r>
              <a:rPr lang="en-US" dirty="0" smtClean="0">
                <a:latin typeface="+mj-lt"/>
                <a:ea typeface="cmr10" charset="0"/>
                <a:cs typeface="cmr10" charset="0"/>
              </a:rPr>
              <a:t>+</a:t>
            </a:r>
          </a:p>
          <a:p>
            <a:pPr algn="ctr"/>
            <a:r>
              <a:rPr lang="en-US" dirty="0" err="1" smtClean="0">
                <a:latin typeface="+mj-lt"/>
                <a:ea typeface="cmr10" charset="0"/>
                <a:cs typeface="cmr10" charset="0"/>
              </a:rPr>
              <a:t>ReLU</a:t>
            </a:r>
            <a:endParaRPr lang="en-US" dirty="0" smtClean="0">
              <a:latin typeface="+mj-lt"/>
              <a:ea typeface="cmr10" charset="0"/>
              <a:cs typeface="cmr10" charset="0"/>
            </a:endParaRPr>
          </a:p>
          <a:p>
            <a:pPr algn="ctr"/>
            <a:endParaRPr lang="en-US" dirty="0" smtClean="0">
              <a:latin typeface="+mj-lt"/>
              <a:ea typeface="cmr10" charset="0"/>
              <a:cs typeface="cmr10" charset="0"/>
            </a:endParaRPr>
          </a:p>
        </p:txBody>
      </p:sp>
      <p:sp>
        <p:nvSpPr>
          <p:cNvPr id="16" name="Rectangle 15"/>
          <p:cNvSpPr/>
          <p:nvPr/>
        </p:nvSpPr>
        <p:spPr>
          <a:xfrm>
            <a:off x="10142099" y="2783765"/>
            <a:ext cx="398111" cy="1404000"/>
          </a:xfrm>
          <a:prstGeom prst="rect">
            <a:avLst/>
          </a:prstGeom>
          <a:solidFill>
            <a:schemeClr val="bg1">
              <a:lumMod val="9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vert="vert270" lIns="18000" rIns="18000" rtlCol="0" anchor="ctr"/>
          <a:lstStyle/>
          <a:p>
            <a:pPr algn="ctr"/>
            <a:r>
              <a:rPr lang="en-US" smtClean="0">
                <a:latin typeface="+mj-lt"/>
                <a:ea typeface="cmr10" charset="0"/>
                <a:cs typeface="cmr10" charset="0"/>
              </a:rPr>
              <a:t>Dense 2</a:t>
            </a:r>
            <a:endParaRPr lang="en-US" dirty="0" smtClean="0">
              <a:latin typeface="+mj-lt"/>
              <a:ea typeface="cmr10" charset="0"/>
              <a:cs typeface="cmr10" charset="0"/>
            </a:endParaRPr>
          </a:p>
        </p:txBody>
      </p:sp>
      <p:sp>
        <p:nvSpPr>
          <p:cNvPr id="17" name="TextBox 16"/>
          <p:cNvSpPr txBox="1"/>
          <p:nvPr/>
        </p:nvSpPr>
        <p:spPr>
          <a:xfrm>
            <a:off x="10501336" y="2849985"/>
            <a:ext cx="1081028" cy="369332"/>
          </a:xfrm>
          <a:prstGeom prst="rect">
            <a:avLst/>
          </a:prstGeom>
          <a:noFill/>
        </p:spPr>
        <p:txBody>
          <a:bodyPr wrap="square" rtlCol="0">
            <a:spAutoFit/>
          </a:bodyPr>
          <a:lstStyle/>
          <a:p>
            <a:pPr algn="ctr"/>
            <a:r>
              <a:rPr lang="en-US" dirty="0" err="1" smtClean="0">
                <a:latin typeface="+mj-lt"/>
                <a:ea typeface="cmr10" charset="0"/>
                <a:cs typeface="cmr10" charset="0"/>
              </a:rPr>
              <a:t>Softmax</a:t>
            </a:r>
            <a:endParaRPr lang="en-US" dirty="0">
              <a:latin typeface="+mj-lt"/>
              <a:ea typeface="cmr10" charset="0"/>
              <a:cs typeface="cmr10" charset="0"/>
            </a:endParaRPr>
          </a:p>
        </p:txBody>
      </p:sp>
      <p:cxnSp>
        <p:nvCxnSpPr>
          <p:cNvPr id="18" name="Straight Arrow Connector 17"/>
          <p:cNvCxnSpPr>
            <a:stCxn id="16" idx="3"/>
            <a:endCxn id="19" idx="1"/>
          </p:cNvCxnSpPr>
          <p:nvPr/>
        </p:nvCxnSpPr>
        <p:spPr>
          <a:xfrm>
            <a:off x="10540210" y="3485765"/>
            <a:ext cx="499928" cy="16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040138" y="3284545"/>
            <a:ext cx="649567" cy="405737"/>
          </a:xfrm>
          <a:prstGeom prst="rect">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latin typeface="+mj-lt"/>
                <a:ea typeface="cmr10" charset="0"/>
                <a:cs typeface="cmr10" charset="0"/>
              </a:rPr>
              <a:t>class</a:t>
            </a:r>
            <a:endParaRPr lang="en-US" dirty="0">
              <a:latin typeface="+mj-lt"/>
              <a:ea typeface="cmr10" charset="0"/>
              <a:cs typeface="cmr10" charset="0"/>
            </a:endParaRPr>
          </a:p>
        </p:txBody>
      </p:sp>
      <p:cxnSp>
        <p:nvCxnSpPr>
          <p:cNvPr id="20" name="Straight Arrow Connector 19"/>
          <p:cNvCxnSpPr>
            <a:stCxn id="13" idx="3"/>
            <a:endCxn id="14" idx="1"/>
          </p:cNvCxnSpPr>
          <p:nvPr/>
        </p:nvCxnSpPr>
        <p:spPr>
          <a:xfrm>
            <a:off x="7505323" y="3487414"/>
            <a:ext cx="4593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3"/>
            <a:endCxn id="15" idx="1"/>
          </p:cNvCxnSpPr>
          <p:nvPr/>
        </p:nvCxnSpPr>
        <p:spPr>
          <a:xfrm flipV="1">
            <a:off x="8390904" y="3485765"/>
            <a:ext cx="479337" cy="16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3"/>
            <a:endCxn id="16" idx="1"/>
          </p:cNvCxnSpPr>
          <p:nvPr/>
        </p:nvCxnSpPr>
        <p:spPr>
          <a:xfrm>
            <a:off x="9742472" y="3485765"/>
            <a:ext cx="3996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507859" y="5039160"/>
            <a:ext cx="1628487" cy="607432"/>
          </a:xfrm>
          <a:prstGeom prst="rect">
            <a:avLst/>
          </a:prstGeom>
          <a:solidFill>
            <a:schemeClr val="accent2">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18000" rIns="18000" rtlCol="0" anchor="ctr"/>
          <a:lstStyle/>
          <a:p>
            <a:pPr algn="ctr"/>
            <a:r>
              <a:rPr lang="en-US" smtClean="0">
                <a:latin typeface="+mj-lt"/>
                <a:ea typeface="cmr10" charset="0"/>
                <a:cs typeface="cmr10" charset="0"/>
              </a:rPr>
              <a:t>Segment Representation</a:t>
            </a:r>
            <a:endParaRPr lang="en-US" dirty="0" smtClean="0">
              <a:latin typeface="+mj-lt"/>
              <a:ea typeface="cmr10" charset="0"/>
              <a:cs typeface="cmr10" charset="0"/>
            </a:endParaRPr>
          </a:p>
        </p:txBody>
      </p:sp>
      <p:cxnSp>
        <p:nvCxnSpPr>
          <p:cNvPr id="24" name="Elbow Connector 23"/>
          <p:cNvCxnSpPr>
            <a:stCxn id="15" idx="2"/>
          </p:cNvCxnSpPr>
          <p:nvPr/>
        </p:nvCxnSpPr>
        <p:spPr>
          <a:xfrm rot="16200000" flipH="1">
            <a:off x="9329553" y="4164569"/>
            <a:ext cx="1155111" cy="1201502"/>
          </a:xfrm>
          <a:prstGeom prst="bentConnector2">
            <a:avLst/>
          </a:prstGeom>
          <a:ln w="57150" cmpd="dbl">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Slide Number Placeholder 52"/>
          <p:cNvSpPr>
            <a:spLocks noGrp="1"/>
          </p:cNvSpPr>
          <p:nvPr>
            <p:ph type="sldNum" sz="quarter" idx="12"/>
          </p:nvPr>
        </p:nvSpPr>
        <p:spPr/>
        <p:txBody>
          <a:bodyPr/>
          <a:lstStyle/>
          <a:p>
            <a:fld id="{088FEC65-D79E-4DCE-A549-ACBEE94ABE9E}" type="slidenum">
              <a:rPr lang="en-US" smtClean="0"/>
              <a:t>42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04748843"/>
              </p:ext>
            </p:extLst>
          </p:nvPr>
        </p:nvGraphicFramePr>
        <p:xfrm>
          <a:off x="430933" y="4714562"/>
          <a:ext cx="5406388" cy="1656080"/>
        </p:xfrm>
        <a:graphic>
          <a:graphicData uri="http://schemas.openxmlformats.org/drawingml/2006/table">
            <a:tbl>
              <a:tblPr firstRow="1" bandRow="1">
                <a:tableStyleId>{5C22544A-7EE6-4342-B048-85BDC9FD1C3A}</a:tableStyleId>
              </a:tblPr>
              <a:tblGrid>
                <a:gridCol w="2554302">
                  <a:extLst>
                    <a:ext uri="{9D8B030D-6E8A-4147-A177-3AD203B41FA5}">
                      <a16:colId xmlns:a16="http://schemas.microsoft.com/office/drawing/2014/main" val="20000"/>
                    </a:ext>
                  </a:extLst>
                </a:gridCol>
                <a:gridCol w="2852086">
                  <a:extLst>
                    <a:ext uri="{9D8B030D-6E8A-4147-A177-3AD203B41FA5}">
                      <a16:colId xmlns:a16="http://schemas.microsoft.com/office/drawing/2014/main" val="20001"/>
                    </a:ext>
                  </a:extLst>
                </a:gridCol>
              </a:tblGrid>
              <a:tr h="370840">
                <a:tc>
                  <a:txBody>
                    <a:bodyPr/>
                    <a:lstStyle/>
                    <a:p>
                      <a:r>
                        <a:rPr lang="en-US" dirty="0" smtClean="0"/>
                        <a:t>Phrase</a:t>
                      </a:r>
                      <a:endParaRPr lang="en-US" dirty="0"/>
                    </a:p>
                  </a:txBody>
                  <a:tcPr/>
                </a:tc>
                <a:tc>
                  <a:txBody>
                    <a:bodyPr/>
                    <a:lstStyle/>
                    <a:p>
                      <a:r>
                        <a:rPr lang="en-US" dirty="0" smtClean="0"/>
                        <a:t>Label</a:t>
                      </a:r>
                      <a:endParaRPr lang="en-US" dirty="0"/>
                    </a:p>
                  </a:txBody>
                  <a:tcPr/>
                </a:tc>
                <a:extLst>
                  <a:ext uri="{0D108BD9-81ED-4DB2-BD59-A6C34878D82A}">
                    <a16:rowId xmlns:a16="http://schemas.microsoft.com/office/drawing/2014/main" val="10000"/>
                  </a:ext>
                </a:extLst>
              </a:tr>
              <a:tr h="370840">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If we believe in good faith that the law requires such disclosure.</a:t>
                      </a:r>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Purpose : legal-requirement</a:t>
                      </a:r>
                    </a:p>
                  </a:txBody>
                  <a:tcPr anchor="ctr"/>
                </a:tc>
                <a:extLst>
                  <a:ext uri="{0D108BD9-81ED-4DB2-BD59-A6C34878D82A}">
                    <a16:rowId xmlns:a16="http://schemas.microsoft.com/office/drawing/2014/main" val="10001"/>
                  </a:ext>
                </a:extLst>
              </a:tr>
              <a:tr h="370840">
                <a:tc>
                  <a:txBody>
                    <a:bodyPr/>
                    <a:lstStyle/>
                    <a:p>
                      <a:pPr algn="ctr"/>
                      <a:r>
                        <a:rPr lang="mr-IN" dirty="0" smtClean="0"/>
                        <a:t>…</a:t>
                      </a:r>
                      <a:endParaRPr lang="en-US" dirty="0"/>
                    </a:p>
                  </a:txBody>
                  <a:tcPr/>
                </a:tc>
                <a:tc>
                  <a:txBody>
                    <a:bodyPr/>
                    <a:lstStyle/>
                    <a:p>
                      <a:pPr algn="ctr"/>
                      <a:r>
                        <a:rPr lang="mr-IN" dirty="0" smtClean="0"/>
                        <a:t>…</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719425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Privacy Taxonomy</a:t>
            </a:r>
            <a:endParaRPr lang="en-US" dirty="0"/>
          </a:p>
        </p:txBody>
      </p:sp>
      <p:sp>
        <p:nvSpPr>
          <p:cNvPr id="3" name="Content Placeholder 2"/>
          <p:cNvSpPr>
            <a:spLocks noGrp="1"/>
          </p:cNvSpPr>
          <p:nvPr>
            <p:ph idx="1"/>
          </p:nvPr>
        </p:nvSpPr>
        <p:spPr/>
        <p:txBody>
          <a:bodyPr>
            <a:noAutofit/>
          </a:bodyPr>
          <a:lstStyle/>
          <a:p>
            <a:pPr marL="0" indent="0">
              <a:buNone/>
            </a:pPr>
            <a:r>
              <a:rPr lang="en-US" sz="3200" b="1" dirty="0" smtClean="0">
                <a:latin typeface="+mj-lt"/>
              </a:rPr>
              <a:t>Third party collection</a:t>
            </a:r>
          </a:p>
          <a:p>
            <a:pPr lvl="1"/>
            <a:r>
              <a:rPr lang="en-US" sz="2800" dirty="0" smtClean="0">
                <a:latin typeface="+mj-lt"/>
              </a:rPr>
              <a:t>“</a:t>
            </a:r>
            <a:r>
              <a:rPr lang="en-US" sz="2800" b="1" dirty="0">
                <a:solidFill>
                  <a:srgbClr val="FF0000"/>
                </a:solidFill>
                <a:latin typeface="+mj-lt"/>
              </a:rPr>
              <a:t>third-party application </a:t>
            </a:r>
            <a:r>
              <a:rPr lang="en-US" sz="2800" dirty="0">
                <a:latin typeface="+mj-lt"/>
              </a:rPr>
              <a:t>providers may </a:t>
            </a:r>
            <a:r>
              <a:rPr lang="en-US" sz="2800" dirty="0" smtClean="0">
                <a:latin typeface="+mj-lt"/>
              </a:rPr>
              <a:t>automatically collect real-time geographic </a:t>
            </a:r>
            <a:r>
              <a:rPr lang="en-US" sz="2800" dirty="0">
                <a:latin typeface="+mj-lt"/>
              </a:rPr>
              <a:t>location information </a:t>
            </a:r>
            <a:r>
              <a:rPr lang="en-US" sz="2800" dirty="0" smtClean="0">
                <a:latin typeface="+mj-lt"/>
              </a:rPr>
              <a:t>or other </a:t>
            </a:r>
            <a:r>
              <a:rPr lang="en-US" sz="2800" dirty="0">
                <a:latin typeface="+mj-lt"/>
              </a:rPr>
              <a:t>location-based information about you and </a:t>
            </a:r>
            <a:r>
              <a:rPr lang="en-US" sz="2800" dirty="0" smtClean="0">
                <a:latin typeface="+mj-lt"/>
              </a:rPr>
              <a:t>your device </a:t>
            </a:r>
            <a:r>
              <a:rPr lang="en-US" sz="2800" dirty="0">
                <a:latin typeface="+mj-lt"/>
              </a:rPr>
              <a:t>. . </a:t>
            </a:r>
            <a:r>
              <a:rPr lang="en-US" sz="2800" dirty="0" smtClean="0">
                <a:latin typeface="+mj-lt"/>
              </a:rPr>
              <a:t>.”</a:t>
            </a:r>
            <a:endParaRPr lang="en-US" sz="2800" dirty="0">
              <a:latin typeface="+mj-lt"/>
            </a:endParaRPr>
          </a:p>
          <a:p>
            <a:endParaRPr lang="en-US" sz="3200" dirty="0">
              <a:latin typeface="+mj-lt"/>
            </a:endParaRPr>
          </a:p>
          <a:p>
            <a:pPr marL="0" indent="0">
              <a:buNone/>
            </a:pPr>
            <a:r>
              <a:rPr lang="en-US" sz="3200" b="1" dirty="0" smtClean="0">
                <a:latin typeface="+mj-lt"/>
              </a:rPr>
              <a:t>First party collection</a:t>
            </a:r>
          </a:p>
          <a:p>
            <a:pPr lvl="1"/>
            <a:r>
              <a:rPr lang="en-US" sz="2800" dirty="0" smtClean="0">
                <a:latin typeface="+mj-lt"/>
              </a:rPr>
              <a:t>“</a:t>
            </a:r>
            <a:r>
              <a:rPr lang="en-US" sz="2800" b="1" dirty="0" smtClean="0">
                <a:solidFill>
                  <a:srgbClr val="FF0000"/>
                </a:solidFill>
                <a:latin typeface="+mj-lt"/>
              </a:rPr>
              <a:t>we</a:t>
            </a:r>
            <a:r>
              <a:rPr lang="en-US" sz="2800" dirty="0" smtClean="0">
                <a:solidFill>
                  <a:srgbClr val="FF0000"/>
                </a:solidFill>
                <a:latin typeface="+mj-lt"/>
              </a:rPr>
              <a:t> </a:t>
            </a:r>
            <a:r>
              <a:rPr lang="en-US" sz="2800" dirty="0" smtClean="0">
                <a:latin typeface="+mj-lt"/>
              </a:rPr>
              <a:t>automatically collect and store certain information (. . . ) including: (. . . ) your mobile device’s geographic location (specific geographic location if you’ve enabled collection of that information</a:t>
            </a:r>
            <a:r>
              <a:rPr lang="mr-IN" sz="2800" dirty="0" smtClean="0">
                <a:latin typeface="+mj-lt"/>
              </a:rPr>
              <a:t>…</a:t>
            </a:r>
            <a:r>
              <a:rPr lang="en-US" sz="2800" dirty="0" smtClean="0">
                <a:latin typeface="+mj-lt"/>
              </a:rPr>
              <a:t>”</a:t>
            </a:r>
          </a:p>
          <a:p>
            <a:pPr marL="0" indent="0">
              <a:buNone/>
            </a:pPr>
            <a:endParaRPr lang="en-US" sz="3200"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43</a:t>
            </a:fld>
            <a:endParaRPr lang="en-US"/>
          </a:p>
        </p:txBody>
      </p:sp>
    </p:spTree>
    <p:extLst>
      <p:ext uri="{BB962C8B-B14F-4D97-AF65-F5344CB8AC3E}">
        <p14:creationId xmlns:p14="http://schemas.microsoft.com/office/powerpoint/2010/main" val="53751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Hierarchical Classifier</a:t>
            </a:r>
            <a:endParaRPr lang="en-US" dirty="0"/>
          </a:p>
        </p:txBody>
      </p:sp>
      <p:grpSp>
        <p:nvGrpSpPr>
          <p:cNvPr id="70" name="Group 69"/>
          <p:cNvGrpSpPr/>
          <p:nvPr/>
        </p:nvGrpSpPr>
        <p:grpSpPr>
          <a:xfrm>
            <a:off x="192665" y="2036107"/>
            <a:ext cx="11487149" cy="3748420"/>
            <a:chOff x="1982616" y="1912861"/>
            <a:chExt cx="6553141" cy="1926487"/>
          </a:xfrm>
        </p:grpSpPr>
        <p:sp>
          <p:nvSpPr>
            <p:cNvPr id="4" name="Freeform 3"/>
            <p:cNvSpPr/>
            <p:nvPr/>
          </p:nvSpPr>
          <p:spPr>
            <a:xfrm>
              <a:off x="2122751" y="2963142"/>
              <a:ext cx="6380281" cy="191093"/>
            </a:xfrm>
            <a:custGeom>
              <a:avLst/>
              <a:gdLst>
                <a:gd name="connsiteX0" fmla="*/ 0 w 8128000"/>
                <a:gd name="connsiteY0" fmla="*/ 37544 h 375443"/>
                <a:gd name="connsiteX1" fmla="*/ 37544 w 8128000"/>
                <a:gd name="connsiteY1" fmla="*/ 0 h 375443"/>
                <a:gd name="connsiteX2" fmla="*/ 8090456 w 8128000"/>
                <a:gd name="connsiteY2" fmla="*/ 0 h 375443"/>
                <a:gd name="connsiteX3" fmla="*/ 8128000 w 8128000"/>
                <a:gd name="connsiteY3" fmla="*/ 37544 h 375443"/>
                <a:gd name="connsiteX4" fmla="*/ 8128000 w 8128000"/>
                <a:gd name="connsiteY4" fmla="*/ 337899 h 375443"/>
                <a:gd name="connsiteX5" fmla="*/ 8090456 w 8128000"/>
                <a:gd name="connsiteY5" fmla="*/ 375443 h 375443"/>
                <a:gd name="connsiteX6" fmla="*/ 37544 w 8128000"/>
                <a:gd name="connsiteY6" fmla="*/ 375443 h 375443"/>
                <a:gd name="connsiteX7" fmla="*/ 0 w 8128000"/>
                <a:gd name="connsiteY7" fmla="*/ 337899 h 375443"/>
                <a:gd name="connsiteX8" fmla="*/ 0 w 8128000"/>
                <a:gd name="connsiteY8" fmla="*/ 37544 h 37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375443">
                  <a:moveTo>
                    <a:pt x="0" y="37544"/>
                  </a:moveTo>
                  <a:cubicBezTo>
                    <a:pt x="0" y="16809"/>
                    <a:pt x="16809" y="0"/>
                    <a:pt x="37544" y="0"/>
                  </a:cubicBezTo>
                  <a:lnTo>
                    <a:pt x="8090456" y="0"/>
                  </a:lnTo>
                  <a:cubicBezTo>
                    <a:pt x="8111191" y="0"/>
                    <a:pt x="8128000" y="16809"/>
                    <a:pt x="8128000" y="37544"/>
                  </a:cubicBezTo>
                  <a:lnTo>
                    <a:pt x="8128000" y="337899"/>
                  </a:lnTo>
                  <a:cubicBezTo>
                    <a:pt x="8128000" y="358634"/>
                    <a:pt x="8111191" y="375443"/>
                    <a:pt x="8090456" y="375443"/>
                  </a:cubicBezTo>
                  <a:lnTo>
                    <a:pt x="37544" y="375443"/>
                  </a:lnTo>
                  <a:cubicBezTo>
                    <a:pt x="16809" y="375443"/>
                    <a:pt x="0" y="358634"/>
                    <a:pt x="0" y="337899"/>
                  </a:cubicBezTo>
                  <a:lnTo>
                    <a:pt x="0" y="37544"/>
                  </a:lnTo>
                  <a:close/>
                </a:path>
              </a:pathLst>
            </a:cu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56896" tIns="56896" rIns="5746496" bIns="56896" numCol="1" spcCol="1270" anchor="ctr" anchorCtr="0">
              <a:noAutofit/>
            </a:bodyPr>
            <a:lstStyle/>
            <a:p>
              <a:pPr algn="ctr" defTabSz="355600">
                <a:lnSpc>
                  <a:spcPts val="1000"/>
                </a:lnSpc>
                <a:tabLst>
                  <a:tab pos="1774825" algn="l"/>
                </a:tabLst>
              </a:pPr>
              <a:endParaRPr lang="en-US" sz="1400" dirty="0">
                <a:latin typeface="+mj-lt"/>
                <a:ea typeface="cmr10" charset="0"/>
                <a:cs typeface="cmr10" charset="0"/>
              </a:endParaRPr>
            </a:p>
          </p:txBody>
        </p:sp>
        <p:sp>
          <p:nvSpPr>
            <p:cNvPr id="5" name="Freeform 4"/>
            <p:cNvSpPr/>
            <p:nvPr/>
          </p:nvSpPr>
          <p:spPr>
            <a:xfrm>
              <a:off x="2122752" y="2660695"/>
              <a:ext cx="6380280" cy="238090"/>
            </a:xfrm>
            <a:custGeom>
              <a:avLst/>
              <a:gdLst>
                <a:gd name="connsiteX0" fmla="*/ 0 w 8128000"/>
                <a:gd name="connsiteY0" fmla="*/ 37544 h 375443"/>
                <a:gd name="connsiteX1" fmla="*/ 37544 w 8128000"/>
                <a:gd name="connsiteY1" fmla="*/ 0 h 375443"/>
                <a:gd name="connsiteX2" fmla="*/ 8090456 w 8128000"/>
                <a:gd name="connsiteY2" fmla="*/ 0 h 375443"/>
                <a:gd name="connsiteX3" fmla="*/ 8128000 w 8128000"/>
                <a:gd name="connsiteY3" fmla="*/ 37544 h 375443"/>
                <a:gd name="connsiteX4" fmla="*/ 8128000 w 8128000"/>
                <a:gd name="connsiteY4" fmla="*/ 337899 h 375443"/>
                <a:gd name="connsiteX5" fmla="*/ 8090456 w 8128000"/>
                <a:gd name="connsiteY5" fmla="*/ 375443 h 375443"/>
                <a:gd name="connsiteX6" fmla="*/ 37544 w 8128000"/>
                <a:gd name="connsiteY6" fmla="*/ 375443 h 375443"/>
                <a:gd name="connsiteX7" fmla="*/ 0 w 8128000"/>
                <a:gd name="connsiteY7" fmla="*/ 337899 h 375443"/>
                <a:gd name="connsiteX8" fmla="*/ 0 w 8128000"/>
                <a:gd name="connsiteY8" fmla="*/ 37544 h 37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375443">
                  <a:moveTo>
                    <a:pt x="0" y="37544"/>
                  </a:moveTo>
                  <a:cubicBezTo>
                    <a:pt x="0" y="16809"/>
                    <a:pt x="16809" y="0"/>
                    <a:pt x="37544" y="0"/>
                  </a:cubicBezTo>
                  <a:lnTo>
                    <a:pt x="8090456" y="0"/>
                  </a:lnTo>
                  <a:cubicBezTo>
                    <a:pt x="8111191" y="0"/>
                    <a:pt x="8128000" y="16809"/>
                    <a:pt x="8128000" y="37544"/>
                  </a:cubicBezTo>
                  <a:lnTo>
                    <a:pt x="8128000" y="337899"/>
                  </a:lnTo>
                  <a:cubicBezTo>
                    <a:pt x="8128000" y="358634"/>
                    <a:pt x="8111191" y="375443"/>
                    <a:pt x="8090456" y="375443"/>
                  </a:cubicBezTo>
                  <a:lnTo>
                    <a:pt x="37544" y="375443"/>
                  </a:lnTo>
                  <a:cubicBezTo>
                    <a:pt x="16809" y="375443"/>
                    <a:pt x="0" y="358634"/>
                    <a:pt x="0" y="337899"/>
                  </a:cubicBezTo>
                  <a:lnTo>
                    <a:pt x="0" y="37544"/>
                  </a:lnTo>
                  <a:close/>
                </a:path>
              </a:pathLst>
            </a:custGeom>
            <a:solidFill>
              <a:schemeClr val="accent6">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56896" tIns="56896" rIns="5746496" bIns="56896" numCol="1" spcCol="1270" anchor="ctr" anchorCtr="0">
              <a:noAutofit/>
            </a:bodyPr>
            <a:lstStyle/>
            <a:p>
              <a:pPr lvl="0" algn="ctr" defTabSz="355600">
                <a:lnSpc>
                  <a:spcPts val="1000"/>
                </a:lnSpc>
                <a:tabLst>
                  <a:tab pos="1774825" algn="l"/>
                </a:tabLst>
              </a:pPr>
              <a:endParaRPr lang="en-US" sz="1400" kern="1200" dirty="0">
                <a:latin typeface="+mj-lt"/>
                <a:ea typeface="cmr10" charset="0"/>
                <a:cs typeface="cmr10" charset="0"/>
              </a:endParaRPr>
            </a:p>
          </p:txBody>
        </p:sp>
        <p:sp>
          <p:nvSpPr>
            <p:cNvPr id="6" name="Freeform 5"/>
            <p:cNvSpPr/>
            <p:nvPr/>
          </p:nvSpPr>
          <p:spPr>
            <a:xfrm>
              <a:off x="2122751" y="2319594"/>
              <a:ext cx="6352545" cy="259312"/>
            </a:xfrm>
            <a:custGeom>
              <a:avLst/>
              <a:gdLst>
                <a:gd name="connsiteX0" fmla="*/ 0 w 8128000"/>
                <a:gd name="connsiteY0" fmla="*/ 37544 h 375443"/>
                <a:gd name="connsiteX1" fmla="*/ 37544 w 8128000"/>
                <a:gd name="connsiteY1" fmla="*/ 0 h 375443"/>
                <a:gd name="connsiteX2" fmla="*/ 8090456 w 8128000"/>
                <a:gd name="connsiteY2" fmla="*/ 0 h 375443"/>
                <a:gd name="connsiteX3" fmla="*/ 8128000 w 8128000"/>
                <a:gd name="connsiteY3" fmla="*/ 37544 h 375443"/>
                <a:gd name="connsiteX4" fmla="*/ 8128000 w 8128000"/>
                <a:gd name="connsiteY4" fmla="*/ 337899 h 375443"/>
                <a:gd name="connsiteX5" fmla="*/ 8090456 w 8128000"/>
                <a:gd name="connsiteY5" fmla="*/ 375443 h 375443"/>
                <a:gd name="connsiteX6" fmla="*/ 37544 w 8128000"/>
                <a:gd name="connsiteY6" fmla="*/ 375443 h 375443"/>
                <a:gd name="connsiteX7" fmla="*/ 0 w 8128000"/>
                <a:gd name="connsiteY7" fmla="*/ 337899 h 375443"/>
                <a:gd name="connsiteX8" fmla="*/ 0 w 8128000"/>
                <a:gd name="connsiteY8" fmla="*/ 37544 h 37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375443">
                  <a:moveTo>
                    <a:pt x="0" y="37544"/>
                  </a:moveTo>
                  <a:cubicBezTo>
                    <a:pt x="0" y="16809"/>
                    <a:pt x="16809" y="0"/>
                    <a:pt x="37544" y="0"/>
                  </a:cubicBezTo>
                  <a:lnTo>
                    <a:pt x="8090456" y="0"/>
                  </a:lnTo>
                  <a:cubicBezTo>
                    <a:pt x="8111191" y="0"/>
                    <a:pt x="8128000" y="16809"/>
                    <a:pt x="8128000" y="37544"/>
                  </a:cubicBezTo>
                  <a:lnTo>
                    <a:pt x="8128000" y="337899"/>
                  </a:lnTo>
                  <a:cubicBezTo>
                    <a:pt x="8128000" y="358634"/>
                    <a:pt x="8111191" y="375443"/>
                    <a:pt x="8090456" y="375443"/>
                  </a:cubicBezTo>
                  <a:lnTo>
                    <a:pt x="37544" y="375443"/>
                  </a:lnTo>
                  <a:cubicBezTo>
                    <a:pt x="16809" y="375443"/>
                    <a:pt x="0" y="358634"/>
                    <a:pt x="0" y="337899"/>
                  </a:cubicBezTo>
                  <a:lnTo>
                    <a:pt x="0" y="37544"/>
                  </a:lnTo>
                  <a:close/>
                </a:path>
              </a:pathLst>
            </a:cu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56896" tIns="56896" rIns="5746496" bIns="56896" numCol="1" spcCol="1270" anchor="ctr" anchorCtr="0">
              <a:noAutofit/>
            </a:bodyPr>
            <a:lstStyle/>
            <a:p>
              <a:pPr lvl="0" algn="ctr" defTabSz="355600">
                <a:lnSpc>
                  <a:spcPts val="1000"/>
                </a:lnSpc>
                <a:tabLst>
                  <a:tab pos="1774825" algn="l"/>
                </a:tabLst>
              </a:pPr>
              <a:endParaRPr lang="en-US" sz="1400" kern="1200" dirty="0">
                <a:latin typeface="+mj-lt"/>
                <a:ea typeface="cmr10" charset="0"/>
                <a:cs typeface="cmr10" charset="0"/>
              </a:endParaRPr>
            </a:p>
          </p:txBody>
        </p:sp>
        <p:sp>
          <p:nvSpPr>
            <p:cNvPr id="7" name="Freeform 6"/>
            <p:cNvSpPr/>
            <p:nvPr/>
          </p:nvSpPr>
          <p:spPr>
            <a:xfrm>
              <a:off x="4109209" y="2359767"/>
              <a:ext cx="1129765" cy="189643"/>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1">
              <a:noAutofit/>
            </a:bodyPr>
            <a:lstStyle/>
            <a:p>
              <a:pPr lvl="0" algn="ctr" defTabSz="355600">
                <a:lnSpc>
                  <a:spcPts val="1000"/>
                </a:lnSpc>
              </a:pPr>
              <a:r>
                <a:rPr lang="en-US" sz="1400" kern="1200" dirty="0" smtClean="0">
                  <a:solidFill>
                    <a:schemeClr val="tx1"/>
                  </a:solidFill>
                  <a:latin typeface="+mj-lt"/>
                  <a:ea typeface="cmr10" charset="0"/>
                  <a:cs typeface="cmr10" charset="0"/>
                </a:rPr>
                <a:t>1</a:t>
              </a:r>
              <a:r>
                <a:rPr lang="en-US" sz="1400" kern="1200" baseline="30000" dirty="0" smtClean="0">
                  <a:solidFill>
                    <a:schemeClr val="tx1"/>
                  </a:solidFill>
                  <a:latin typeface="+mj-lt"/>
                  <a:ea typeface="cmr10" charset="0"/>
                  <a:cs typeface="cmr10" charset="0"/>
                </a:rPr>
                <a:t>st</a:t>
              </a:r>
              <a:r>
                <a:rPr lang="en-US" sz="1400" kern="1200" baseline="0" dirty="0" smtClean="0">
                  <a:solidFill>
                    <a:schemeClr val="tx1"/>
                  </a:solidFill>
                  <a:latin typeface="+mj-lt"/>
                  <a:ea typeface="cmr10" charset="0"/>
                  <a:cs typeface="cmr10" charset="0"/>
                </a:rPr>
                <a:t> Party Collection</a:t>
              </a:r>
              <a:endParaRPr lang="en-US" sz="1400" kern="1200" dirty="0">
                <a:solidFill>
                  <a:schemeClr val="tx1"/>
                </a:solidFill>
                <a:latin typeface="+mj-lt"/>
                <a:ea typeface="cmr10" charset="0"/>
                <a:cs typeface="cmr10" charset="0"/>
              </a:endParaRPr>
            </a:p>
          </p:txBody>
        </p:sp>
        <p:sp>
          <p:nvSpPr>
            <p:cNvPr id="8" name="Freeform 7"/>
            <p:cNvSpPr/>
            <p:nvPr/>
          </p:nvSpPr>
          <p:spPr>
            <a:xfrm>
              <a:off x="5277836" y="1912861"/>
              <a:ext cx="1383857" cy="312869"/>
            </a:xfrm>
            <a:custGeom>
              <a:avLst/>
              <a:gdLst>
                <a:gd name="connsiteX0" fmla="*/ 0 w 675948"/>
                <a:gd name="connsiteY0" fmla="*/ 31287 h 312869"/>
                <a:gd name="connsiteX1" fmla="*/ 31287 w 675948"/>
                <a:gd name="connsiteY1" fmla="*/ 0 h 312869"/>
                <a:gd name="connsiteX2" fmla="*/ 644661 w 675948"/>
                <a:gd name="connsiteY2" fmla="*/ 0 h 312869"/>
                <a:gd name="connsiteX3" fmla="*/ 675948 w 675948"/>
                <a:gd name="connsiteY3" fmla="*/ 31287 h 312869"/>
                <a:gd name="connsiteX4" fmla="*/ 675948 w 675948"/>
                <a:gd name="connsiteY4" fmla="*/ 281582 h 312869"/>
                <a:gd name="connsiteX5" fmla="*/ 644661 w 675948"/>
                <a:gd name="connsiteY5" fmla="*/ 312869 h 312869"/>
                <a:gd name="connsiteX6" fmla="*/ 31287 w 675948"/>
                <a:gd name="connsiteY6" fmla="*/ 312869 h 312869"/>
                <a:gd name="connsiteX7" fmla="*/ 0 w 675948"/>
                <a:gd name="connsiteY7" fmla="*/ 281582 h 312869"/>
                <a:gd name="connsiteX8" fmla="*/ 0 w 675948"/>
                <a:gd name="connsiteY8" fmla="*/ 31287 h 3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48" h="312869">
                  <a:moveTo>
                    <a:pt x="0" y="31287"/>
                  </a:moveTo>
                  <a:cubicBezTo>
                    <a:pt x="0" y="14008"/>
                    <a:pt x="14008" y="0"/>
                    <a:pt x="31287" y="0"/>
                  </a:cubicBezTo>
                  <a:lnTo>
                    <a:pt x="644661" y="0"/>
                  </a:lnTo>
                  <a:cubicBezTo>
                    <a:pt x="661940" y="0"/>
                    <a:pt x="675948" y="14008"/>
                    <a:pt x="675948" y="31287"/>
                  </a:cubicBezTo>
                  <a:lnTo>
                    <a:pt x="675948" y="281582"/>
                  </a:lnTo>
                  <a:cubicBezTo>
                    <a:pt x="675948" y="298861"/>
                    <a:pt x="661940" y="312869"/>
                    <a:pt x="644661" y="312869"/>
                  </a:cubicBezTo>
                  <a:lnTo>
                    <a:pt x="31287" y="312869"/>
                  </a:lnTo>
                  <a:cubicBezTo>
                    <a:pt x="14008" y="312869"/>
                    <a:pt x="0" y="298861"/>
                    <a:pt x="0" y="281582"/>
                  </a:cubicBezTo>
                  <a:lnTo>
                    <a:pt x="0" y="31287"/>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4" tIns="12764" rIns="9164" bIns="12764" numCol="1" spcCol="1270" anchor="ctr" anchorCtr="0">
              <a:noAutofit/>
            </a:bodyPr>
            <a:lstStyle/>
            <a:p>
              <a:pPr lvl="0" algn="ctr" defTabSz="355600">
                <a:lnSpc>
                  <a:spcPts val="1000"/>
                </a:lnSpc>
              </a:pPr>
              <a:r>
                <a:rPr lang="en-US" kern="1200" dirty="0" smtClean="0">
                  <a:solidFill>
                    <a:schemeClr val="tx1"/>
                  </a:solidFill>
                  <a:latin typeface="+mj-lt"/>
                  <a:ea typeface="cmr10" charset="0"/>
                  <a:cs typeface="cmr10" charset="0"/>
                </a:rPr>
                <a:t>Category</a:t>
              </a:r>
              <a:r>
                <a:rPr lang="en-US" kern="1200" baseline="0" dirty="0" smtClean="0">
                  <a:solidFill>
                    <a:schemeClr val="tx1"/>
                  </a:solidFill>
                  <a:latin typeface="+mj-lt"/>
                  <a:ea typeface="cmr10" charset="0"/>
                  <a:cs typeface="cmr10" charset="0"/>
                </a:rPr>
                <a:t>-level Classifier </a:t>
              </a:r>
              <a:endParaRPr lang="en-US" kern="1200" dirty="0">
                <a:solidFill>
                  <a:schemeClr val="tx1"/>
                </a:solidFill>
                <a:latin typeface="+mj-lt"/>
                <a:ea typeface="cmr10" charset="0"/>
                <a:cs typeface="cmr10" charset="0"/>
              </a:endParaRPr>
            </a:p>
          </p:txBody>
        </p:sp>
        <p:sp>
          <p:nvSpPr>
            <p:cNvPr id="9" name="Freeform 8"/>
            <p:cNvSpPr/>
            <p:nvPr/>
          </p:nvSpPr>
          <p:spPr>
            <a:xfrm>
              <a:off x="6661693" y="2360593"/>
              <a:ext cx="1149677" cy="188817"/>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dirty="0">
                  <a:solidFill>
                    <a:schemeClr val="tx1"/>
                  </a:solidFill>
                  <a:latin typeface="+mj-lt"/>
                  <a:ea typeface="cmr10" charset="0"/>
                  <a:cs typeface="cmr10" charset="0"/>
                </a:rPr>
                <a:t>3</a:t>
              </a:r>
              <a:r>
                <a:rPr lang="en-US" sz="1400" baseline="30000" dirty="0">
                  <a:solidFill>
                    <a:schemeClr val="tx1"/>
                  </a:solidFill>
                  <a:latin typeface="+mj-lt"/>
                  <a:ea typeface="cmr10" charset="0"/>
                  <a:cs typeface="cmr10" charset="0"/>
                </a:rPr>
                <a:t>rd</a:t>
              </a:r>
              <a:r>
                <a:rPr lang="en-US" sz="1400" dirty="0">
                  <a:solidFill>
                    <a:schemeClr val="tx1"/>
                  </a:solidFill>
                  <a:latin typeface="+mj-lt"/>
                  <a:ea typeface="cmr10" charset="0"/>
                  <a:cs typeface="cmr10" charset="0"/>
                </a:rPr>
                <a:t> Party Collection</a:t>
              </a:r>
            </a:p>
          </p:txBody>
        </p:sp>
        <p:sp>
          <p:nvSpPr>
            <p:cNvPr id="10" name="Freeform 9"/>
            <p:cNvSpPr/>
            <p:nvPr/>
          </p:nvSpPr>
          <p:spPr>
            <a:xfrm>
              <a:off x="3741357" y="2692347"/>
              <a:ext cx="500346" cy="186995"/>
            </a:xfrm>
            <a:custGeom>
              <a:avLst/>
              <a:gdLst>
                <a:gd name="connsiteX0" fmla="*/ 0 w 469304"/>
                <a:gd name="connsiteY0" fmla="*/ 31287 h 312869"/>
                <a:gd name="connsiteX1" fmla="*/ 31287 w 469304"/>
                <a:gd name="connsiteY1" fmla="*/ 0 h 312869"/>
                <a:gd name="connsiteX2" fmla="*/ 438017 w 469304"/>
                <a:gd name="connsiteY2" fmla="*/ 0 h 312869"/>
                <a:gd name="connsiteX3" fmla="*/ 469304 w 469304"/>
                <a:gd name="connsiteY3" fmla="*/ 31287 h 312869"/>
                <a:gd name="connsiteX4" fmla="*/ 469304 w 469304"/>
                <a:gd name="connsiteY4" fmla="*/ 281582 h 312869"/>
                <a:gd name="connsiteX5" fmla="*/ 438017 w 469304"/>
                <a:gd name="connsiteY5" fmla="*/ 312869 h 312869"/>
                <a:gd name="connsiteX6" fmla="*/ 31287 w 469304"/>
                <a:gd name="connsiteY6" fmla="*/ 312869 h 312869"/>
                <a:gd name="connsiteX7" fmla="*/ 0 w 469304"/>
                <a:gd name="connsiteY7" fmla="*/ 281582 h 312869"/>
                <a:gd name="connsiteX8" fmla="*/ 0 w 469304"/>
                <a:gd name="connsiteY8" fmla="*/ 31287 h 3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04" h="312869">
                  <a:moveTo>
                    <a:pt x="0" y="31287"/>
                  </a:moveTo>
                  <a:cubicBezTo>
                    <a:pt x="0" y="14008"/>
                    <a:pt x="14008" y="0"/>
                    <a:pt x="31287" y="0"/>
                  </a:cubicBezTo>
                  <a:lnTo>
                    <a:pt x="438017" y="0"/>
                  </a:lnTo>
                  <a:cubicBezTo>
                    <a:pt x="455296" y="0"/>
                    <a:pt x="469304" y="14008"/>
                    <a:pt x="469304" y="31287"/>
                  </a:cubicBezTo>
                  <a:lnTo>
                    <a:pt x="469304" y="281582"/>
                  </a:lnTo>
                  <a:cubicBezTo>
                    <a:pt x="469304" y="298861"/>
                    <a:pt x="455296" y="312869"/>
                    <a:pt x="438017" y="312869"/>
                  </a:cubicBezTo>
                  <a:lnTo>
                    <a:pt x="31287" y="312869"/>
                  </a:lnTo>
                  <a:cubicBezTo>
                    <a:pt x="14008" y="312869"/>
                    <a:pt x="0" y="298861"/>
                    <a:pt x="0" y="281582"/>
                  </a:cubicBezTo>
                  <a:lnTo>
                    <a:pt x="0" y="31287"/>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4" tIns="12764" rIns="9164" bIns="12764" numCol="1" spcCol="1270" anchor="ctr" anchorCtr="0">
              <a:noAutofit/>
            </a:bodyPr>
            <a:lstStyle/>
            <a:p>
              <a:pPr lvl="0" algn="ctr" defTabSz="355600">
                <a:lnSpc>
                  <a:spcPts val="1000"/>
                </a:lnSpc>
              </a:pPr>
              <a:r>
                <a:rPr lang="en-US" sz="1400" b="0" kern="1200" dirty="0" smtClean="0">
                  <a:solidFill>
                    <a:schemeClr val="tx1"/>
                  </a:solidFill>
                  <a:latin typeface="+mj-lt"/>
                  <a:ea typeface="cmr10" charset="0"/>
                  <a:cs typeface="cmr10" charset="0"/>
                </a:rPr>
                <a:t>Info Type</a:t>
              </a:r>
              <a:endParaRPr lang="en-US" sz="1400" kern="1200" dirty="0">
                <a:solidFill>
                  <a:schemeClr val="tx1"/>
                </a:solidFill>
                <a:latin typeface="+mj-lt"/>
                <a:ea typeface="cmr10" charset="0"/>
                <a:cs typeface="cmr10" charset="0"/>
              </a:endParaRPr>
            </a:p>
          </p:txBody>
        </p:sp>
        <p:cxnSp>
          <p:nvCxnSpPr>
            <p:cNvPr id="11" name="Straight Connector 10"/>
            <p:cNvCxnSpPr/>
            <p:nvPr/>
          </p:nvCxnSpPr>
          <p:spPr>
            <a:xfrm flipH="1">
              <a:off x="3991528" y="2636723"/>
              <a:ext cx="1843205" cy="1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94885" y="2548181"/>
              <a:ext cx="0" cy="904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991528" y="2638661"/>
              <a:ext cx="0" cy="53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317" y="2692348"/>
              <a:ext cx="500346" cy="164852"/>
            </a:xfrm>
            <a:custGeom>
              <a:avLst/>
              <a:gdLst>
                <a:gd name="connsiteX0" fmla="*/ 0 w 469304"/>
                <a:gd name="connsiteY0" fmla="*/ 31287 h 312869"/>
                <a:gd name="connsiteX1" fmla="*/ 31287 w 469304"/>
                <a:gd name="connsiteY1" fmla="*/ 0 h 312869"/>
                <a:gd name="connsiteX2" fmla="*/ 438017 w 469304"/>
                <a:gd name="connsiteY2" fmla="*/ 0 h 312869"/>
                <a:gd name="connsiteX3" fmla="*/ 469304 w 469304"/>
                <a:gd name="connsiteY3" fmla="*/ 31287 h 312869"/>
                <a:gd name="connsiteX4" fmla="*/ 469304 w 469304"/>
                <a:gd name="connsiteY4" fmla="*/ 281582 h 312869"/>
                <a:gd name="connsiteX5" fmla="*/ 438017 w 469304"/>
                <a:gd name="connsiteY5" fmla="*/ 312869 h 312869"/>
                <a:gd name="connsiteX6" fmla="*/ 31287 w 469304"/>
                <a:gd name="connsiteY6" fmla="*/ 312869 h 312869"/>
                <a:gd name="connsiteX7" fmla="*/ 0 w 469304"/>
                <a:gd name="connsiteY7" fmla="*/ 281582 h 312869"/>
                <a:gd name="connsiteX8" fmla="*/ 0 w 469304"/>
                <a:gd name="connsiteY8" fmla="*/ 31287 h 3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04" h="312869">
                  <a:moveTo>
                    <a:pt x="0" y="31287"/>
                  </a:moveTo>
                  <a:cubicBezTo>
                    <a:pt x="0" y="14008"/>
                    <a:pt x="14008" y="0"/>
                    <a:pt x="31287" y="0"/>
                  </a:cubicBezTo>
                  <a:lnTo>
                    <a:pt x="438017" y="0"/>
                  </a:lnTo>
                  <a:cubicBezTo>
                    <a:pt x="455296" y="0"/>
                    <a:pt x="469304" y="14008"/>
                    <a:pt x="469304" y="31287"/>
                  </a:cubicBezTo>
                  <a:lnTo>
                    <a:pt x="469304" y="281582"/>
                  </a:lnTo>
                  <a:cubicBezTo>
                    <a:pt x="469304" y="298861"/>
                    <a:pt x="455296" y="312869"/>
                    <a:pt x="438017" y="312869"/>
                  </a:cubicBezTo>
                  <a:lnTo>
                    <a:pt x="31287" y="312869"/>
                  </a:lnTo>
                  <a:cubicBezTo>
                    <a:pt x="14008" y="312869"/>
                    <a:pt x="0" y="298861"/>
                    <a:pt x="0" y="281582"/>
                  </a:cubicBezTo>
                  <a:lnTo>
                    <a:pt x="0" y="31287"/>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4" tIns="12764" rIns="9164" bIns="12764" numCol="1" spcCol="1270" anchor="ctr" anchorCtr="0">
              <a:noAutofit/>
            </a:bodyPr>
            <a:lstStyle/>
            <a:p>
              <a:pPr lvl="0" algn="ctr" defTabSz="355600">
                <a:lnSpc>
                  <a:spcPts val="1000"/>
                </a:lnSpc>
              </a:pPr>
              <a:r>
                <a:rPr lang="en-US" sz="1400" b="0" kern="1200" dirty="0" smtClean="0">
                  <a:solidFill>
                    <a:schemeClr val="tx1"/>
                  </a:solidFill>
                  <a:latin typeface="+mj-lt"/>
                  <a:ea typeface="cmr10" charset="0"/>
                  <a:cs typeface="cmr10" charset="0"/>
                </a:rPr>
                <a:t>Purpose</a:t>
              </a:r>
              <a:endParaRPr lang="en-US" sz="1400" kern="1200" dirty="0">
                <a:solidFill>
                  <a:schemeClr val="tx1"/>
                </a:solidFill>
                <a:latin typeface="+mj-lt"/>
                <a:ea typeface="cmr10" charset="0"/>
                <a:cs typeface="cmr10" charset="0"/>
              </a:endParaRPr>
            </a:p>
          </p:txBody>
        </p:sp>
        <p:sp>
          <p:nvSpPr>
            <p:cNvPr id="15" name="Freeform 14"/>
            <p:cNvSpPr/>
            <p:nvPr/>
          </p:nvSpPr>
          <p:spPr>
            <a:xfrm>
              <a:off x="3443443" y="2987266"/>
              <a:ext cx="590187" cy="133711"/>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dirty="0" smtClean="0">
                  <a:solidFill>
                    <a:schemeClr val="tx1"/>
                  </a:solidFill>
                  <a:latin typeface="+mj-lt"/>
                  <a:ea typeface="cmr10" charset="0"/>
                  <a:cs typeface="cmr10" charset="0"/>
                </a:rPr>
                <a:t>Location</a:t>
              </a:r>
              <a:endParaRPr lang="en-US" sz="1400" kern="1200" dirty="0">
                <a:solidFill>
                  <a:schemeClr val="tx1"/>
                </a:solidFill>
                <a:latin typeface="+mj-lt"/>
                <a:ea typeface="cmr10" charset="0"/>
                <a:cs typeface="cmr10" charset="0"/>
              </a:endParaRPr>
            </a:p>
          </p:txBody>
        </p:sp>
        <p:sp>
          <p:nvSpPr>
            <p:cNvPr id="16" name="Freeform 15"/>
            <p:cNvSpPr/>
            <p:nvPr/>
          </p:nvSpPr>
          <p:spPr>
            <a:xfrm>
              <a:off x="2862199" y="2987266"/>
              <a:ext cx="603470" cy="133711"/>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dirty="0" smtClean="0">
                  <a:solidFill>
                    <a:schemeClr val="tx1"/>
                  </a:solidFill>
                  <a:latin typeface="+mj-lt"/>
                  <a:ea typeface="cmr10" charset="0"/>
                  <a:cs typeface="cmr10" charset="0"/>
                </a:rPr>
                <a:t>Financial</a:t>
              </a:r>
              <a:endParaRPr lang="en-US" sz="1400" kern="1200" dirty="0">
                <a:solidFill>
                  <a:schemeClr val="tx1"/>
                </a:solidFill>
                <a:latin typeface="+mj-lt"/>
                <a:ea typeface="cmr10" charset="0"/>
                <a:cs typeface="cmr10" charset="0"/>
              </a:endParaRPr>
            </a:p>
          </p:txBody>
        </p:sp>
        <p:sp>
          <p:nvSpPr>
            <p:cNvPr id="17" name="Freeform 16"/>
            <p:cNvSpPr/>
            <p:nvPr/>
          </p:nvSpPr>
          <p:spPr>
            <a:xfrm>
              <a:off x="5523034" y="2692348"/>
              <a:ext cx="775666" cy="164852"/>
            </a:xfrm>
            <a:custGeom>
              <a:avLst/>
              <a:gdLst>
                <a:gd name="connsiteX0" fmla="*/ 0 w 469304"/>
                <a:gd name="connsiteY0" fmla="*/ 31287 h 312869"/>
                <a:gd name="connsiteX1" fmla="*/ 31287 w 469304"/>
                <a:gd name="connsiteY1" fmla="*/ 0 h 312869"/>
                <a:gd name="connsiteX2" fmla="*/ 438017 w 469304"/>
                <a:gd name="connsiteY2" fmla="*/ 0 h 312869"/>
                <a:gd name="connsiteX3" fmla="*/ 469304 w 469304"/>
                <a:gd name="connsiteY3" fmla="*/ 31287 h 312869"/>
                <a:gd name="connsiteX4" fmla="*/ 469304 w 469304"/>
                <a:gd name="connsiteY4" fmla="*/ 281582 h 312869"/>
                <a:gd name="connsiteX5" fmla="*/ 438017 w 469304"/>
                <a:gd name="connsiteY5" fmla="*/ 312869 h 312869"/>
                <a:gd name="connsiteX6" fmla="*/ 31287 w 469304"/>
                <a:gd name="connsiteY6" fmla="*/ 312869 h 312869"/>
                <a:gd name="connsiteX7" fmla="*/ 0 w 469304"/>
                <a:gd name="connsiteY7" fmla="*/ 281582 h 312869"/>
                <a:gd name="connsiteX8" fmla="*/ 0 w 469304"/>
                <a:gd name="connsiteY8" fmla="*/ 31287 h 3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04" h="312869">
                  <a:moveTo>
                    <a:pt x="0" y="31287"/>
                  </a:moveTo>
                  <a:cubicBezTo>
                    <a:pt x="0" y="14008"/>
                    <a:pt x="14008" y="0"/>
                    <a:pt x="31287" y="0"/>
                  </a:cubicBezTo>
                  <a:lnTo>
                    <a:pt x="438017" y="0"/>
                  </a:lnTo>
                  <a:cubicBezTo>
                    <a:pt x="455296" y="0"/>
                    <a:pt x="469304" y="14008"/>
                    <a:pt x="469304" y="31287"/>
                  </a:cubicBezTo>
                  <a:lnTo>
                    <a:pt x="469304" y="281582"/>
                  </a:lnTo>
                  <a:cubicBezTo>
                    <a:pt x="469304" y="298861"/>
                    <a:pt x="455296" y="312869"/>
                    <a:pt x="438017" y="312869"/>
                  </a:cubicBezTo>
                  <a:lnTo>
                    <a:pt x="31287" y="312869"/>
                  </a:lnTo>
                  <a:cubicBezTo>
                    <a:pt x="14008" y="312869"/>
                    <a:pt x="0" y="298861"/>
                    <a:pt x="0" y="281582"/>
                  </a:cubicBezTo>
                  <a:lnTo>
                    <a:pt x="0" y="31287"/>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4" tIns="12764" rIns="9164" bIns="12764" numCol="1" spcCol="1270" anchor="ctr" anchorCtr="0">
              <a:noAutofit/>
            </a:bodyPr>
            <a:lstStyle/>
            <a:p>
              <a:pPr lvl="0" algn="ctr" defTabSz="355600">
                <a:lnSpc>
                  <a:spcPts val="1000"/>
                </a:lnSpc>
              </a:pPr>
              <a:r>
                <a:rPr lang="en-US" sz="1400" b="0" kern="1200" dirty="0" smtClean="0">
                  <a:solidFill>
                    <a:schemeClr val="tx1"/>
                  </a:solidFill>
                  <a:latin typeface="+mj-lt"/>
                  <a:ea typeface="cmr10" charset="0"/>
                  <a:cs typeface="cmr10" charset="0"/>
                </a:rPr>
                <a:t>Collection Mode</a:t>
              </a:r>
              <a:endParaRPr lang="en-US" sz="1400" kern="1200" dirty="0">
                <a:solidFill>
                  <a:schemeClr val="tx1"/>
                </a:solidFill>
                <a:latin typeface="+mj-lt"/>
                <a:ea typeface="cmr10" charset="0"/>
                <a:cs typeface="cmr10" charset="0"/>
              </a:endParaRPr>
            </a:p>
          </p:txBody>
        </p:sp>
        <p:cxnSp>
          <p:nvCxnSpPr>
            <p:cNvPr id="18" name="Straight Connector 17"/>
            <p:cNvCxnSpPr/>
            <p:nvPr/>
          </p:nvCxnSpPr>
          <p:spPr>
            <a:xfrm flipV="1">
              <a:off x="4858303" y="2638661"/>
              <a:ext cx="0" cy="53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834733" y="2636855"/>
              <a:ext cx="0" cy="53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97026" y="2993210"/>
              <a:ext cx="207735" cy="166485"/>
            </a:xfrm>
            <a:prstGeom prst="rect">
              <a:avLst/>
            </a:prstGeom>
            <a:noFill/>
          </p:spPr>
          <p:txBody>
            <a:bodyPr wrap="square" rtlCol="0">
              <a:spAutoFit/>
            </a:bodyPr>
            <a:lstStyle>
              <a:defPPr>
                <a:defRPr lang="en-US"/>
              </a:defPPr>
              <a:lvl1pPr>
                <a:lnSpc>
                  <a:spcPts val="1000"/>
                </a:lnSpc>
              </a:lvl1pPr>
            </a:lstStyle>
            <a:p>
              <a:r>
                <a:rPr lang="mr-IN" sz="4000" dirty="0">
                  <a:latin typeface="+mj-lt"/>
                </a:rPr>
                <a:t>…</a:t>
              </a:r>
              <a:endParaRPr lang="en-US" sz="4000" dirty="0">
                <a:latin typeface="+mj-lt"/>
              </a:endParaRPr>
            </a:p>
          </p:txBody>
        </p:sp>
        <p:sp>
          <p:nvSpPr>
            <p:cNvPr id="21" name="Freeform 20"/>
            <p:cNvSpPr/>
            <p:nvPr/>
          </p:nvSpPr>
          <p:spPr>
            <a:xfrm>
              <a:off x="4889077" y="2991950"/>
              <a:ext cx="427863" cy="133711"/>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smtClean="0">
                  <a:solidFill>
                    <a:schemeClr val="tx1"/>
                  </a:solidFill>
                  <a:latin typeface="+mj-lt"/>
                  <a:ea typeface="cmr10" charset="0"/>
                  <a:cs typeface="cmr10" charset="0"/>
                </a:rPr>
                <a:t>Legal</a:t>
              </a:r>
              <a:endParaRPr lang="en-US" sz="1400" kern="1200" dirty="0">
                <a:solidFill>
                  <a:schemeClr val="tx1"/>
                </a:solidFill>
                <a:latin typeface="+mj-lt"/>
                <a:ea typeface="cmr10" charset="0"/>
                <a:cs typeface="cmr10" charset="0"/>
              </a:endParaRPr>
            </a:p>
          </p:txBody>
        </p:sp>
        <p:sp>
          <p:nvSpPr>
            <p:cNvPr id="22" name="Freeform 21"/>
            <p:cNvSpPr/>
            <p:nvPr/>
          </p:nvSpPr>
          <p:spPr>
            <a:xfrm>
              <a:off x="4236914" y="2991141"/>
              <a:ext cx="662333" cy="133711"/>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smtClean="0">
                  <a:solidFill>
                    <a:schemeClr val="tx1"/>
                  </a:solidFill>
                  <a:latin typeface="+mj-lt"/>
                  <a:ea typeface="cmr10" charset="0"/>
                  <a:cs typeface="cmr10" charset="0"/>
                </a:rPr>
                <a:t>Marketing</a:t>
              </a:r>
              <a:endParaRPr lang="en-US" sz="1400" kern="1200" dirty="0">
                <a:solidFill>
                  <a:schemeClr val="tx1"/>
                </a:solidFill>
                <a:latin typeface="+mj-lt"/>
                <a:ea typeface="cmr10" charset="0"/>
                <a:cs typeface="cmr10" charset="0"/>
              </a:endParaRPr>
            </a:p>
          </p:txBody>
        </p:sp>
        <p:sp>
          <p:nvSpPr>
            <p:cNvPr id="23" name="TextBox 22"/>
            <p:cNvSpPr txBox="1"/>
            <p:nvPr/>
          </p:nvSpPr>
          <p:spPr>
            <a:xfrm>
              <a:off x="5244818" y="2999455"/>
              <a:ext cx="207735" cy="166485"/>
            </a:xfrm>
            <a:prstGeom prst="rect">
              <a:avLst/>
            </a:prstGeom>
            <a:noFill/>
          </p:spPr>
          <p:txBody>
            <a:bodyPr wrap="square" rtlCol="0">
              <a:spAutoFit/>
            </a:bodyPr>
            <a:lstStyle>
              <a:defPPr>
                <a:defRPr lang="en-US"/>
              </a:defPPr>
              <a:lvl1pPr>
                <a:lnSpc>
                  <a:spcPts val="1000"/>
                </a:lnSpc>
              </a:lvl1pPr>
            </a:lstStyle>
            <a:p>
              <a:r>
                <a:rPr lang="mr-IN" sz="4000" dirty="0">
                  <a:latin typeface="+mj-lt"/>
                </a:rPr>
                <a:t>…</a:t>
              </a:r>
              <a:endParaRPr lang="en-US" sz="4000" dirty="0">
                <a:latin typeface="+mj-lt"/>
              </a:endParaRPr>
            </a:p>
          </p:txBody>
        </p:sp>
        <p:sp>
          <p:nvSpPr>
            <p:cNvPr id="24" name="Freeform 23"/>
            <p:cNvSpPr/>
            <p:nvPr/>
          </p:nvSpPr>
          <p:spPr>
            <a:xfrm>
              <a:off x="5480749" y="2981308"/>
              <a:ext cx="707968" cy="133711"/>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smtClean="0">
                  <a:solidFill>
                    <a:schemeClr val="tx1"/>
                  </a:solidFill>
                  <a:latin typeface="+mj-lt"/>
                  <a:ea typeface="cmr10" charset="0"/>
                  <a:cs typeface="cmr10" charset="0"/>
                </a:rPr>
                <a:t>On-website</a:t>
              </a:r>
              <a:endParaRPr lang="en-US" sz="1400" kern="1200" dirty="0">
                <a:solidFill>
                  <a:schemeClr val="tx1"/>
                </a:solidFill>
                <a:latin typeface="+mj-lt"/>
                <a:ea typeface="cmr10" charset="0"/>
                <a:cs typeface="cmr10" charset="0"/>
              </a:endParaRPr>
            </a:p>
          </p:txBody>
        </p:sp>
        <p:sp>
          <p:nvSpPr>
            <p:cNvPr id="25" name="Freeform 24"/>
            <p:cNvSpPr/>
            <p:nvPr/>
          </p:nvSpPr>
          <p:spPr>
            <a:xfrm>
              <a:off x="6141530" y="2981308"/>
              <a:ext cx="857421" cy="133711"/>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solidFill>
              <a:schemeClr val="bg1"/>
            </a:solidFill>
            <a:ln>
              <a:solidFill>
                <a:schemeClr val="tx1">
                  <a:lumMod val="50000"/>
                  <a:lumOff val="50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r>
                <a:rPr lang="en-US" sz="1400" smtClean="0">
                  <a:solidFill>
                    <a:schemeClr val="tx1"/>
                  </a:solidFill>
                  <a:latin typeface="+mj-lt"/>
                  <a:ea typeface="cmr10" charset="0"/>
                  <a:cs typeface="cmr10" charset="0"/>
                </a:rPr>
                <a:t>From 3</a:t>
              </a:r>
              <a:r>
                <a:rPr lang="en-US" sz="1400" baseline="30000" smtClean="0">
                  <a:solidFill>
                    <a:schemeClr val="tx1"/>
                  </a:solidFill>
                  <a:latin typeface="+mj-lt"/>
                  <a:ea typeface="cmr10" charset="0"/>
                  <a:cs typeface="cmr10" charset="0"/>
                </a:rPr>
                <a:t>rd</a:t>
              </a:r>
              <a:r>
                <a:rPr lang="en-US" sz="1400" smtClean="0">
                  <a:solidFill>
                    <a:schemeClr val="tx1"/>
                  </a:solidFill>
                  <a:latin typeface="+mj-lt"/>
                  <a:ea typeface="cmr10" charset="0"/>
                  <a:cs typeface="cmr10" charset="0"/>
                </a:rPr>
                <a:t> party</a:t>
              </a:r>
              <a:endParaRPr lang="en-US" sz="1400" kern="1200" dirty="0">
                <a:solidFill>
                  <a:schemeClr val="tx1"/>
                </a:solidFill>
                <a:latin typeface="+mj-lt"/>
                <a:ea typeface="cmr10" charset="0"/>
                <a:cs typeface="cmr10" charset="0"/>
              </a:endParaRPr>
            </a:p>
          </p:txBody>
        </p:sp>
        <p:sp>
          <p:nvSpPr>
            <p:cNvPr id="26" name="TextBox 25"/>
            <p:cNvSpPr txBox="1"/>
            <p:nvPr/>
          </p:nvSpPr>
          <p:spPr>
            <a:xfrm>
              <a:off x="7009954" y="2983811"/>
              <a:ext cx="207735" cy="166485"/>
            </a:xfrm>
            <a:prstGeom prst="rect">
              <a:avLst/>
            </a:prstGeom>
            <a:noFill/>
          </p:spPr>
          <p:txBody>
            <a:bodyPr wrap="square" rtlCol="0">
              <a:spAutoFit/>
            </a:bodyPr>
            <a:lstStyle>
              <a:defPPr>
                <a:defRPr lang="en-US"/>
              </a:defPPr>
              <a:lvl1pPr>
                <a:lnSpc>
                  <a:spcPts val="1000"/>
                </a:lnSpc>
              </a:lvl1pPr>
            </a:lstStyle>
            <a:p>
              <a:r>
                <a:rPr lang="mr-IN" sz="4000" dirty="0">
                  <a:latin typeface="+mj-lt"/>
                </a:rPr>
                <a:t>…</a:t>
              </a:r>
              <a:endParaRPr lang="en-US" sz="4000" dirty="0">
                <a:latin typeface="+mj-lt"/>
              </a:endParaRPr>
            </a:p>
          </p:txBody>
        </p:sp>
        <p:sp>
          <p:nvSpPr>
            <p:cNvPr id="27" name="Rectangle 26"/>
            <p:cNvSpPr/>
            <p:nvPr/>
          </p:nvSpPr>
          <p:spPr>
            <a:xfrm flipV="1">
              <a:off x="3130320" y="3164765"/>
              <a:ext cx="196770" cy="3645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solidFill>
                  <a:schemeClr val="tx1"/>
                </a:solidFill>
                <a:latin typeface="+mj-lt"/>
              </a:endParaRPr>
            </a:p>
          </p:txBody>
        </p:sp>
        <p:sp>
          <p:nvSpPr>
            <p:cNvPr id="28" name="Rectangle 27"/>
            <p:cNvSpPr/>
            <p:nvPr/>
          </p:nvSpPr>
          <p:spPr>
            <a:xfrm flipV="1">
              <a:off x="3633413" y="3357642"/>
              <a:ext cx="196770" cy="1716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solidFill>
                  <a:schemeClr val="tx1"/>
                </a:solidFill>
                <a:latin typeface="+mj-lt"/>
              </a:endParaRPr>
            </a:p>
          </p:txBody>
        </p:sp>
        <p:sp>
          <p:nvSpPr>
            <p:cNvPr id="29" name="Rectangle 28"/>
            <p:cNvSpPr/>
            <p:nvPr/>
          </p:nvSpPr>
          <p:spPr>
            <a:xfrm flipV="1">
              <a:off x="4483373" y="3235903"/>
              <a:ext cx="196770" cy="2934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b="1">
                <a:solidFill>
                  <a:schemeClr val="tx1"/>
                </a:solidFill>
                <a:latin typeface="+mj-lt"/>
              </a:endParaRPr>
            </a:p>
          </p:txBody>
        </p:sp>
        <p:sp>
          <p:nvSpPr>
            <p:cNvPr id="30" name="Rectangle 29"/>
            <p:cNvSpPr/>
            <p:nvPr/>
          </p:nvSpPr>
          <p:spPr>
            <a:xfrm flipV="1">
              <a:off x="5013649" y="3475709"/>
              <a:ext cx="196770" cy="536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solidFill>
                  <a:schemeClr val="tx1"/>
                </a:solidFill>
                <a:latin typeface="+mj-lt"/>
              </a:endParaRPr>
            </a:p>
          </p:txBody>
        </p:sp>
        <p:sp>
          <p:nvSpPr>
            <p:cNvPr id="31" name="Rectangle 30"/>
            <p:cNvSpPr/>
            <p:nvPr/>
          </p:nvSpPr>
          <p:spPr>
            <a:xfrm flipV="1">
              <a:off x="5753154" y="3189809"/>
              <a:ext cx="196770" cy="3395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b="1">
                <a:solidFill>
                  <a:schemeClr val="tx1"/>
                </a:solidFill>
                <a:latin typeface="+mj-lt"/>
              </a:endParaRPr>
            </a:p>
          </p:txBody>
        </p:sp>
        <p:sp>
          <p:nvSpPr>
            <p:cNvPr id="32" name="Rectangle 31"/>
            <p:cNvSpPr/>
            <p:nvPr/>
          </p:nvSpPr>
          <p:spPr>
            <a:xfrm flipV="1">
              <a:off x="6492659" y="3363601"/>
              <a:ext cx="196770" cy="1657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b="1">
                <a:solidFill>
                  <a:schemeClr val="tx1"/>
                </a:solidFill>
                <a:latin typeface="+mj-lt"/>
              </a:endParaRPr>
            </a:p>
          </p:txBody>
        </p:sp>
        <p:cxnSp>
          <p:nvCxnSpPr>
            <p:cNvPr id="33" name="Straight Connector 32"/>
            <p:cNvCxnSpPr/>
            <p:nvPr/>
          </p:nvCxnSpPr>
          <p:spPr>
            <a:xfrm>
              <a:off x="2957548" y="3526927"/>
              <a:ext cx="5578209" cy="2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flipV="1">
              <a:off x="3956723" y="3336172"/>
              <a:ext cx="207735" cy="166485"/>
            </a:xfrm>
            <a:prstGeom prst="rect">
              <a:avLst/>
            </a:prstGeom>
            <a:noFill/>
          </p:spPr>
          <p:txBody>
            <a:bodyPr wrap="square" rtlCol="0">
              <a:spAutoFit/>
            </a:bodyPr>
            <a:lstStyle/>
            <a:p>
              <a:pPr>
                <a:lnSpc>
                  <a:spcPts val="1000"/>
                </a:lnSpc>
              </a:pPr>
              <a:r>
                <a:rPr lang="mr-IN" sz="4000" dirty="0" smtClean="0">
                  <a:latin typeface="+mj-lt"/>
                </a:rPr>
                <a:t>…</a:t>
              </a:r>
              <a:endParaRPr lang="en-US" sz="4000" dirty="0">
                <a:latin typeface="+mj-lt"/>
              </a:endParaRPr>
            </a:p>
          </p:txBody>
        </p:sp>
        <p:sp>
          <p:nvSpPr>
            <p:cNvPr id="35" name="TextBox 34"/>
            <p:cNvSpPr txBox="1"/>
            <p:nvPr/>
          </p:nvSpPr>
          <p:spPr>
            <a:xfrm flipV="1">
              <a:off x="5210419" y="3306354"/>
              <a:ext cx="207735" cy="166485"/>
            </a:xfrm>
            <a:prstGeom prst="rect">
              <a:avLst/>
            </a:prstGeom>
            <a:noFill/>
          </p:spPr>
          <p:txBody>
            <a:bodyPr wrap="square" rtlCol="0">
              <a:spAutoFit/>
            </a:bodyPr>
            <a:lstStyle/>
            <a:p>
              <a:pPr>
                <a:lnSpc>
                  <a:spcPts val="1000"/>
                </a:lnSpc>
              </a:pPr>
              <a:r>
                <a:rPr lang="mr-IN" sz="4000" smtClean="0">
                  <a:latin typeface="+mj-lt"/>
                </a:rPr>
                <a:t>…</a:t>
              </a:r>
              <a:endParaRPr lang="en-US" sz="4000" dirty="0">
                <a:latin typeface="+mj-lt"/>
              </a:endParaRPr>
            </a:p>
          </p:txBody>
        </p:sp>
        <p:sp>
          <p:nvSpPr>
            <p:cNvPr id="36" name="TextBox 35"/>
            <p:cNvSpPr txBox="1"/>
            <p:nvPr/>
          </p:nvSpPr>
          <p:spPr>
            <a:xfrm flipV="1">
              <a:off x="6976966" y="3306354"/>
              <a:ext cx="207735" cy="166485"/>
            </a:xfrm>
            <a:prstGeom prst="rect">
              <a:avLst/>
            </a:prstGeom>
            <a:noFill/>
          </p:spPr>
          <p:txBody>
            <a:bodyPr wrap="square" rtlCol="0">
              <a:spAutoFit/>
            </a:bodyPr>
            <a:lstStyle>
              <a:defPPr>
                <a:defRPr lang="en-US"/>
              </a:defPPr>
              <a:lvl1pPr>
                <a:lnSpc>
                  <a:spcPts val="1000"/>
                </a:lnSpc>
              </a:lvl1pPr>
            </a:lstStyle>
            <a:p>
              <a:r>
                <a:rPr lang="mr-IN" sz="4000">
                  <a:latin typeface="+mj-lt"/>
                </a:rPr>
                <a:t>…</a:t>
              </a:r>
              <a:endParaRPr lang="en-US" sz="4000" dirty="0">
                <a:latin typeface="+mj-lt"/>
              </a:endParaRPr>
            </a:p>
          </p:txBody>
        </p:sp>
        <p:sp>
          <p:nvSpPr>
            <p:cNvPr id="37" name="TextBox 36"/>
            <p:cNvSpPr txBox="1"/>
            <p:nvPr/>
          </p:nvSpPr>
          <p:spPr>
            <a:xfrm>
              <a:off x="7070713" y="2650533"/>
              <a:ext cx="207735" cy="166485"/>
            </a:xfrm>
            <a:prstGeom prst="rect">
              <a:avLst/>
            </a:prstGeom>
            <a:noFill/>
            <a:ln>
              <a:noFill/>
            </a:ln>
          </p:spPr>
          <p:txBody>
            <a:bodyPr wrap="square" rtlCol="0">
              <a:spAutoFit/>
            </a:bodyPr>
            <a:lstStyle>
              <a:defPPr>
                <a:defRPr lang="en-US"/>
              </a:defPPr>
              <a:lvl1pPr>
                <a:lnSpc>
                  <a:spcPts val="1000"/>
                </a:lnSpc>
              </a:lvl1pPr>
            </a:lstStyle>
            <a:p>
              <a:r>
                <a:rPr lang="mr-IN" sz="4000" dirty="0">
                  <a:latin typeface="+mj-lt"/>
                </a:rPr>
                <a:t>…</a:t>
              </a:r>
              <a:endParaRPr lang="en-US" sz="4000" dirty="0">
                <a:latin typeface="+mj-lt"/>
              </a:endParaRPr>
            </a:p>
          </p:txBody>
        </p:sp>
        <p:sp>
          <p:nvSpPr>
            <p:cNvPr id="38" name="TextBox 37"/>
            <p:cNvSpPr txBox="1"/>
            <p:nvPr/>
          </p:nvSpPr>
          <p:spPr>
            <a:xfrm>
              <a:off x="8159187" y="2383157"/>
              <a:ext cx="207735" cy="166485"/>
            </a:xfrm>
            <a:prstGeom prst="rect">
              <a:avLst/>
            </a:prstGeom>
            <a:noFill/>
          </p:spPr>
          <p:txBody>
            <a:bodyPr wrap="square" rtlCol="0">
              <a:spAutoFit/>
            </a:bodyPr>
            <a:lstStyle>
              <a:defPPr>
                <a:defRPr lang="en-US"/>
              </a:defPPr>
              <a:lvl1pPr>
                <a:lnSpc>
                  <a:spcPts val="1000"/>
                </a:lnSpc>
              </a:lvl1pPr>
            </a:lstStyle>
            <a:p>
              <a:r>
                <a:rPr lang="mr-IN" sz="4000" dirty="0">
                  <a:latin typeface="+mj-lt"/>
                </a:rPr>
                <a:t>…</a:t>
              </a:r>
              <a:endParaRPr lang="en-US" sz="4000" dirty="0">
                <a:latin typeface="+mj-lt"/>
              </a:endParaRPr>
            </a:p>
          </p:txBody>
        </p:sp>
        <p:cxnSp>
          <p:nvCxnSpPr>
            <p:cNvPr id="39" name="Straight Connector 38"/>
            <p:cNvCxnSpPr/>
            <p:nvPr/>
          </p:nvCxnSpPr>
          <p:spPr>
            <a:xfrm flipH="1">
              <a:off x="4490987" y="2300685"/>
              <a:ext cx="2805231" cy="5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956369" y="2212143"/>
              <a:ext cx="0" cy="904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494162" y="2310068"/>
              <a:ext cx="0" cy="53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296217" y="2300817"/>
              <a:ext cx="0" cy="53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1999045" y="2676817"/>
                  <a:ext cx="1392695" cy="17399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1600" i="0" dirty="0" smtClean="0">
                            <a:latin typeface="+mj-lt"/>
                            <a:ea typeface="cmr10" charset="0"/>
                            <a:cs typeface="cmr10" charset="0"/>
                          </a:rPr>
                          <m:t>Value</m:t>
                        </m:r>
                        <m:r>
                          <m:rPr>
                            <m:nor/>
                          </m:rPr>
                          <a:rPr lang="en-US" sz="1600" i="0" dirty="0" smtClean="0">
                            <a:latin typeface="+mj-lt"/>
                            <a:ea typeface="cmr10" charset="0"/>
                            <a:cs typeface="cmr10" charset="0"/>
                          </a:rPr>
                          <m:t>−</m:t>
                        </m:r>
                        <m:r>
                          <m:rPr>
                            <m:nor/>
                          </m:rPr>
                          <a:rPr lang="en-US" sz="1600" i="0" dirty="0" smtClean="0">
                            <a:latin typeface="+mj-lt"/>
                            <a:ea typeface="cmr10" charset="0"/>
                            <a:cs typeface="cmr10" charset="0"/>
                          </a:rPr>
                          <m:t>level</m:t>
                        </m:r>
                        <m:r>
                          <m:rPr>
                            <m:nor/>
                          </m:rPr>
                          <a:rPr lang="en-US" sz="1600" i="0" dirty="0" smtClean="0">
                            <a:latin typeface="+mj-lt"/>
                            <a:ea typeface="cmr10" charset="0"/>
                            <a:cs typeface="cmr10" charset="0"/>
                          </a:rPr>
                          <m:t> </m:t>
                        </m:r>
                        <m:r>
                          <m:rPr>
                            <m:nor/>
                          </m:rPr>
                          <a:rPr lang="en-US" sz="1600" i="0" dirty="0" smtClean="0">
                            <a:latin typeface="+mj-lt"/>
                            <a:ea typeface="cmr10" charset="0"/>
                            <a:cs typeface="cmr10" charset="0"/>
                          </a:rPr>
                          <m:t>Classifiers</m:t>
                        </m:r>
                      </m:oMath>
                    </m:oMathPara>
                  </a14:m>
                  <a:endParaRPr lang="en-US" sz="1600" dirty="0">
                    <a:latin typeface="+mj-lt"/>
                    <a:ea typeface="cmr10" charset="0"/>
                    <a:cs typeface="cmr10"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999045" y="2676817"/>
                  <a:ext cx="1392695" cy="173999"/>
                </a:xfrm>
                <a:prstGeom prst="rect">
                  <a:avLst/>
                </a:prstGeom>
                <a:blipFill rotWithShape="0">
                  <a:blip r:embed="rId3"/>
                  <a:stretch>
                    <a:fillRect b="-12727"/>
                  </a:stretch>
                </a:blipFill>
                <a:ln>
                  <a:noFill/>
                </a:ln>
              </p:spPr>
              <p:txBody>
                <a:bodyPr/>
                <a:lstStyle/>
                <a:p>
                  <a:r>
                    <a:rPr lang="en-US">
                      <a:noFill/>
                    </a:rPr>
                    <a:t> </a:t>
                  </a:r>
                </a:p>
              </p:txBody>
            </p:sp>
          </mc:Fallback>
        </mc:AlternateContent>
        <p:cxnSp>
          <p:nvCxnSpPr>
            <p:cNvPr id="44" name="Straight Connector 43"/>
            <p:cNvCxnSpPr/>
            <p:nvPr/>
          </p:nvCxnSpPr>
          <p:spPr>
            <a:xfrm flipH="1" flipV="1">
              <a:off x="6740757" y="2635467"/>
              <a:ext cx="1005410" cy="4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244113" y="2544988"/>
              <a:ext cx="0" cy="90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6748108" y="2633513"/>
              <a:ext cx="0" cy="94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746167" y="2640004"/>
              <a:ext cx="0" cy="94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1982616" y="3209434"/>
                  <a:ext cx="1112551" cy="2663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1400" i="0" dirty="0" smtClean="0">
                            <a:latin typeface="+mj-lt"/>
                            <a:ea typeface="cmr10" charset="0"/>
                            <a:cs typeface="cmr10" charset="0"/>
                          </a:rPr>
                          <m:t>Distribution</m:t>
                        </m:r>
                        <m:r>
                          <m:rPr>
                            <m:nor/>
                          </m:rPr>
                          <a:rPr lang="en-US" sz="1400" i="0" dirty="0" smtClean="0">
                            <a:latin typeface="+mj-lt"/>
                            <a:ea typeface="cmr10" charset="0"/>
                            <a:cs typeface="cmr10" charset="0"/>
                          </a:rPr>
                          <m:t> </m:t>
                        </m:r>
                        <m:r>
                          <m:rPr>
                            <m:nor/>
                          </m:rPr>
                          <a:rPr lang="en-US" sz="1400" i="0" dirty="0" smtClean="0">
                            <a:latin typeface="+mj-lt"/>
                            <a:ea typeface="cmr10" charset="0"/>
                            <a:cs typeface="cmr10" charset="0"/>
                          </a:rPr>
                          <m:t>of</m:t>
                        </m:r>
                        <m:r>
                          <m:rPr>
                            <m:nor/>
                          </m:rPr>
                          <a:rPr lang="en-US" sz="1400" i="0" dirty="0" smtClean="0">
                            <a:latin typeface="+mj-lt"/>
                            <a:ea typeface="cmr10" charset="0"/>
                            <a:cs typeface="cmr10" charset="0"/>
                          </a:rPr>
                          <m:t>: </m:t>
                        </m:r>
                        <m:r>
                          <m:rPr>
                            <m:nor/>
                          </m:rPr>
                          <a:rPr lang="en-US" sz="1400" i="0" dirty="0" smtClean="0">
                            <a:latin typeface="+mj-lt"/>
                            <a:ea typeface="cmr10" charset="0"/>
                            <a:cs typeface="cmr10" charset="0"/>
                          </a:rPr>
                          <m:t>P</m:t>
                        </m:r>
                        <m:r>
                          <m:rPr>
                            <m:nor/>
                          </m:rPr>
                          <a:rPr lang="en-US" sz="1400" i="0" dirty="0" smtClean="0">
                            <a:latin typeface="+mj-lt"/>
                            <a:ea typeface="cmr10" charset="0"/>
                            <a:cs typeface="cmr10" charset="0"/>
                          </a:rPr>
                          <m:t>(</m:t>
                        </m:r>
                        <m:r>
                          <m:rPr>
                            <m:nor/>
                          </m:rPr>
                          <a:rPr lang="en-US" sz="1400" i="0" dirty="0" smtClean="0">
                            <a:latin typeface="+mj-lt"/>
                            <a:ea typeface="cmr10" charset="0"/>
                            <a:cs typeface="cmr10" charset="0"/>
                          </a:rPr>
                          <m:t>category</m:t>
                        </m:r>
                        <m:r>
                          <m:rPr>
                            <m:nor/>
                          </m:rPr>
                          <a:rPr lang="en-US" sz="1400" i="0" dirty="0" smtClean="0">
                            <a:latin typeface="+mj-lt"/>
                            <a:ea typeface="cmr10" charset="0"/>
                            <a:cs typeface="cmr10" charset="0"/>
                          </a:rPr>
                          <m:t>)</m:t>
                        </m:r>
                        <m:r>
                          <m:rPr>
                            <m:nor/>
                          </m:rPr>
                          <a:rPr lang="en-US" sz="1400" b="0" i="0" dirty="0" smtClean="0">
                            <a:latin typeface="+mj-lt"/>
                            <a:ea typeface="cmr10" charset="0"/>
                            <a:cs typeface="cmr10" charset="0"/>
                          </a:rPr>
                          <m:t>x</m:t>
                        </m:r>
                        <m:r>
                          <m:rPr>
                            <m:nor/>
                          </m:rPr>
                          <a:rPr lang="en-US" sz="1400" i="0" dirty="0" smtClean="0">
                            <a:latin typeface="+mj-lt"/>
                            <a:ea typeface="cmr10" charset="0"/>
                            <a:cs typeface="cmr10" charset="0"/>
                          </a:rPr>
                          <m:t>P</m:t>
                        </m:r>
                        <m:r>
                          <m:rPr>
                            <m:nor/>
                          </m:rPr>
                          <a:rPr lang="en-US" sz="1400" i="0" dirty="0" smtClean="0">
                            <a:latin typeface="+mj-lt"/>
                            <a:ea typeface="cmr10" charset="0"/>
                            <a:cs typeface="cmr10" charset="0"/>
                          </a:rPr>
                          <m:t>(</m:t>
                        </m:r>
                        <m:r>
                          <m:rPr>
                            <m:nor/>
                          </m:rPr>
                          <a:rPr lang="en-US" sz="1400" i="0" dirty="0" smtClean="0">
                            <a:latin typeface="+mj-lt"/>
                            <a:ea typeface="cmr10" charset="0"/>
                            <a:cs typeface="cmr10" charset="0"/>
                          </a:rPr>
                          <m:t>value</m:t>
                        </m:r>
                        <m:r>
                          <m:rPr>
                            <m:nor/>
                          </m:rPr>
                          <a:rPr lang="en-US" sz="1400" i="0" dirty="0" smtClean="0">
                            <a:latin typeface="+mj-lt"/>
                            <a:ea typeface="cmr10" charset="0"/>
                            <a:cs typeface="cmr10" charset="0"/>
                          </a:rPr>
                          <m:t>)</m:t>
                        </m:r>
                      </m:oMath>
                    </m:oMathPara>
                  </a14:m>
                  <a:endParaRPr lang="en-US" sz="1400" dirty="0">
                    <a:latin typeface="+mj-lt"/>
                    <a:ea typeface="cmr10" charset="0"/>
                    <a:cs typeface="cmr10" charset="0"/>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982616" y="3209434"/>
                  <a:ext cx="1112551" cy="266370"/>
                </a:xfrm>
                <a:prstGeom prst="rect">
                  <a:avLst/>
                </a:prstGeom>
                <a:blipFill rotWithShape="0">
                  <a:blip r:embed="rId4"/>
                  <a:stretch>
                    <a:fillRect b="-4706"/>
                  </a:stretch>
                </a:blipFill>
              </p:spPr>
              <p:txBody>
                <a:bodyPr/>
                <a:lstStyle/>
                <a:p>
                  <a:r>
                    <a:rPr lang="en-US">
                      <a:noFill/>
                    </a:rPr>
                    <a:t> </a:t>
                  </a:r>
                </a:p>
              </p:txBody>
            </p:sp>
          </mc:Fallback>
        </mc:AlternateContent>
        <p:sp>
          <p:nvSpPr>
            <p:cNvPr id="49" name="Rectangle 48"/>
            <p:cNvSpPr/>
            <p:nvPr/>
          </p:nvSpPr>
          <p:spPr>
            <a:xfrm>
              <a:off x="3055224" y="3657600"/>
              <a:ext cx="4837097" cy="142407"/>
            </a:xfrm>
            <a:prstGeom prst="rect">
              <a:avLst/>
            </a:prstGeom>
            <a:solidFill>
              <a:schemeClr val="bg1">
                <a:lumMod val="95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4000">
                <a:latin typeface="+mj-lt"/>
              </a:endParaRPr>
            </a:p>
          </p:txBody>
        </p:sp>
        <mc:AlternateContent xmlns:mc="http://schemas.openxmlformats.org/markup-compatibility/2006" xmlns:a14="http://schemas.microsoft.com/office/drawing/2010/main">
          <mc:Choice Requires="a14">
            <p:sp>
              <p:nvSpPr>
                <p:cNvPr id="50" name="TextBox 49"/>
                <p:cNvSpPr txBox="1"/>
                <p:nvPr/>
              </p:nvSpPr>
              <p:spPr>
                <a:xfrm>
                  <a:off x="1983683" y="3650179"/>
                  <a:ext cx="1067087" cy="173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1600" i="0" dirty="0" smtClean="0">
                            <a:latin typeface="+mj-lt"/>
                            <a:ea typeface="cmr10" charset="0"/>
                            <a:cs typeface="cmr10" charset="0"/>
                          </a:rPr>
                          <m:t>Distribution</m:t>
                        </m:r>
                        <m:r>
                          <m:rPr>
                            <m:nor/>
                          </m:rPr>
                          <a:rPr lang="en-US" sz="1600" i="0" dirty="0" smtClean="0">
                            <a:latin typeface="+mj-lt"/>
                            <a:ea typeface="cmr10" charset="0"/>
                            <a:cs typeface="cmr10" charset="0"/>
                          </a:rPr>
                          <m:t> </m:t>
                        </m:r>
                        <m:r>
                          <m:rPr>
                            <m:nor/>
                          </m:rPr>
                          <a:rPr lang="en-US" sz="1600" i="0" dirty="0" smtClean="0">
                            <a:latin typeface="+mj-lt"/>
                            <a:ea typeface="cmr10" charset="0"/>
                            <a:cs typeface="cmr10" charset="0"/>
                          </a:rPr>
                          <m:t>vector</m:t>
                        </m:r>
                      </m:oMath>
                    </m:oMathPara>
                  </a14:m>
                  <a:endParaRPr lang="en-US" sz="1600" dirty="0">
                    <a:latin typeface="+mj-lt"/>
                    <a:ea typeface="cmr10" charset="0"/>
                    <a:cs typeface="cmr10"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983683" y="3650179"/>
                  <a:ext cx="1067087" cy="173999"/>
                </a:xfrm>
                <a:prstGeom prst="rect">
                  <a:avLst/>
                </a:prstGeom>
                <a:blipFill rotWithShape="0">
                  <a:blip r:embed="rId5"/>
                  <a:stretch>
                    <a:fillRect b="-12727"/>
                  </a:stretch>
                </a:blipFill>
              </p:spPr>
              <p:txBody>
                <a:bodyPr/>
                <a:lstStyle/>
                <a:p>
                  <a:r>
                    <a:rPr lang="en-US">
                      <a:noFill/>
                    </a:rPr>
                    <a:t> </a:t>
                  </a:r>
                </a:p>
              </p:txBody>
            </p:sp>
          </mc:Fallback>
        </mc:AlternateContent>
        <p:sp>
          <p:nvSpPr>
            <p:cNvPr id="51" name="Rectangle 50"/>
            <p:cNvSpPr/>
            <p:nvPr/>
          </p:nvSpPr>
          <p:spPr>
            <a:xfrm>
              <a:off x="3055225" y="3656734"/>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0.15</a:t>
              </a:r>
              <a:endParaRPr lang="en-US" sz="1050" dirty="0">
                <a:solidFill>
                  <a:schemeClr val="tx1"/>
                </a:solidFill>
                <a:latin typeface="+mj-lt"/>
              </a:endParaRPr>
            </a:p>
          </p:txBody>
        </p:sp>
        <p:sp>
          <p:nvSpPr>
            <p:cNvPr id="53" name="Rectangle 52"/>
            <p:cNvSpPr/>
            <p:nvPr/>
          </p:nvSpPr>
          <p:spPr>
            <a:xfrm>
              <a:off x="3610566" y="3657600"/>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0.06</a:t>
              </a:r>
              <a:endParaRPr lang="en-US" sz="1400" dirty="0">
                <a:solidFill>
                  <a:schemeClr val="tx1"/>
                </a:solidFill>
                <a:latin typeface="+mj-lt"/>
              </a:endParaRPr>
            </a:p>
          </p:txBody>
        </p:sp>
        <p:sp>
          <p:nvSpPr>
            <p:cNvPr id="54" name="Rectangle 53"/>
            <p:cNvSpPr/>
            <p:nvPr/>
          </p:nvSpPr>
          <p:spPr>
            <a:xfrm>
              <a:off x="3920798" y="3656734"/>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55" name="Rectangle 54"/>
            <p:cNvSpPr/>
            <p:nvPr/>
          </p:nvSpPr>
          <p:spPr>
            <a:xfrm>
              <a:off x="4231030" y="3656734"/>
              <a:ext cx="252343"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56" name="Rectangle 55"/>
            <p:cNvSpPr/>
            <p:nvPr/>
          </p:nvSpPr>
          <p:spPr>
            <a:xfrm>
              <a:off x="4480176" y="3656734"/>
              <a:ext cx="374930"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0.11</a:t>
              </a:r>
              <a:endParaRPr lang="en-US" sz="1400" dirty="0">
                <a:solidFill>
                  <a:schemeClr val="tx1"/>
                </a:solidFill>
                <a:latin typeface="+mj-lt"/>
              </a:endParaRPr>
            </a:p>
          </p:txBody>
        </p:sp>
        <p:sp>
          <p:nvSpPr>
            <p:cNvPr id="58" name="Rectangle 57"/>
            <p:cNvSpPr/>
            <p:nvPr/>
          </p:nvSpPr>
          <p:spPr>
            <a:xfrm>
              <a:off x="5177410" y="3657600"/>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latin typeface="+mj-lt"/>
              </a:endParaRPr>
            </a:p>
          </p:txBody>
        </p:sp>
        <p:sp>
          <p:nvSpPr>
            <p:cNvPr id="60" name="Rectangle 59"/>
            <p:cNvSpPr/>
            <p:nvPr/>
          </p:nvSpPr>
          <p:spPr>
            <a:xfrm>
              <a:off x="5761284" y="3657916"/>
              <a:ext cx="360013"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0.13</a:t>
              </a:r>
              <a:endParaRPr lang="en-US" sz="1400" dirty="0">
                <a:solidFill>
                  <a:schemeClr val="tx1"/>
                </a:solidFill>
                <a:latin typeface="+mj-lt"/>
              </a:endParaRPr>
            </a:p>
          </p:txBody>
        </p:sp>
        <p:sp>
          <p:nvSpPr>
            <p:cNvPr id="62" name="Rectangle 61"/>
            <p:cNvSpPr/>
            <p:nvPr/>
          </p:nvSpPr>
          <p:spPr>
            <a:xfrm>
              <a:off x="6435556" y="3658240"/>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mj-lt"/>
                </a:rPr>
                <a:t>0.06</a:t>
              </a:r>
              <a:endParaRPr lang="en-US" sz="1400" dirty="0">
                <a:solidFill>
                  <a:schemeClr val="tx1"/>
                </a:solidFill>
                <a:latin typeface="+mj-lt"/>
              </a:endParaRPr>
            </a:p>
          </p:txBody>
        </p:sp>
        <p:sp>
          <p:nvSpPr>
            <p:cNvPr id="64" name="Rectangle 63"/>
            <p:cNvSpPr/>
            <p:nvPr/>
          </p:nvSpPr>
          <p:spPr>
            <a:xfrm>
              <a:off x="7058340" y="3657600"/>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mj-lt"/>
              </a:endParaRPr>
            </a:p>
          </p:txBody>
        </p:sp>
        <p:sp>
          <p:nvSpPr>
            <p:cNvPr id="65" name="Rectangle 64"/>
            <p:cNvSpPr/>
            <p:nvPr/>
          </p:nvSpPr>
          <p:spPr>
            <a:xfrm>
              <a:off x="7368572" y="3657600"/>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mj-lt"/>
              </a:endParaRPr>
            </a:p>
          </p:txBody>
        </p:sp>
        <p:sp>
          <p:nvSpPr>
            <p:cNvPr id="66" name="Rectangle 65"/>
            <p:cNvSpPr/>
            <p:nvPr/>
          </p:nvSpPr>
          <p:spPr>
            <a:xfrm>
              <a:off x="7682416" y="3658240"/>
              <a:ext cx="313429" cy="1424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mj-lt"/>
              </a:endParaRPr>
            </a:p>
          </p:txBody>
        </p:sp>
        <p:sp>
          <p:nvSpPr>
            <p:cNvPr id="67" name="TextBox 66"/>
            <p:cNvSpPr txBox="1"/>
            <p:nvPr/>
          </p:nvSpPr>
          <p:spPr>
            <a:xfrm>
              <a:off x="3922464" y="3660251"/>
              <a:ext cx="207735" cy="166485"/>
            </a:xfrm>
            <a:prstGeom prst="rect">
              <a:avLst/>
            </a:prstGeom>
            <a:noFill/>
          </p:spPr>
          <p:txBody>
            <a:bodyPr wrap="square" rtlCol="0">
              <a:spAutoFit/>
            </a:bodyPr>
            <a:lstStyle/>
            <a:p>
              <a:pPr>
                <a:lnSpc>
                  <a:spcPts val="1000"/>
                </a:lnSpc>
              </a:pPr>
              <a:r>
                <a:rPr lang="mr-IN" sz="4000" smtClean="0">
                  <a:latin typeface="+mj-lt"/>
                </a:rPr>
                <a:t>…</a:t>
              </a:r>
              <a:endParaRPr lang="en-US" sz="4000" dirty="0">
                <a:latin typeface="+mj-lt"/>
              </a:endParaRPr>
            </a:p>
          </p:txBody>
        </p:sp>
        <p:sp>
          <p:nvSpPr>
            <p:cNvPr id="68" name="TextBox 67"/>
            <p:cNvSpPr txBox="1"/>
            <p:nvPr/>
          </p:nvSpPr>
          <p:spPr>
            <a:xfrm>
              <a:off x="5170483" y="3672863"/>
              <a:ext cx="207735" cy="166485"/>
            </a:xfrm>
            <a:prstGeom prst="rect">
              <a:avLst/>
            </a:prstGeom>
            <a:noFill/>
            <a:ln>
              <a:noFill/>
            </a:ln>
          </p:spPr>
          <p:txBody>
            <a:bodyPr wrap="square" rtlCol="0">
              <a:spAutoFit/>
            </a:bodyPr>
            <a:lstStyle/>
            <a:p>
              <a:pPr>
                <a:lnSpc>
                  <a:spcPts val="1000"/>
                </a:lnSpc>
              </a:pPr>
              <a:r>
                <a:rPr lang="mr-IN" sz="4000" smtClean="0">
                  <a:latin typeface="+mj-lt"/>
                </a:rPr>
                <a:t>…</a:t>
              </a:r>
              <a:endParaRPr lang="en-US" sz="4000" dirty="0">
                <a:latin typeface="+mj-lt"/>
              </a:endParaRPr>
            </a:p>
          </p:txBody>
        </p:sp>
        <p:sp>
          <p:nvSpPr>
            <p:cNvPr id="69" name="TextBox 68"/>
            <p:cNvSpPr txBox="1"/>
            <p:nvPr/>
          </p:nvSpPr>
          <p:spPr>
            <a:xfrm>
              <a:off x="7061288" y="3656734"/>
              <a:ext cx="310896" cy="113363"/>
            </a:xfrm>
            <a:prstGeom prst="rect">
              <a:avLst/>
            </a:prstGeom>
            <a:noFill/>
          </p:spPr>
          <p:txBody>
            <a:bodyPr wrap="square" rtlCol="0">
              <a:spAutoFit/>
            </a:bodyPr>
            <a:lstStyle/>
            <a:p>
              <a:pPr>
                <a:lnSpc>
                  <a:spcPts val="1000"/>
                </a:lnSpc>
              </a:pPr>
              <a:r>
                <a:rPr lang="mr-IN" sz="4000" smtClean="0">
                  <a:latin typeface="+mj-lt"/>
                </a:rPr>
                <a:t>…</a:t>
              </a:r>
              <a:endParaRPr lang="en-US" sz="4000" dirty="0">
                <a:latin typeface="+mj-lt"/>
              </a:endParaRPr>
            </a:p>
          </p:txBody>
        </p:sp>
      </p:grpSp>
      <p:sp>
        <p:nvSpPr>
          <p:cNvPr id="71" name="Slide Number Placeholder 70"/>
          <p:cNvSpPr>
            <a:spLocks noGrp="1"/>
          </p:cNvSpPr>
          <p:nvPr>
            <p:ph type="sldNum" sz="quarter" idx="12"/>
          </p:nvPr>
        </p:nvSpPr>
        <p:spPr/>
        <p:txBody>
          <a:bodyPr/>
          <a:lstStyle/>
          <a:p>
            <a:fld id="{088FEC65-D79E-4DCE-A549-ACBEE94ABE9E}" type="slidenum">
              <a:rPr lang="en-US" smtClean="0"/>
              <a:t>44</a:t>
            </a:fld>
            <a:endParaRPr lang="en-US"/>
          </a:p>
        </p:txBody>
      </p:sp>
      <p:grpSp>
        <p:nvGrpSpPr>
          <p:cNvPr id="99" name="Group 98"/>
          <p:cNvGrpSpPr/>
          <p:nvPr/>
        </p:nvGrpSpPr>
        <p:grpSpPr>
          <a:xfrm>
            <a:off x="1758014" y="2447157"/>
            <a:ext cx="5389035" cy="3266935"/>
            <a:chOff x="1758014" y="2447157"/>
            <a:chExt cx="5389035" cy="3266935"/>
          </a:xfrm>
        </p:grpSpPr>
        <p:sp>
          <p:nvSpPr>
            <p:cNvPr id="57" name="Rectangle 56"/>
            <p:cNvSpPr/>
            <p:nvPr/>
          </p:nvSpPr>
          <p:spPr>
            <a:xfrm>
              <a:off x="2072135" y="5427525"/>
              <a:ext cx="543071" cy="2865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707528" y="3436000"/>
              <a:ext cx="0" cy="124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1758014" y="2447157"/>
              <a:ext cx="5389035" cy="1947179"/>
              <a:chOff x="1758014" y="2447157"/>
              <a:chExt cx="5389035" cy="1947179"/>
            </a:xfrm>
          </p:grpSpPr>
          <p:sp>
            <p:nvSpPr>
              <p:cNvPr id="52" name="TextBox 51"/>
              <p:cNvSpPr txBox="1"/>
              <p:nvPr/>
            </p:nvSpPr>
            <p:spPr>
              <a:xfrm>
                <a:off x="4559596" y="2447157"/>
                <a:ext cx="903956" cy="369332"/>
              </a:xfrm>
              <a:prstGeom prst="rect">
                <a:avLst/>
              </a:prstGeom>
              <a:noFill/>
            </p:spPr>
            <p:txBody>
              <a:bodyPr wrap="square" rtlCol="0">
                <a:spAutoFit/>
              </a:bodyPr>
              <a:lstStyle/>
              <a:p>
                <a:r>
                  <a:rPr lang="en-US" b="1" dirty="0" smtClean="0">
                    <a:solidFill>
                      <a:srgbClr val="FF0000"/>
                    </a:solidFill>
                  </a:rPr>
                  <a:t>P=0.5</a:t>
                </a:r>
                <a:endParaRPr lang="en-US" b="1" dirty="0">
                  <a:solidFill>
                    <a:srgbClr val="FF0000"/>
                  </a:solidFill>
                </a:endParaRPr>
              </a:p>
            </p:txBody>
          </p:sp>
          <p:sp>
            <p:nvSpPr>
              <p:cNvPr id="72" name="TextBox 71"/>
              <p:cNvSpPr txBox="1"/>
              <p:nvPr/>
            </p:nvSpPr>
            <p:spPr>
              <a:xfrm>
                <a:off x="2234890" y="3645392"/>
                <a:ext cx="903956" cy="369332"/>
              </a:xfrm>
              <a:prstGeom prst="rect">
                <a:avLst/>
              </a:prstGeom>
              <a:noFill/>
            </p:spPr>
            <p:txBody>
              <a:bodyPr wrap="square" rtlCol="0">
                <a:spAutoFit/>
              </a:bodyPr>
              <a:lstStyle/>
              <a:p>
                <a:r>
                  <a:rPr lang="en-US" b="1" dirty="0" smtClean="0">
                    <a:solidFill>
                      <a:srgbClr val="FF0000"/>
                    </a:solidFill>
                  </a:rPr>
                  <a:t>P=0.3</a:t>
                </a:r>
                <a:endParaRPr lang="en-US" b="1" dirty="0">
                  <a:solidFill>
                    <a:srgbClr val="FF0000"/>
                  </a:solidFill>
                </a:endParaRPr>
              </a:p>
            </p:txBody>
          </p:sp>
          <p:cxnSp>
            <p:nvCxnSpPr>
              <p:cNvPr id="63" name="Straight Connector 62"/>
              <p:cNvCxnSpPr/>
              <p:nvPr/>
            </p:nvCxnSpPr>
            <p:spPr>
              <a:xfrm>
                <a:off x="7147049" y="2621100"/>
                <a:ext cx="0" cy="1953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570694" y="2819921"/>
                <a:ext cx="2561221" cy="16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590216" y="2801633"/>
                <a:ext cx="4264" cy="1256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a:off x="3928440" y="2913687"/>
                <a:ext cx="1980391" cy="368994"/>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noFill/>
              <a:ln w="38100">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1">
                <a:noAutofit/>
              </a:bodyPr>
              <a:lstStyle/>
              <a:p>
                <a:pPr lvl="0" algn="ctr" defTabSz="355600">
                  <a:lnSpc>
                    <a:spcPts val="1000"/>
                  </a:lnSpc>
                </a:pPr>
                <a:endParaRPr lang="en-US" sz="1400" kern="1200" dirty="0">
                  <a:solidFill>
                    <a:schemeClr val="tx1"/>
                  </a:solidFill>
                  <a:latin typeface="+mj-lt"/>
                  <a:ea typeface="cmr10" charset="0"/>
                  <a:cs typeface="cmr10" charset="0"/>
                </a:endParaRPr>
              </a:p>
            </p:txBody>
          </p:sp>
          <p:cxnSp>
            <p:nvCxnSpPr>
              <p:cNvPr id="84" name="Straight Connector 83"/>
              <p:cNvCxnSpPr/>
              <p:nvPr/>
            </p:nvCxnSpPr>
            <p:spPr>
              <a:xfrm>
                <a:off x="4596478" y="3293576"/>
                <a:ext cx="0" cy="1509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714143" y="3448101"/>
                <a:ext cx="900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a:xfrm>
                <a:off x="3274478" y="3543594"/>
                <a:ext cx="877068" cy="363841"/>
              </a:xfrm>
              <a:custGeom>
                <a:avLst/>
                <a:gdLst>
                  <a:gd name="connsiteX0" fmla="*/ 0 w 469304"/>
                  <a:gd name="connsiteY0" fmla="*/ 31287 h 312869"/>
                  <a:gd name="connsiteX1" fmla="*/ 31287 w 469304"/>
                  <a:gd name="connsiteY1" fmla="*/ 0 h 312869"/>
                  <a:gd name="connsiteX2" fmla="*/ 438017 w 469304"/>
                  <a:gd name="connsiteY2" fmla="*/ 0 h 312869"/>
                  <a:gd name="connsiteX3" fmla="*/ 469304 w 469304"/>
                  <a:gd name="connsiteY3" fmla="*/ 31287 h 312869"/>
                  <a:gd name="connsiteX4" fmla="*/ 469304 w 469304"/>
                  <a:gd name="connsiteY4" fmla="*/ 281582 h 312869"/>
                  <a:gd name="connsiteX5" fmla="*/ 438017 w 469304"/>
                  <a:gd name="connsiteY5" fmla="*/ 312869 h 312869"/>
                  <a:gd name="connsiteX6" fmla="*/ 31287 w 469304"/>
                  <a:gd name="connsiteY6" fmla="*/ 312869 h 312869"/>
                  <a:gd name="connsiteX7" fmla="*/ 0 w 469304"/>
                  <a:gd name="connsiteY7" fmla="*/ 281582 h 312869"/>
                  <a:gd name="connsiteX8" fmla="*/ 0 w 469304"/>
                  <a:gd name="connsiteY8" fmla="*/ 31287 h 3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04" h="312869">
                    <a:moveTo>
                      <a:pt x="0" y="31287"/>
                    </a:moveTo>
                    <a:cubicBezTo>
                      <a:pt x="0" y="14008"/>
                      <a:pt x="14008" y="0"/>
                      <a:pt x="31287" y="0"/>
                    </a:cubicBezTo>
                    <a:lnTo>
                      <a:pt x="438017" y="0"/>
                    </a:lnTo>
                    <a:cubicBezTo>
                      <a:pt x="455296" y="0"/>
                      <a:pt x="469304" y="14008"/>
                      <a:pt x="469304" y="31287"/>
                    </a:cubicBezTo>
                    <a:lnTo>
                      <a:pt x="469304" y="281582"/>
                    </a:lnTo>
                    <a:cubicBezTo>
                      <a:pt x="469304" y="298861"/>
                      <a:pt x="455296" y="312869"/>
                      <a:pt x="438017" y="312869"/>
                    </a:cubicBezTo>
                    <a:lnTo>
                      <a:pt x="31287" y="312869"/>
                    </a:lnTo>
                    <a:cubicBezTo>
                      <a:pt x="14008" y="312869"/>
                      <a:pt x="0" y="298861"/>
                      <a:pt x="0" y="281582"/>
                    </a:cubicBezTo>
                    <a:lnTo>
                      <a:pt x="0" y="31287"/>
                    </a:lnTo>
                    <a:close/>
                  </a:path>
                </a:pathLst>
              </a:custGeom>
              <a:noFill/>
              <a:ln w="38100">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4" tIns="12764" rIns="9164" bIns="12764" numCol="1" spcCol="1270" anchor="ctr" anchorCtr="0">
                <a:noAutofit/>
              </a:bodyPr>
              <a:lstStyle/>
              <a:p>
                <a:pPr lvl="0" algn="ctr" defTabSz="355600">
                  <a:lnSpc>
                    <a:spcPts val="1000"/>
                  </a:lnSpc>
                </a:pPr>
                <a:endParaRPr lang="en-US" sz="1400" kern="1200" dirty="0">
                  <a:solidFill>
                    <a:schemeClr val="tx1"/>
                  </a:solidFill>
                  <a:latin typeface="+mj-lt"/>
                  <a:ea typeface="cmr10" charset="0"/>
                  <a:cs typeface="cmr10" charset="0"/>
                </a:endParaRPr>
              </a:p>
            </p:txBody>
          </p:sp>
          <p:cxnSp>
            <p:nvCxnSpPr>
              <p:cNvPr id="94" name="Straight Connector 93"/>
              <p:cNvCxnSpPr/>
              <p:nvPr/>
            </p:nvCxnSpPr>
            <p:spPr>
              <a:xfrm>
                <a:off x="3703794" y="3912030"/>
                <a:ext cx="0" cy="124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262435" y="4016905"/>
                <a:ext cx="1463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276432" y="4002170"/>
                <a:ext cx="0" cy="124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Freeform 96"/>
              <p:cNvSpPr/>
              <p:nvPr/>
            </p:nvSpPr>
            <p:spPr>
              <a:xfrm>
                <a:off x="1758014" y="4134171"/>
                <a:ext cx="1057836" cy="260165"/>
              </a:xfrm>
              <a:custGeom>
                <a:avLst/>
                <a:gdLst>
                  <a:gd name="connsiteX0" fmla="*/ 0 w 734081"/>
                  <a:gd name="connsiteY0" fmla="*/ 312869 h 312869"/>
                  <a:gd name="connsiteX1" fmla="*/ 78217 w 734081"/>
                  <a:gd name="connsiteY1" fmla="*/ 0 h 312869"/>
                  <a:gd name="connsiteX2" fmla="*/ 734081 w 734081"/>
                  <a:gd name="connsiteY2" fmla="*/ 0 h 312869"/>
                  <a:gd name="connsiteX3" fmla="*/ 655864 w 734081"/>
                  <a:gd name="connsiteY3" fmla="*/ 312869 h 312869"/>
                  <a:gd name="connsiteX4" fmla="*/ 0 w 734081"/>
                  <a:gd name="connsiteY4" fmla="*/ 312869 h 3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081" h="312869">
                    <a:moveTo>
                      <a:pt x="0" y="312869"/>
                    </a:moveTo>
                    <a:lnTo>
                      <a:pt x="78217" y="0"/>
                    </a:lnTo>
                    <a:lnTo>
                      <a:pt x="734081" y="0"/>
                    </a:lnTo>
                    <a:lnTo>
                      <a:pt x="655864" y="312869"/>
                    </a:lnTo>
                    <a:lnTo>
                      <a:pt x="0" y="312869"/>
                    </a:lnTo>
                    <a:close/>
                  </a:path>
                </a:pathLst>
              </a:custGeom>
              <a:noFill/>
              <a:ln w="38100">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3764" tIns="43563" rIns="93764" bIns="43563" numCol="1" spcCol="1270" anchor="ctr" anchorCtr="0">
                <a:noAutofit/>
              </a:bodyPr>
              <a:lstStyle/>
              <a:p>
                <a:pPr lvl="0" algn="ctr" defTabSz="355600">
                  <a:lnSpc>
                    <a:spcPts val="1000"/>
                  </a:lnSpc>
                </a:pPr>
                <a:endParaRPr lang="en-US" sz="1400" kern="1200" dirty="0">
                  <a:solidFill>
                    <a:schemeClr val="tx1"/>
                  </a:solidFill>
                  <a:latin typeface="+mj-lt"/>
                  <a:ea typeface="cmr10" charset="0"/>
                  <a:cs typeface="cmr10" charset="0"/>
                </a:endParaRPr>
              </a:p>
            </p:txBody>
          </p:sp>
        </p:grpSp>
      </p:grpSp>
    </p:spTree>
    <p:extLst>
      <p:ext uri="{BB962C8B-B14F-4D97-AF65-F5344CB8AC3E}">
        <p14:creationId xmlns:p14="http://schemas.microsoft.com/office/powerpoint/2010/main" val="6110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88FEC65-D79E-4DCE-A549-ACBEE94ABE9E}" type="slidenum">
              <a:rPr lang="en-US" smtClean="0"/>
              <a:t>45</a:t>
            </a:fld>
            <a:endParaRPr lang="en-US"/>
          </a:p>
        </p:txBody>
      </p:sp>
      <p:pic>
        <p:nvPicPr>
          <p:cNvPr id="4" name="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824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 Dataset</a:t>
            </a:r>
            <a:endParaRPr lang="en-US" dirty="0"/>
          </a:p>
        </p:txBody>
      </p:sp>
      <p:sp>
        <p:nvSpPr>
          <p:cNvPr id="3" name="Content Placeholder 2"/>
          <p:cNvSpPr>
            <a:spLocks noGrp="1"/>
          </p:cNvSpPr>
          <p:nvPr>
            <p:ph idx="1"/>
          </p:nvPr>
        </p:nvSpPr>
        <p:spPr>
          <a:xfrm>
            <a:off x="838200" y="2179673"/>
            <a:ext cx="6568440" cy="3997289"/>
          </a:xfrm>
        </p:spPr>
        <p:txBody>
          <a:bodyPr/>
          <a:lstStyle/>
          <a:p>
            <a:r>
              <a:rPr lang="en-US" dirty="0" smtClean="0">
                <a:latin typeface="+mj-lt"/>
              </a:rPr>
              <a:t>Backtrack company replies to questions</a:t>
            </a:r>
          </a:p>
          <a:p>
            <a:endParaRPr lang="en-US" dirty="0" smtClean="0">
              <a:latin typeface="+mj-lt"/>
            </a:endParaRPr>
          </a:p>
          <a:p>
            <a:r>
              <a:rPr lang="en-US" dirty="0">
                <a:latin typeface="+mj-lt"/>
              </a:rPr>
              <a:t>120 questions about 102 companies</a:t>
            </a:r>
          </a:p>
          <a:p>
            <a:endParaRPr lang="en-US" dirty="0" smtClean="0">
              <a:latin typeface="+mj-lt"/>
            </a:endParaRPr>
          </a:p>
          <a:p>
            <a:r>
              <a:rPr lang="en-US" dirty="0" smtClean="0">
                <a:latin typeface="+mj-lt"/>
              </a:rPr>
              <a:t>Real-world testing dataset</a:t>
            </a:r>
          </a:p>
          <a:p>
            <a:pPr lvl="1"/>
            <a:r>
              <a:rPr lang="en-US" dirty="0" smtClean="0">
                <a:latin typeface="+mj-lt"/>
              </a:rPr>
              <a:t>Real user-company interactions</a:t>
            </a:r>
          </a:p>
          <a:p>
            <a:endParaRPr lang="en-US" dirty="0" smtClean="0">
              <a:latin typeface="+mj-lt"/>
            </a:endParaRPr>
          </a:p>
        </p:txBody>
      </p:sp>
      <p:pic>
        <p:nvPicPr>
          <p:cNvPr id="4" name="Picture 3"/>
          <p:cNvPicPr>
            <a:picLocks noChangeAspect="1"/>
          </p:cNvPicPr>
          <p:nvPr/>
        </p:nvPicPr>
        <p:blipFill>
          <a:blip r:embed="rId3"/>
          <a:stretch>
            <a:fillRect/>
          </a:stretch>
        </p:blipFill>
        <p:spPr>
          <a:xfrm>
            <a:off x="7432185" y="385960"/>
            <a:ext cx="2964688" cy="6110426"/>
          </a:xfrm>
          <a:prstGeom prst="rect">
            <a:avLst/>
          </a:prstGeom>
        </p:spPr>
      </p:pic>
      <p:sp>
        <p:nvSpPr>
          <p:cNvPr id="6" name="Slide Number Placeholder 5"/>
          <p:cNvSpPr>
            <a:spLocks noGrp="1"/>
          </p:cNvSpPr>
          <p:nvPr>
            <p:ph type="sldNum" sz="quarter" idx="12"/>
          </p:nvPr>
        </p:nvSpPr>
        <p:spPr/>
        <p:txBody>
          <a:bodyPr/>
          <a:lstStyle/>
          <a:p>
            <a:fld id="{088FEC65-D79E-4DCE-A549-ACBEE94ABE9E}" type="slidenum">
              <a:rPr lang="en-US" smtClean="0"/>
              <a:t>46</a:t>
            </a:fld>
            <a:endParaRPr lang="en-US"/>
          </a:p>
        </p:txBody>
      </p:sp>
    </p:spTree>
    <p:extLst>
      <p:ext uri="{BB962C8B-B14F-4D97-AF65-F5344CB8AC3E}">
        <p14:creationId xmlns:p14="http://schemas.microsoft.com/office/powerpoint/2010/main" val="5257833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Relevance Evaluation</a:t>
            </a:r>
            <a:endParaRPr lang="en-US" dirty="0"/>
          </a:p>
        </p:txBody>
      </p:sp>
      <p:sp>
        <p:nvSpPr>
          <p:cNvPr id="3" name="Content Placeholder 2"/>
          <p:cNvSpPr>
            <a:spLocks noGrp="1"/>
          </p:cNvSpPr>
          <p:nvPr>
            <p:ph idx="1"/>
          </p:nvPr>
        </p:nvSpPr>
        <p:spPr>
          <a:xfrm>
            <a:off x="303945" y="1825624"/>
            <a:ext cx="5367390" cy="5032375"/>
          </a:xfrm>
        </p:spPr>
        <p:txBody>
          <a:bodyPr>
            <a:normAutofit/>
          </a:bodyPr>
          <a:lstStyle/>
          <a:p>
            <a:pPr marL="0" indent="0">
              <a:buNone/>
            </a:pPr>
            <a:r>
              <a:rPr lang="en-US" sz="3200" dirty="0" smtClean="0">
                <a:solidFill>
                  <a:schemeClr val="accent1">
                    <a:lumMod val="50000"/>
                  </a:schemeClr>
                </a:solidFill>
                <a:latin typeface="+mj-lt"/>
              </a:rPr>
              <a:t>Methodology</a:t>
            </a:r>
          </a:p>
          <a:p>
            <a:pPr marL="471488" lvl="1" indent="-254000"/>
            <a:r>
              <a:rPr lang="en-US" dirty="0" smtClean="0">
                <a:latin typeface="+mj-lt"/>
              </a:rPr>
              <a:t>Between subject study</a:t>
            </a:r>
          </a:p>
          <a:p>
            <a:pPr marL="471488" lvl="1" indent="-254000"/>
            <a:r>
              <a:rPr lang="en-US" dirty="0" smtClean="0">
                <a:latin typeface="+mj-lt"/>
              </a:rPr>
              <a:t>1186 respondents on </a:t>
            </a:r>
            <a:r>
              <a:rPr lang="en-US" dirty="0" err="1" smtClean="0">
                <a:latin typeface="+mj-lt"/>
              </a:rPr>
              <a:t>MTurk</a:t>
            </a:r>
            <a:endParaRPr lang="en-US" dirty="0" smtClean="0">
              <a:latin typeface="+mj-lt"/>
            </a:endParaRPr>
          </a:p>
          <a:p>
            <a:pPr marL="471488" lvl="1" indent="-254000"/>
            <a:endParaRPr lang="en-US" sz="1500" dirty="0">
              <a:latin typeface="+mj-lt"/>
            </a:endParaRPr>
          </a:p>
          <a:p>
            <a:pPr marL="0" indent="0">
              <a:buNone/>
            </a:pPr>
            <a:r>
              <a:rPr lang="en-US" sz="3200" dirty="0" smtClean="0">
                <a:solidFill>
                  <a:schemeClr val="accent6">
                    <a:lumMod val="75000"/>
                  </a:schemeClr>
                </a:solidFill>
                <a:latin typeface="+mj-lt"/>
              </a:rPr>
              <a:t>Results</a:t>
            </a:r>
          </a:p>
          <a:p>
            <a:pPr marL="471488" lvl="1" indent="-254000"/>
            <a:r>
              <a:rPr lang="en-US" dirty="0" smtClean="0">
                <a:latin typeface="+mj-lt"/>
              </a:rPr>
              <a:t>Hierarchical: </a:t>
            </a:r>
            <a:r>
              <a:rPr lang="en-US" sz="2800" b="1" dirty="0" smtClean="0">
                <a:solidFill>
                  <a:schemeClr val="accent6">
                    <a:lumMod val="75000"/>
                  </a:schemeClr>
                </a:solidFill>
                <a:latin typeface="+mj-lt"/>
              </a:rPr>
              <a:t>91%</a:t>
            </a:r>
            <a:r>
              <a:rPr lang="en-US" dirty="0" smtClean="0">
                <a:latin typeface="+mj-lt"/>
              </a:rPr>
              <a:t> relevance @3</a:t>
            </a:r>
          </a:p>
          <a:p>
            <a:pPr lvl="1"/>
            <a:endParaRPr lang="en-US" dirty="0">
              <a:solidFill>
                <a:schemeClr val="accent1">
                  <a:lumMod val="50000"/>
                </a:schemeClr>
              </a:solidFill>
              <a:latin typeface="+mj-lt"/>
            </a:endParaRPr>
          </a:p>
        </p:txBody>
      </p:sp>
      <p:graphicFrame>
        <p:nvGraphicFramePr>
          <p:cNvPr id="4" name="Chart 3"/>
          <p:cNvGraphicFramePr/>
          <p:nvPr>
            <p:extLst>
              <p:ext uri="{D42A27DB-BD31-4B8C-83A1-F6EECF244321}">
                <p14:modId xmlns:p14="http://schemas.microsoft.com/office/powerpoint/2010/main" val="1761072917"/>
              </p:ext>
            </p:extLst>
          </p:nvPr>
        </p:nvGraphicFramePr>
        <p:xfrm>
          <a:off x="5166985" y="1295728"/>
          <a:ext cx="6887230" cy="520065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088FEC65-D79E-4DCE-A549-ACBEE94ABE9E}" type="slidenum">
              <a:rPr lang="en-US" smtClean="0"/>
              <a:t>47</a:t>
            </a:fld>
            <a:endParaRPr lang="en-US"/>
          </a:p>
        </p:txBody>
      </p:sp>
    </p:spTree>
    <p:extLst>
      <p:ext uri="{BB962C8B-B14F-4D97-AF65-F5344CB8AC3E}">
        <p14:creationId xmlns:p14="http://schemas.microsoft.com/office/powerpoint/2010/main" val="1738485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Evaluation</a:t>
            </a:r>
            <a:endParaRPr lang="en-US" dirty="0"/>
          </a:p>
        </p:txBody>
      </p:sp>
      <p:sp>
        <p:nvSpPr>
          <p:cNvPr id="3" name="Content Placeholder 2"/>
          <p:cNvSpPr>
            <a:spLocks noGrp="1"/>
          </p:cNvSpPr>
          <p:nvPr>
            <p:ph idx="1"/>
          </p:nvPr>
        </p:nvSpPr>
        <p:spPr>
          <a:xfrm>
            <a:off x="303945" y="1825624"/>
            <a:ext cx="4286693" cy="4256199"/>
          </a:xfrm>
        </p:spPr>
        <p:txBody>
          <a:bodyPr>
            <a:normAutofit fontScale="92500"/>
          </a:bodyPr>
          <a:lstStyle/>
          <a:p>
            <a:pPr marL="0" indent="0">
              <a:buNone/>
            </a:pPr>
            <a:r>
              <a:rPr lang="en-US" sz="3200" dirty="0" smtClean="0">
                <a:solidFill>
                  <a:schemeClr val="accent1">
                    <a:lumMod val="50000"/>
                  </a:schemeClr>
                </a:solidFill>
                <a:latin typeface="+mj-lt"/>
              </a:rPr>
              <a:t>Methodology </a:t>
            </a:r>
          </a:p>
          <a:p>
            <a:pPr marL="471488" lvl="1" indent="-254000"/>
            <a:r>
              <a:rPr lang="en-US" sz="2600" dirty="0" smtClean="0">
                <a:latin typeface="+mj-lt"/>
              </a:rPr>
              <a:t>Two independent annotators</a:t>
            </a:r>
          </a:p>
          <a:p>
            <a:pPr marL="471488" lvl="1" indent="-254000"/>
            <a:r>
              <a:rPr lang="en-US" sz="2600" dirty="0" smtClean="0">
                <a:latin typeface="+mj-lt"/>
              </a:rPr>
              <a:t>Consolidate the annotations</a:t>
            </a:r>
          </a:p>
          <a:p>
            <a:pPr marL="471488" lvl="1" indent="-254000"/>
            <a:endParaRPr lang="en-US" dirty="0" smtClean="0">
              <a:latin typeface="+mj-lt"/>
            </a:endParaRPr>
          </a:p>
          <a:p>
            <a:pPr marL="17463" lvl="1" indent="0">
              <a:buNone/>
            </a:pPr>
            <a:r>
              <a:rPr lang="en-US" sz="3200" dirty="0" smtClean="0">
                <a:latin typeface="+mj-lt"/>
              </a:rPr>
              <a:t>Hierarchical</a:t>
            </a:r>
            <a:r>
              <a:rPr lang="en-US" sz="3200" dirty="0">
                <a:latin typeface="+mj-lt"/>
              </a:rPr>
              <a:t>:  </a:t>
            </a:r>
            <a:endParaRPr lang="en-US" sz="3200" dirty="0" smtClean="0">
              <a:latin typeface="+mj-lt"/>
            </a:endParaRPr>
          </a:p>
          <a:p>
            <a:pPr marL="674688" lvl="1" indent="-457200"/>
            <a:r>
              <a:rPr lang="en-US" sz="3200" b="1" dirty="0">
                <a:solidFill>
                  <a:schemeClr val="accent6">
                    <a:lumMod val="75000"/>
                  </a:schemeClr>
                </a:solidFill>
                <a:latin typeface="+mj-lt"/>
              </a:rPr>
              <a:t>70%</a:t>
            </a:r>
            <a:r>
              <a:rPr lang="en-US" sz="3200" dirty="0">
                <a:solidFill>
                  <a:schemeClr val="accent6">
                    <a:lumMod val="75000"/>
                  </a:schemeClr>
                </a:solidFill>
                <a:latin typeface="+mj-lt"/>
              </a:rPr>
              <a:t> </a:t>
            </a:r>
            <a:r>
              <a:rPr lang="en-US" sz="2600" dirty="0">
                <a:latin typeface="+mj-lt"/>
              </a:rPr>
              <a:t>of questions had accurate answers in top 3</a:t>
            </a:r>
            <a:endParaRPr lang="en-US" sz="2600" b="1" dirty="0">
              <a:solidFill>
                <a:schemeClr val="accent6">
                  <a:lumMod val="75000"/>
                </a:schemeClr>
              </a:solidFill>
              <a:latin typeface="+mj-lt"/>
            </a:endParaRPr>
          </a:p>
          <a:p>
            <a:pPr marL="674688" lvl="1" indent="-457200"/>
            <a:r>
              <a:rPr lang="en-US" sz="3200" b="1" dirty="0" smtClean="0">
                <a:solidFill>
                  <a:schemeClr val="accent6">
                    <a:lumMod val="75000"/>
                  </a:schemeClr>
                </a:solidFill>
                <a:latin typeface="+mj-lt"/>
              </a:rPr>
              <a:t>Highest</a:t>
            </a:r>
            <a:r>
              <a:rPr lang="en-US" sz="3000" dirty="0" smtClean="0">
                <a:solidFill>
                  <a:schemeClr val="accent6">
                    <a:lumMod val="75000"/>
                  </a:schemeClr>
                </a:solidFill>
                <a:latin typeface="+mj-lt"/>
              </a:rPr>
              <a:t> </a:t>
            </a:r>
            <a:r>
              <a:rPr lang="en-US" sz="2600" dirty="0">
                <a:latin typeface="+mj-lt"/>
              </a:rPr>
              <a:t>agreement between relevance and accuracy</a:t>
            </a:r>
          </a:p>
          <a:p>
            <a:pPr marL="14299" indent="-254000"/>
            <a:endParaRPr lang="en-US" dirty="0" smtClean="0">
              <a:latin typeface="+mj-lt"/>
            </a:endParaRPr>
          </a:p>
          <a:p>
            <a:pPr marL="471488" lvl="1" indent="-254000"/>
            <a:endParaRPr lang="en-US" dirty="0" smtClean="0">
              <a:latin typeface="+mj-lt"/>
            </a:endParaRPr>
          </a:p>
          <a:p>
            <a:endParaRPr lang="en-US" sz="3200" dirty="0" smtClean="0">
              <a:solidFill>
                <a:schemeClr val="accent6">
                  <a:lumMod val="75000"/>
                </a:schemeClr>
              </a:solidFill>
              <a:latin typeface="+mj-lt"/>
            </a:endParaRPr>
          </a:p>
          <a:p>
            <a:endParaRPr lang="en-US" sz="3200" dirty="0" smtClean="0">
              <a:solidFill>
                <a:schemeClr val="accent6">
                  <a:lumMod val="75000"/>
                </a:schemeClr>
              </a:solidFill>
              <a:latin typeface="+mj-lt"/>
            </a:endParaRPr>
          </a:p>
          <a:p>
            <a:endParaRPr lang="en-US" sz="3200" dirty="0">
              <a:latin typeface="+mj-lt"/>
            </a:endParaRPr>
          </a:p>
        </p:txBody>
      </p:sp>
      <p:graphicFrame>
        <p:nvGraphicFramePr>
          <p:cNvPr id="7" name="Chart 6"/>
          <p:cNvGraphicFramePr/>
          <p:nvPr>
            <p:extLst>
              <p:ext uri="{D42A27DB-BD31-4B8C-83A1-F6EECF244321}">
                <p14:modId xmlns:p14="http://schemas.microsoft.com/office/powerpoint/2010/main" val="567955990"/>
              </p:ext>
            </p:extLst>
          </p:nvPr>
        </p:nvGraphicFramePr>
        <p:xfrm>
          <a:off x="4664467" y="1498189"/>
          <a:ext cx="7367112" cy="427529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12"/>
          </p:nvPr>
        </p:nvSpPr>
        <p:spPr/>
        <p:txBody>
          <a:bodyPr/>
          <a:lstStyle/>
          <a:p>
            <a:fld id="{088FEC65-D79E-4DCE-A549-ACBEE94ABE9E}" type="slidenum">
              <a:rPr lang="en-US" smtClean="0"/>
              <a:t>48</a:t>
            </a:fld>
            <a:endParaRPr lang="en-US"/>
          </a:p>
        </p:txBody>
      </p:sp>
    </p:spTree>
    <p:extLst>
      <p:ext uri="{BB962C8B-B14F-4D97-AF65-F5344CB8AC3E}">
        <p14:creationId xmlns:p14="http://schemas.microsoft.com/office/powerpoint/2010/main" val="89352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p:txBody>
          <a:bodyPr>
            <a:normAutofit/>
          </a:bodyPr>
          <a:lstStyle/>
          <a:p>
            <a:r>
              <a:rPr lang="en-US" dirty="0" smtClean="0">
                <a:latin typeface="+mj-lt"/>
              </a:rPr>
              <a:t>Limited-UI devices and hands-free interactions</a:t>
            </a:r>
            <a:endParaRPr lang="en-US" dirty="0">
              <a:latin typeface="+mj-lt"/>
            </a:endParaRPr>
          </a:p>
          <a:p>
            <a:pPr lvl="1"/>
            <a:r>
              <a:rPr lang="en-US" dirty="0" smtClean="0">
                <a:latin typeface="+mj-lt"/>
              </a:rPr>
              <a:t>Traditional privacy notice delivery methods do not apply</a:t>
            </a:r>
            <a:endParaRPr lang="en-US" dirty="0">
              <a:latin typeface="+mj-lt"/>
            </a:endParaRPr>
          </a:p>
          <a:p>
            <a:endParaRPr lang="en-US" sz="1000" b="1" dirty="0" smtClean="0">
              <a:solidFill>
                <a:schemeClr val="accent5">
                  <a:lumMod val="50000"/>
                </a:schemeClr>
              </a:solidFill>
              <a:latin typeface="+mj-lt"/>
            </a:endParaRPr>
          </a:p>
          <a:p>
            <a:r>
              <a:rPr lang="en-US" b="1" dirty="0" smtClean="0">
                <a:latin typeface="+mj-lt"/>
              </a:rPr>
              <a:t>Solution: </a:t>
            </a:r>
            <a:r>
              <a:rPr lang="en-US" b="1" dirty="0" err="1" smtClean="0">
                <a:solidFill>
                  <a:schemeClr val="accent5">
                    <a:lumMod val="50000"/>
                  </a:schemeClr>
                </a:solidFill>
                <a:latin typeface="+mj-lt"/>
              </a:rPr>
              <a:t>Pribot</a:t>
            </a:r>
            <a:endParaRPr lang="en-US" b="1" dirty="0" smtClean="0">
              <a:solidFill>
                <a:schemeClr val="accent5">
                  <a:lumMod val="50000"/>
                </a:schemeClr>
              </a:solidFill>
              <a:latin typeface="+mj-lt"/>
            </a:endParaRPr>
          </a:p>
          <a:p>
            <a:pPr lvl="1"/>
            <a:r>
              <a:rPr lang="en-US" dirty="0" smtClean="0">
                <a:latin typeface="+mj-lt"/>
              </a:rPr>
              <a:t>Answers, </a:t>
            </a:r>
            <a:r>
              <a:rPr lang="en-US" sz="2800" b="1" dirty="0" smtClean="0">
                <a:latin typeface="+mj-lt"/>
              </a:rPr>
              <a:t>automatically</a:t>
            </a:r>
            <a:r>
              <a:rPr lang="en-US" dirty="0" smtClean="0">
                <a:latin typeface="+mj-lt"/>
              </a:rPr>
              <a:t>, user free-form question from policies</a:t>
            </a:r>
          </a:p>
          <a:p>
            <a:pPr lvl="1"/>
            <a:r>
              <a:rPr lang="en-US" dirty="0" smtClean="0">
                <a:latin typeface="+mj-lt"/>
              </a:rPr>
              <a:t>Provides answers that have high accuracy and relevance in real-time</a:t>
            </a:r>
          </a:p>
          <a:p>
            <a:endParaRPr lang="en-US" sz="1000" dirty="0" smtClean="0">
              <a:latin typeface="+mj-lt"/>
            </a:endParaRPr>
          </a:p>
          <a:p>
            <a:r>
              <a:rPr lang="en-US" dirty="0" smtClean="0">
                <a:latin typeface="+mj-lt"/>
              </a:rPr>
              <a:t>Deployment:</a:t>
            </a:r>
          </a:p>
          <a:p>
            <a:pPr lvl="1"/>
            <a:r>
              <a:rPr lang="en-US" dirty="0" smtClean="0">
                <a:latin typeface="+mj-lt"/>
              </a:rPr>
              <a:t>Integrate with </a:t>
            </a:r>
            <a:r>
              <a:rPr lang="en-US" dirty="0" err="1" smtClean="0">
                <a:latin typeface="+mj-lt"/>
              </a:rPr>
              <a:t>IoT</a:t>
            </a:r>
            <a:r>
              <a:rPr lang="en-US" dirty="0" smtClean="0">
                <a:latin typeface="+mj-lt"/>
              </a:rPr>
              <a:t> gateways for </a:t>
            </a:r>
            <a:r>
              <a:rPr lang="en-US" i="1" dirty="0" smtClean="0">
                <a:latin typeface="+mj-lt"/>
              </a:rPr>
              <a:t>indirect</a:t>
            </a:r>
            <a:r>
              <a:rPr lang="en-US" dirty="0" smtClean="0">
                <a:latin typeface="+mj-lt"/>
              </a:rPr>
              <a:t> hands-free interactions</a:t>
            </a:r>
          </a:p>
          <a:p>
            <a:pPr lvl="1"/>
            <a:r>
              <a:rPr lang="en-US" dirty="0" smtClean="0">
                <a:latin typeface="+mj-lt"/>
              </a:rPr>
              <a:t>Incorporate within voice assistants for </a:t>
            </a:r>
            <a:r>
              <a:rPr lang="en-US" i="1" dirty="0" smtClean="0">
                <a:latin typeface="+mj-lt"/>
              </a:rPr>
              <a:t>direct</a:t>
            </a:r>
            <a:r>
              <a:rPr lang="en-US" dirty="0" smtClean="0">
                <a:latin typeface="+mj-lt"/>
              </a:rPr>
              <a:t> </a:t>
            </a:r>
            <a:r>
              <a:rPr lang="en-US" smtClean="0">
                <a:latin typeface="+mj-lt"/>
              </a:rPr>
              <a:t>hands-free interactions</a:t>
            </a:r>
            <a:endParaRPr lang="en-US" dirty="0">
              <a:latin typeface="+mj-lt"/>
            </a:endParaRPr>
          </a:p>
          <a:p>
            <a:endParaRPr lang="en-US" dirty="0">
              <a:latin typeface="+mj-lt"/>
            </a:endParaRPr>
          </a:p>
        </p:txBody>
      </p:sp>
      <p:sp>
        <p:nvSpPr>
          <p:cNvPr id="4" name="Slide Number Placeholder 3"/>
          <p:cNvSpPr>
            <a:spLocks noGrp="1"/>
          </p:cNvSpPr>
          <p:nvPr>
            <p:ph type="sldNum" sz="quarter" idx="12"/>
          </p:nvPr>
        </p:nvSpPr>
        <p:spPr/>
        <p:txBody>
          <a:bodyPr/>
          <a:lstStyle/>
          <a:p>
            <a:fld id="{088FEC65-D79E-4DCE-A549-ACBEE94ABE9E}" type="slidenum">
              <a:rPr lang="en-US" smtClean="0"/>
              <a:t>49</a:t>
            </a:fld>
            <a:endParaRPr lang="en-US"/>
          </a:p>
        </p:txBody>
      </p:sp>
    </p:spTree>
    <p:extLst>
      <p:ext uri="{BB962C8B-B14F-4D97-AF65-F5344CB8AC3E}">
        <p14:creationId xmlns:p14="http://schemas.microsoft.com/office/powerpoint/2010/main" val="155249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With </a:t>
            </a:r>
            <a:r>
              <a:rPr lang="en-US" dirty="0">
                <a:solidFill>
                  <a:schemeClr val="bg1"/>
                </a:solidFill>
              </a:rPr>
              <a:t>great power comes great responsibility</a:t>
            </a:r>
          </a:p>
        </p:txBody>
      </p:sp>
      <p:sp>
        <p:nvSpPr>
          <p:cNvPr id="3" name="Text Placeholder 2"/>
          <p:cNvSpPr>
            <a:spLocks noGrp="1"/>
          </p:cNvSpPr>
          <p:nvPr>
            <p:ph type="body" idx="1"/>
          </p:nvPr>
        </p:nvSpPr>
        <p:spPr/>
        <p:txBody>
          <a:bodyPr>
            <a:normAutofit/>
          </a:bodyPr>
          <a:lstStyle/>
          <a:p>
            <a:r>
              <a:rPr lang="en-US" sz="3200" b="1" dirty="0" smtClean="0">
                <a:solidFill>
                  <a:schemeClr val="bg1">
                    <a:lumMod val="75000"/>
                  </a:schemeClr>
                </a:solidFill>
                <a:latin typeface="+mj-lt"/>
              </a:rPr>
              <a:t>(or more security and privacy issues)</a:t>
            </a:r>
            <a:endParaRPr lang="en-US" sz="3200" b="1" dirty="0">
              <a:solidFill>
                <a:schemeClr val="bg1">
                  <a:lumMod val="75000"/>
                </a:schemeClr>
              </a:solidFill>
              <a:latin typeface="+mj-lt"/>
            </a:endParaRPr>
          </a:p>
        </p:txBody>
      </p:sp>
      <p:sp>
        <p:nvSpPr>
          <p:cNvPr id="5" name="Slide Number Placeholder 4"/>
          <p:cNvSpPr>
            <a:spLocks noGrp="1"/>
          </p:cNvSpPr>
          <p:nvPr>
            <p:ph type="sldNum" sz="quarter" idx="12"/>
          </p:nvPr>
        </p:nvSpPr>
        <p:spPr/>
        <p:txBody>
          <a:bodyPr/>
          <a:lstStyle/>
          <a:p>
            <a:fld id="{088FEC65-D79E-4DCE-A549-ACBEE94ABE9E}" type="slidenum">
              <a:rPr lang="en-US" smtClean="0"/>
              <a:t>5</a:t>
            </a:fld>
            <a:endParaRPr lang="en-US"/>
          </a:p>
        </p:txBody>
      </p:sp>
    </p:spTree>
    <p:extLst>
      <p:ext uri="{BB962C8B-B14F-4D97-AF65-F5344CB8AC3E}">
        <p14:creationId xmlns:p14="http://schemas.microsoft.com/office/powerpoint/2010/main" val="723681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sz="3200" dirty="0" smtClean="0">
                <a:latin typeface="+mj-lt"/>
              </a:rPr>
              <a:t>The security/privacy problems of </a:t>
            </a:r>
            <a:r>
              <a:rPr lang="en-US" sz="3200" dirty="0" err="1" smtClean="0">
                <a:latin typeface="+mj-lt"/>
              </a:rPr>
              <a:t>IoT</a:t>
            </a:r>
            <a:r>
              <a:rPr lang="en-US" sz="3200" dirty="0" smtClean="0">
                <a:latin typeface="+mj-lt"/>
              </a:rPr>
              <a:t> are multi-faceted</a:t>
            </a:r>
          </a:p>
          <a:p>
            <a:endParaRPr lang="en-US" sz="1600" dirty="0" smtClean="0">
              <a:latin typeface="+mj-lt"/>
            </a:endParaRPr>
          </a:p>
          <a:p>
            <a:r>
              <a:rPr lang="en-US" sz="3200" dirty="0" smtClean="0">
                <a:latin typeface="+mj-lt"/>
              </a:rPr>
              <a:t>This talk addresses the interactions’ aspects:</a:t>
            </a:r>
          </a:p>
          <a:p>
            <a:pPr lvl="1"/>
            <a:r>
              <a:rPr lang="en-US" sz="2800" b="1" dirty="0" smtClean="0">
                <a:solidFill>
                  <a:schemeClr val="accent1">
                    <a:lumMod val="50000"/>
                  </a:schemeClr>
                </a:solidFill>
                <a:latin typeface="+mj-lt"/>
              </a:rPr>
              <a:t>BLE-Guardian</a:t>
            </a:r>
            <a:r>
              <a:rPr lang="en-US" sz="2800" b="1" dirty="0" smtClean="0">
                <a:latin typeface="+mj-lt"/>
              </a:rPr>
              <a:t>: </a:t>
            </a:r>
            <a:r>
              <a:rPr lang="en-US" sz="2800" dirty="0" smtClean="0">
                <a:latin typeface="+mj-lt"/>
              </a:rPr>
              <a:t>BLE-equipped device</a:t>
            </a:r>
          </a:p>
          <a:p>
            <a:pPr lvl="1"/>
            <a:r>
              <a:rPr lang="en-US" sz="2800" b="1" dirty="0" err="1" smtClean="0">
                <a:solidFill>
                  <a:schemeClr val="accent1">
                    <a:lumMod val="50000"/>
                  </a:schemeClr>
                </a:solidFill>
                <a:latin typeface="+mj-lt"/>
              </a:rPr>
              <a:t>VAuth</a:t>
            </a:r>
            <a:r>
              <a:rPr lang="en-US" sz="2800" dirty="0" smtClean="0">
                <a:latin typeface="+mj-lt"/>
              </a:rPr>
              <a:t>: voice-activated devices</a:t>
            </a:r>
          </a:p>
          <a:p>
            <a:pPr lvl="1"/>
            <a:r>
              <a:rPr lang="en-US" sz="2800" b="1" dirty="0" err="1" smtClean="0">
                <a:solidFill>
                  <a:schemeClr val="accent1">
                    <a:lumMod val="50000"/>
                  </a:schemeClr>
                </a:solidFill>
                <a:latin typeface="+mj-lt"/>
              </a:rPr>
              <a:t>Pribot</a:t>
            </a:r>
            <a:r>
              <a:rPr lang="en-US" sz="2800" dirty="0" smtClean="0">
                <a:latin typeface="+mj-lt"/>
              </a:rPr>
              <a:t>: UI-limited devices</a:t>
            </a:r>
          </a:p>
          <a:p>
            <a:endParaRPr lang="en-US" sz="1600" dirty="0" smtClean="0">
              <a:latin typeface="+mj-lt"/>
            </a:endParaRPr>
          </a:p>
          <a:p>
            <a:r>
              <a:rPr lang="en-US" sz="3200" dirty="0" smtClean="0">
                <a:latin typeface="+mj-lt"/>
              </a:rPr>
              <a:t>More work needed on system, users, device and policy levels</a:t>
            </a:r>
            <a:endParaRPr lang="en-US" sz="3200" dirty="0">
              <a:latin typeface="+mj-lt"/>
            </a:endParaRPr>
          </a:p>
        </p:txBody>
      </p:sp>
      <p:sp>
        <p:nvSpPr>
          <p:cNvPr id="4" name="Slide Number Placeholder 3"/>
          <p:cNvSpPr>
            <a:spLocks noGrp="1"/>
          </p:cNvSpPr>
          <p:nvPr>
            <p:ph type="sldNum" sz="quarter" idx="12"/>
          </p:nvPr>
        </p:nvSpPr>
        <p:spPr/>
        <p:txBody>
          <a:bodyPr/>
          <a:lstStyle/>
          <a:p>
            <a:fld id="{0D522F1B-7C4D-45D9-BBA0-B097EC716052}" type="slidenum">
              <a:rPr lang="en-US" smtClean="0"/>
              <a:t>50</a:t>
            </a:fld>
            <a:endParaRPr lang="en-US"/>
          </a:p>
        </p:txBody>
      </p:sp>
      <p:sp>
        <p:nvSpPr>
          <p:cNvPr id="5" name="TextBox 4"/>
          <p:cNvSpPr txBox="1"/>
          <p:nvPr/>
        </p:nvSpPr>
        <p:spPr>
          <a:xfrm>
            <a:off x="9271591" y="306217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44204207"/>
      </p:ext>
    </p:extLst>
  </p:cSld>
  <p:clrMapOvr>
    <a:masterClrMapping/>
  </p:clrMapOvr>
  <mc:AlternateContent xmlns:mc="http://schemas.openxmlformats.org/markup-compatibility/2006" xmlns:p14="http://schemas.microsoft.com/office/powerpoint/2010/main">
    <mc:Choice Requires="p14">
      <p:transition p14:dur="0" advTm="1541"/>
    </mc:Choice>
    <mc:Fallback xmlns="">
      <p:transition advTm="154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Slide Number Placeholder 2"/>
          <p:cNvSpPr>
            <a:spLocks noGrp="1"/>
          </p:cNvSpPr>
          <p:nvPr>
            <p:ph type="sldNum" sz="quarter" idx="12"/>
          </p:nvPr>
        </p:nvSpPr>
        <p:spPr/>
        <p:txBody>
          <a:bodyPr/>
          <a:lstStyle/>
          <a:p>
            <a:fld id="{088FEC65-D79E-4DCE-A549-ACBEE94ABE9E}" type="slidenum">
              <a:rPr lang="en-US" smtClean="0"/>
              <a:t>51</a:t>
            </a:fld>
            <a:endParaRPr lang="en-US"/>
          </a:p>
        </p:txBody>
      </p:sp>
      <p:sp>
        <p:nvSpPr>
          <p:cNvPr id="9" name="TextBox 8"/>
          <p:cNvSpPr txBox="1"/>
          <p:nvPr/>
        </p:nvSpPr>
        <p:spPr>
          <a:xfrm>
            <a:off x="606057" y="1488552"/>
            <a:ext cx="5500572" cy="523220"/>
          </a:xfrm>
          <a:prstGeom prst="rect">
            <a:avLst/>
          </a:prstGeom>
          <a:noFill/>
        </p:spPr>
        <p:txBody>
          <a:bodyPr wrap="square" rtlCol="0">
            <a:spAutoFit/>
          </a:bodyPr>
          <a:lstStyle/>
          <a:p>
            <a:pPr algn="ctr"/>
            <a:r>
              <a:rPr lang="en-US" sz="2800" dirty="0" err="1">
                <a:latin typeface="+mj-lt"/>
              </a:rPr>
              <a:t>IoT</a:t>
            </a:r>
            <a:r>
              <a:rPr lang="en-US" sz="2800" dirty="0">
                <a:latin typeface="+mj-lt"/>
              </a:rPr>
              <a:t> Security from a Distance</a:t>
            </a:r>
          </a:p>
        </p:txBody>
      </p:sp>
      <p:sp>
        <p:nvSpPr>
          <p:cNvPr id="10" name="TextBox 9"/>
          <p:cNvSpPr txBox="1"/>
          <p:nvPr/>
        </p:nvSpPr>
        <p:spPr>
          <a:xfrm>
            <a:off x="6096002" y="1502711"/>
            <a:ext cx="5500572" cy="523220"/>
          </a:xfrm>
          <a:prstGeom prst="rect">
            <a:avLst/>
          </a:prstGeom>
          <a:noFill/>
        </p:spPr>
        <p:txBody>
          <a:bodyPr wrap="square" rtlCol="0">
            <a:spAutoFit/>
          </a:bodyPr>
          <a:lstStyle/>
          <a:p>
            <a:pPr algn="ctr"/>
            <a:r>
              <a:rPr lang="en-US" sz="2800" dirty="0">
                <a:latin typeface="+mj-lt"/>
              </a:rPr>
              <a:t>A Network View to </a:t>
            </a:r>
            <a:r>
              <a:rPr lang="en-US" sz="2800" dirty="0" err="1">
                <a:latin typeface="+mj-lt"/>
              </a:rPr>
              <a:t>IoT</a:t>
            </a:r>
            <a:r>
              <a:rPr lang="en-US" sz="2800" dirty="0">
                <a:latin typeface="+mj-lt"/>
              </a:rPr>
              <a:t> Security</a:t>
            </a:r>
          </a:p>
        </p:txBody>
      </p:sp>
      <p:sp>
        <p:nvSpPr>
          <p:cNvPr id="11" name="TextBox 10"/>
          <p:cNvSpPr txBox="1"/>
          <p:nvPr/>
        </p:nvSpPr>
        <p:spPr>
          <a:xfrm>
            <a:off x="609606" y="4086114"/>
            <a:ext cx="5500572" cy="523220"/>
          </a:xfrm>
          <a:prstGeom prst="rect">
            <a:avLst/>
          </a:prstGeom>
          <a:noFill/>
        </p:spPr>
        <p:txBody>
          <a:bodyPr wrap="square" rtlCol="0">
            <a:spAutoFit/>
          </a:bodyPr>
          <a:lstStyle/>
          <a:p>
            <a:pPr algn="ctr"/>
            <a:r>
              <a:rPr lang="en-US" sz="2800" dirty="0">
                <a:latin typeface="+mj-lt"/>
              </a:rPr>
              <a:t>Usable Security &amp; Privacy</a:t>
            </a:r>
          </a:p>
        </p:txBody>
      </p:sp>
      <p:sp>
        <p:nvSpPr>
          <p:cNvPr id="12" name="TextBox 11"/>
          <p:cNvSpPr txBox="1"/>
          <p:nvPr/>
        </p:nvSpPr>
        <p:spPr>
          <a:xfrm>
            <a:off x="6099551" y="4100273"/>
            <a:ext cx="5500572" cy="523220"/>
          </a:xfrm>
          <a:prstGeom prst="rect">
            <a:avLst/>
          </a:prstGeom>
          <a:noFill/>
        </p:spPr>
        <p:txBody>
          <a:bodyPr wrap="square" rtlCol="0">
            <a:spAutoFit/>
          </a:bodyPr>
          <a:lstStyle/>
          <a:p>
            <a:pPr algn="ctr"/>
            <a:r>
              <a:rPr lang="en-US" sz="2800" dirty="0" err="1" smtClean="0">
                <a:latin typeface="+mj-lt"/>
              </a:rPr>
              <a:t>IoT</a:t>
            </a:r>
            <a:r>
              <a:rPr lang="en-US" sz="2800" dirty="0" smtClean="0">
                <a:latin typeface="+mj-lt"/>
              </a:rPr>
              <a:t> Data Privacy</a:t>
            </a:r>
            <a:endParaRPr lang="en-US" sz="2800" dirty="0">
              <a:latin typeface="+mj-lt"/>
            </a:endParaRPr>
          </a:p>
        </p:txBody>
      </p:sp>
      <p:pic>
        <p:nvPicPr>
          <p:cNvPr id="13" name="Picture 12"/>
          <p:cNvPicPr>
            <a:picLocks noChangeAspect="1"/>
          </p:cNvPicPr>
          <p:nvPr/>
        </p:nvPicPr>
        <p:blipFill>
          <a:blip r:embed="rId3"/>
          <a:stretch>
            <a:fillRect/>
          </a:stretch>
        </p:blipFill>
        <p:spPr>
          <a:xfrm>
            <a:off x="1869484" y="4798124"/>
            <a:ext cx="2973717" cy="1784230"/>
          </a:xfrm>
          <a:prstGeom prst="rect">
            <a:avLst/>
          </a:prstGeom>
        </p:spPr>
      </p:pic>
      <p:pic>
        <p:nvPicPr>
          <p:cNvPr id="14" name="Picture 1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75994" y="2171295"/>
            <a:ext cx="2560696" cy="1755295"/>
          </a:xfrm>
          <a:prstGeom prst="rect">
            <a:avLst/>
          </a:prstGeom>
        </p:spPr>
      </p:pic>
      <p:pic>
        <p:nvPicPr>
          <p:cNvPr id="15" name="Picture 14"/>
          <p:cNvPicPr>
            <a:picLocks noChangeAspect="1"/>
          </p:cNvPicPr>
          <p:nvPr/>
        </p:nvPicPr>
        <p:blipFill>
          <a:blip r:embed="rId5"/>
          <a:stretch>
            <a:fillRect/>
          </a:stretch>
        </p:blipFill>
        <p:spPr>
          <a:xfrm>
            <a:off x="7500577" y="2025931"/>
            <a:ext cx="2691422" cy="2115750"/>
          </a:xfrm>
          <a:prstGeom prst="rect">
            <a:avLst/>
          </a:prstGeom>
        </p:spPr>
      </p:pic>
      <p:pic>
        <p:nvPicPr>
          <p:cNvPr id="16" name="Picture 1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673" y="4609334"/>
            <a:ext cx="2204686" cy="2161810"/>
          </a:xfrm>
          <a:prstGeom prst="rect">
            <a:avLst/>
          </a:prstGeom>
        </p:spPr>
      </p:pic>
    </p:spTree>
    <p:extLst>
      <p:ext uri="{BB962C8B-B14F-4D97-AF65-F5344CB8AC3E}">
        <p14:creationId xmlns:p14="http://schemas.microsoft.com/office/powerpoint/2010/main" val="27601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dirty="0"/>
              <a:t>Thank </a:t>
            </a:r>
            <a:r>
              <a:rPr lang="en-US" sz="8800" dirty="0" smtClean="0"/>
              <a:t>You.</a:t>
            </a:r>
            <a:endParaRPr lang="en-US" sz="8800" dirty="0"/>
          </a:p>
        </p:txBody>
      </p:sp>
      <p:sp>
        <p:nvSpPr>
          <p:cNvPr id="3" name="Subtitle 2"/>
          <p:cNvSpPr>
            <a:spLocks noGrp="1"/>
          </p:cNvSpPr>
          <p:nvPr>
            <p:ph type="subTitle" idx="1"/>
          </p:nvPr>
        </p:nvSpPr>
        <p:spPr/>
        <p:txBody>
          <a:bodyPr>
            <a:normAutofit/>
          </a:bodyPr>
          <a:lstStyle/>
          <a:p>
            <a:r>
              <a:rPr lang="en-US" sz="3600" dirty="0">
                <a:latin typeface="+mj-lt"/>
              </a:rPr>
              <a:t>kmfawaz@umich.edu</a:t>
            </a:r>
          </a:p>
          <a:p>
            <a:r>
              <a:rPr lang="en-US" sz="3600" dirty="0">
                <a:latin typeface="+mj-lt"/>
              </a:rPr>
              <a:t>kassemfawaz.com</a:t>
            </a:r>
          </a:p>
        </p:txBody>
      </p:sp>
      <p:sp>
        <p:nvSpPr>
          <p:cNvPr id="4" name="Slide Number Placeholder 3"/>
          <p:cNvSpPr>
            <a:spLocks noGrp="1"/>
          </p:cNvSpPr>
          <p:nvPr>
            <p:ph type="sldNum" sz="quarter" idx="12"/>
          </p:nvPr>
        </p:nvSpPr>
        <p:spPr/>
        <p:txBody>
          <a:bodyPr/>
          <a:lstStyle/>
          <a:p>
            <a:fld id="{0D522F1B-7C4D-45D9-BBA0-B097EC716052}" type="slidenum">
              <a:rPr lang="en-US" smtClean="0"/>
              <a:t>52</a:t>
            </a:fld>
            <a:endParaRPr lang="en-US"/>
          </a:p>
        </p:txBody>
      </p:sp>
    </p:spTree>
    <p:extLst>
      <p:ext uri="{BB962C8B-B14F-4D97-AF65-F5344CB8AC3E}">
        <p14:creationId xmlns:p14="http://schemas.microsoft.com/office/powerpoint/2010/main" val="1936461490"/>
      </p:ext>
    </p:extLst>
  </p:cSld>
  <p:clrMapOvr>
    <a:masterClrMapping/>
  </p:clrMapOvr>
  <mc:AlternateContent xmlns:mc="http://schemas.openxmlformats.org/markup-compatibility/2006" xmlns:p14="http://schemas.microsoft.com/office/powerpoint/2010/main">
    <mc:Choice Requires="p14">
      <p:transition p14:dur="0" advTm="85780"/>
    </mc:Choice>
    <mc:Fallback xmlns="">
      <p:transition advTm="8578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4363" y="365129"/>
            <a:ext cx="11001375" cy="1325563"/>
          </a:xfrm>
        </p:spPr>
        <p:txBody>
          <a:bodyPr/>
          <a:lstStyle/>
          <a:p>
            <a:r>
              <a:rPr lang="en-US" dirty="0"/>
              <a:t>Security and Privacy of User-Device Interactions</a:t>
            </a:r>
          </a:p>
        </p:txBody>
      </p:sp>
      <p:sp>
        <p:nvSpPr>
          <p:cNvPr id="6" name="Content Placeholder 5"/>
          <p:cNvSpPr>
            <a:spLocks noGrp="1"/>
          </p:cNvSpPr>
          <p:nvPr>
            <p:ph idx="1"/>
          </p:nvPr>
        </p:nvSpPr>
        <p:spPr>
          <a:xfrm>
            <a:off x="838200" y="1825625"/>
            <a:ext cx="3602473" cy="4351338"/>
          </a:xfrm>
        </p:spPr>
        <p:txBody>
          <a:bodyPr/>
          <a:lstStyle/>
          <a:p>
            <a:pPr marL="0" indent="0">
              <a:buNone/>
            </a:pPr>
            <a:endParaRPr lang="en-US" dirty="0" smtClean="0">
              <a:latin typeface="+mj-lt"/>
            </a:endParaRPr>
          </a:p>
          <a:p>
            <a:pPr marL="0" indent="0">
              <a:buNone/>
            </a:pPr>
            <a:endParaRPr lang="en-US" dirty="0">
              <a:latin typeface="+mj-lt"/>
            </a:endParaRPr>
          </a:p>
          <a:p>
            <a:pPr marL="0" indent="0">
              <a:buNone/>
            </a:pPr>
            <a:r>
              <a:rPr lang="en-US" dirty="0" smtClean="0">
                <a:latin typeface="+mj-lt"/>
              </a:rPr>
              <a:t>Bluetooth Low Energy</a:t>
            </a:r>
          </a:p>
          <a:p>
            <a:endParaRPr lang="en-US" sz="2400" dirty="0" smtClean="0">
              <a:latin typeface="+mj-lt"/>
            </a:endParaRPr>
          </a:p>
          <a:p>
            <a:pPr marL="0" indent="0">
              <a:buNone/>
            </a:pPr>
            <a:r>
              <a:rPr lang="en-US" dirty="0" smtClean="0">
                <a:latin typeface="+mj-lt"/>
              </a:rPr>
              <a:t>Voice interactions</a:t>
            </a:r>
          </a:p>
          <a:p>
            <a:endParaRPr lang="en-US" sz="2400" dirty="0" smtClean="0">
              <a:latin typeface="+mj-lt"/>
            </a:endParaRPr>
          </a:p>
          <a:p>
            <a:pPr marL="0" indent="0">
              <a:buNone/>
            </a:pPr>
            <a:r>
              <a:rPr lang="en-US" dirty="0" smtClean="0">
                <a:latin typeface="+mj-lt"/>
              </a:rPr>
              <a:t>Hands-free interactions</a:t>
            </a:r>
          </a:p>
        </p:txBody>
      </p:sp>
      <p:sp>
        <p:nvSpPr>
          <p:cNvPr id="4" name="Slide Number Placeholder 3"/>
          <p:cNvSpPr>
            <a:spLocks noGrp="1"/>
          </p:cNvSpPr>
          <p:nvPr>
            <p:ph type="sldNum" sz="quarter" idx="12"/>
          </p:nvPr>
        </p:nvSpPr>
        <p:spPr/>
        <p:txBody>
          <a:bodyPr/>
          <a:lstStyle/>
          <a:p>
            <a:fld id="{088FEC65-D79E-4DCE-A549-ACBEE94ABE9E}" type="slidenum">
              <a:rPr lang="en-US" smtClean="0"/>
              <a:t>6</a:t>
            </a:fld>
            <a:endParaRPr lang="en-US"/>
          </a:p>
        </p:txBody>
      </p:sp>
      <p:grpSp>
        <p:nvGrpSpPr>
          <p:cNvPr id="54" name="Group 53"/>
          <p:cNvGrpSpPr>
            <a:grpSpLocks noChangeAspect="1"/>
          </p:cNvGrpSpPr>
          <p:nvPr/>
        </p:nvGrpSpPr>
        <p:grpSpPr>
          <a:xfrm>
            <a:off x="4856311" y="2215636"/>
            <a:ext cx="7250630" cy="3874018"/>
            <a:chOff x="852650" y="1374382"/>
            <a:chExt cx="10615803" cy="5611201"/>
          </a:xfrm>
        </p:grpSpPr>
        <p:pic>
          <p:nvPicPr>
            <p:cNvPr id="55" name="Picture 54"/>
            <p:cNvPicPr>
              <a:picLocks noChangeAspect="1"/>
            </p:cNvPicPr>
            <p:nvPr/>
          </p:nvPicPr>
          <p:blipFill rotWithShape="1">
            <a:blip r:embed="rId2">
              <a:alphaModFix amt="20000"/>
            </a:blip>
            <a:srcRect l="56800" t="29259" r="10832" b="13746"/>
            <a:stretch/>
          </p:blipFill>
          <p:spPr>
            <a:xfrm rot="8261853" flipV="1">
              <a:off x="3963921" y="2498732"/>
              <a:ext cx="1982254" cy="487860"/>
            </a:xfrm>
            <a:prstGeom prst="rect">
              <a:avLst/>
            </a:prstGeom>
          </p:spPr>
        </p:pic>
        <p:pic>
          <p:nvPicPr>
            <p:cNvPr id="56" name="Picture 55"/>
            <p:cNvPicPr>
              <a:picLocks noChangeAspect="1"/>
            </p:cNvPicPr>
            <p:nvPr/>
          </p:nvPicPr>
          <p:blipFill rotWithShape="1">
            <a:blip r:embed="rId2">
              <a:alphaModFix amt="20000"/>
            </a:blip>
            <a:srcRect l="56800" t="29259" r="10832" b="13746"/>
            <a:stretch/>
          </p:blipFill>
          <p:spPr>
            <a:xfrm rot="3101987" flipV="1">
              <a:off x="6215869" y="2807732"/>
              <a:ext cx="1982254" cy="487860"/>
            </a:xfrm>
            <a:prstGeom prst="rect">
              <a:avLst/>
            </a:prstGeom>
          </p:spPr>
        </p:pic>
        <p:pic>
          <p:nvPicPr>
            <p:cNvPr id="57" name="Picture 2" descr="https://static0.fitbit.com/simple.b-cssdisabled-png.h7f00310d787c49e7cce9ed4a3651c911.pack?items=%2Fcontent%2Fassets%2Fstore2%2Fimages%2Fproducts-retina%2Fcharge%2Fcharge_black_side.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78150" y="5957291"/>
              <a:ext cx="1114855" cy="94978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www.iclarified.com/images/news/32473/133165/133165.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76376" y="3713526"/>
              <a:ext cx="1620146" cy="162014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http://ca.dlink.com/wp-content/uploads/2014/06/DSP-W215-Side-New-800x450.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3202" t="17062" r="36147" b="17441"/>
            <a:stretch/>
          </p:blipFill>
          <p:spPr bwMode="auto">
            <a:xfrm>
              <a:off x="852650" y="3831209"/>
              <a:ext cx="653176" cy="7851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ttp://gadgets4guys.com/wp-content/uploads/2014/04/ilumi-smart-bulbs-600x400.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24707" r="26227" b="7657"/>
            <a:stretch/>
          </p:blipFill>
          <p:spPr bwMode="auto">
            <a:xfrm>
              <a:off x="3206588" y="5936179"/>
              <a:ext cx="597219" cy="74930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2" descr="https://www.digicape.co.za/image/data/1.Temp/gluocose_meter.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711978">
              <a:off x="9877166" y="4566271"/>
              <a:ext cx="807159" cy="72132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http://media3.popsugar-assets.com/files/thumbor/BxKr3NsMGasUL0_xwJOR_nhNvtI=/fit-in/2048xorig/2012/11/47/3/192/1922507/5c0acf8affd33e1c_lg/i/Google-TV-LG-Smart-TV-G2-Series.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27912" y="1782452"/>
              <a:ext cx="2840541" cy="19134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9"/>
            <a:srcRect l="32878" r="33538"/>
            <a:stretch/>
          </p:blipFill>
          <p:spPr>
            <a:xfrm>
              <a:off x="3321752" y="3251573"/>
              <a:ext cx="934115" cy="1953031"/>
            </a:xfrm>
            <a:prstGeom prst="rect">
              <a:avLst/>
            </a:prstGeom>
          </p:spPr>
        </p:pic>
        <p:pic>
          <p:nvPicPr>
            <p:cNvPr id="64" name="Picture 63"/>
            <p:cNvPicPr>
              <a:picLocks noChangeAspect="1"/>
            </p:cNvPicPr>
            <p:nvPr/>
          </p:nvPicPr>
          <p:blipFill rotWithShape="1">
            <a:blip r:embed="rId10" cstate="hqprint">
              <a:extLst>
                <a:ext uri="{28A0092B-C50C-407E-A947-70E740481C1C}">
                  <a14:useLocalDpi xmlns:a14="http://schemas.microsoft.com/office/drawing/2010/main"/>
                </a:ext>
              </a:extLst>
            </a:blip>
            <a:srcRect l="25428" r="17709"/>
            <a:stretch/>
          </p:blipFill>
          <p:spPr>
            <a:xfrm>
              <a:off x="1319236" y="2135342"/>
              <a:ext cx="828145" cy="970918"/>
            </a:xfrm>
            <a:prstGeom prst="rect">
              <a:avLst/>
            </a:prstGeom>
          </p:spPr>
        </p:pic>
        <p:pic>
          <p:nvPicPr>
            <p:cNvPr id="65" name="Picture 64"/>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47149" y="4945734"/>
              <a:ext cx="1200708" cy="1370545"/>
            </a:xfrm>
            <a:prstGeom prst="rect">
              <a:avLst/>
            </a:prstGeom>
          </p:spPr>
        </p:pic>
        <p:pic>
          <p:nvPicPr>
            <p:cNvPr id="66" name="Picture 6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5791762">
              <a:off x="10089053" y="5710841"/>
              <a:ext cx="514370" cy="1143045"/>
            </a:xfrm>
            <a:prstGeom prst="rect">
              <a:avLst/>
            </a:prstGeom>
          </p:spPr>
        </p:pic>
        <p:pic>
          <p:nvPicPr>
            <p:cNvPr id="67" name="Picture 66"/>
            <p:cNvPicPr>
              <a:picLocks noChangeAspect="1"/>
            </p:cNvPicPr>
            <p:nvPr/>
          </p:nvPicPr>
          <p:blipFill rotWithShape="1">
            <a:blip r:embed="rId2">
              <a:alphaModFix amt="20000"/>
            </a:blip>
            <a:srcRect l="56800" t="29259" r="10832" b="13746"/>
            <a:stretch/>
          </p:blipFill>
          <p:spPr>
            <a:xfrm rot="998726" flipV="1">
              <a:off x="6550249" y="2171994"/>
              <a:ext cx="2394709" cy="487860"/>
            </a:xfrm>
            <a:prstGeom prst="rect">
              <a:avLst/>
            </a:prstGeom>
          </p:spPr>
        </p:pic>
        <p:pic>
          <p:nvPicPr>
            <p:cNvPr id="68" name="Picture 67"/>
            <p:cNvPicPr>
              <a:picLocks noChangeAspect="1"/>
            </p:cNvPicPr>
            <p:nvPr/>
          </p:nvPicPr>
          <p:blipFill>
            <a:blip r:embed="rId13"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4216065">
              <a:off x="9027611" y="3468127"/>
              <a:ext cx="446429" cy="1177606"/>
            </a:xfrm>
            <a:prstGeom prst="rect">
              <a:avLst/>
            </a:prstGeom>
            <a:ln>
              <a:noFill/>
            </a:ln>
          </p:spPr>
        </p:pic>
        <p:pic>
          <p:nvPicPr>
            <p:cNvPr id="69" name="Picture 68"/>
            <p:cNvPicPr>
              <a:picLocks noChangeAspect="1"/>
            </p:cNvPicPr>
            <p:nvPr/>
          </p:nvPicPr>
          <p:blipFill>
            <a:blip r:embed="rId13"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7001476">
              <a:off x="9198644" y="4282711"/>
              <a:ext cx="446429" cy="1177606"/>
            </a:xfrm>
            <a:prstGeom prst="rect">
              <a:avLst/>
            </a:prstGeom>
            <a:ln>
              <a:noFill/>
            </a:ln>
          </p:spPr>
        </p:pic>
        <p:pic>
          <p:nvPicPr>
            <p:cNvPr id="70" name="Picture 69"/>
            <p:cNvPicPr>
              <a:picLocks noChangeAspect="1"/>
            </p:cNvPicPr>
            <p:nvPr/>
          </p:nvPicPr>
          <p:blipFill>
            <a:blip r:embed="rId15"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8832126">
              <a:off x="9066978" y="5042204"/>
              <a:ext cx="446429" cy="1177606"/>
            </a:xfrm>
            <a:prstGeom prst="rect">
              <a:avLst/>
            </a:prstGeom>
            <a:ln>
              <a:noFill/>
            </a:ln>
          </p:spPr>
        </p:pic>
        <p:pic>
          <p:nvPicPr>
            <p:cNvPr id="71" name="Picture 70"/>
            <p:cNvPicPr>
              <a:picLocks noChangeAspect="1"/>
            </p:cNvPicPr>
            <p:nvPr/>
          </p:nvPicPr>
          <p:blipFill>
            <a:blip r:embed="rId16"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3520996">
              <a:off x="7837371" y="5339483"/>
              <a:ext cx="446429" cy="873947"/>
            </a:xfrm>
            <a:prstGeom prst="rect">
              <a:avLst/>
            </a:prstGeom>
            <a:ln>
              <a:noFill/>
            </a:ln>
          </p:spPr>
        </p:pic>
        <p:pic>
          <p:nvPicPr>
            <p:cNvPr id="72" name="Picture 71"/>
            <p:cNvPicPr>
              <a:picLocks noChangeAspect="1"/>
            </p:cNvPicPr>
            <p:nvPr/>
          </p:nvPicPr>
          <p:blipFill>
            <a:blip r:embed="rId17"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8685567">
              <a:off x="2484696" y="2769293"/>
              <a:ext cx="450332" cy="1602609"/>
            </a:xfrm>
            <a:prstGeom prst="rect">
              <a:avLst/>
            </a:prstGeom>
            <a:ln>
              <a:noFill/>
            </a:ln>
          </p:spPr>
        </p:pic>
        <p:pic>
          <p:nvPicPr>
            <p:cNvPr id="73" name="Picture 72"/>
            <p:cNvPicPr>
              <a:picLocks noChangeAspect="1"/>
            </p:cNvPicPr>
            <p:nvPr/>
          </p:nvPicPr>
          <p:blipFill>
            <a:blip r:embed="rId18"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6946124">
              <a:off x="2228669" y="3399740"/>
              <a:ext cx="446429" cy="1729581"/>
            </a:xfrm>
            <a:prstGeom prst="rect">
              <a:avLst/>
            </a:prstGeom>
            <a:ln>
              <a:noFill/>
            </a:ln>
          </p:spPr>
        </p:pic>
        <p:pic>
          <p:nvPicPr>
            <p:cNvPr id="74" name="Picture 73"/>
            <p:cNvPicPr>
              <a:picLocks noChangeAspect="1"/>
            </p:cNvPicPr>
            <p:nvPr/>
          </p:nvPicPr>
          <p:blipFill>
            <a:blip r:embed="rId19"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4585869">
              <a:off x="2481335" y="4508966"/>
              <a:ext cx="446429" cy="1466135"/>
            </a:xfrm>
            <a:prstGeom prst="rect">
              <a:avLst/>
            </a:prstGeom>
            <a:ln>
              <a:noFill/>
            </a:ln>
          </p:spPr>
        </p:pic>
        <p:pic>
          <p:nvPicPr>
            <p:cNvPr id="75" name="Picture 74"/>
            <p:cNvPicPr>
              <a:picLocks noChangeAspect="1"/>
            </p:cNvPicPr>
            <p:nvPr/>
          </p:nvPicPr>
          <p:blipFill>
            <a:blip r:embed="rId20"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3520996">
              <a:off x="3452390" y="5249110"/>
              <a:ext cx="446429" cy="569768"/>
            </a:xfrm>
            <a:prstGeom prst="rect">
              <a:avLst/>
            </a:prstGeom>
            <a:ln>
              <a:noFill/>
            </a:ln>
          </p:spPr>
        </p:pic>
        <p:pic>
          <p:nvPicPr>
            <p:cNvPr id="76"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21" cstate="print">
              <a:alphaModFix amt="20000"/>
              <a:extLst>
                <a:ext uri="{28A0092B-C50C-407E-A947-70E740481C1C}">
                  <a14:useLocalDpi xmlns:a14="http://schemas.microsoft.com/office/drawing/2010/main"/>
                </a:ext>
              </a:extLst>
            </a:blip>
            <a:srcRect/>
            <a:stretch>
              <a:fillRect/>
            </a:stretch>
          </p:blipFill>
          <p:spPr bwMode="auto">
            <a:xfrm>
              <a:off x="5123800" y="1374382"/>
              <a:ext cx="1885166" cy="5611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a:grpSpLocks noChangeAspect="1"/>
          </p:cNvGrpSpPr>
          <p:nvPr/>
        </p:nvGrpSpPr>
        <p:grpSpPr>
          <a:xfrm>
            <a:off x="4851543" y="2210868"/>
            <a:ext cx="7250630" cy="3874018"/>
            <a:chOff x="852650" y="1374382"/>
            <a:chExt cx="10615803" cy="5611201"/>
          </a:xfrm>
        </p:grpSpPr>
        <p:pic>
          <p:nvPicPr>
            <p:cNvPr id="147" name="Picture 146"/>
            <p:cNvPicPr>
              <a:picLocks noChangeAspect="1"/>
            </p:cNvPicPr>
            <p:nvPr/>
          </p:nvPicPr>
          <p:blipFill rotWithShape="1">
            <a:blip r:embed="rId2">
              <a:alphaModFix amt="20000"/>
            </a:blip>
            <a:srcRect l="56800" t="29259" r="10832" b="13746"/>
            <a:stretch/>
          </p:blipFill>
          <p:spPr>
            <a:xfrm rot="8261853" flipV="1">
              <a:off x="3963921" y="2498732"/>
              <a:ext cx="1982254" cy="487860"/>
            </a:xfrm>
            <a:prstGeom prst="rect">
              <a:avLst/>
            </a:prstGeom>
          </p:spPr>
        </p:pic>
        <p:pic>
          <p:nvPicPr>
            <p:cNvPr id="148" name="Picture 147"/>
            <p:cNvPicPr>
              <a:picLocks noChangeAspect="1"/>
            </p:cNvPicPr>
            <p:nvPr/>
          </p:nvPicPr>
          <p:blipFill rotWithShape="1">
            <a:blip r:embed="rId2">
              <a:alphaModFix amt="20000"/>
            </a:blip>
            <a:srcRect l="56800" t="29259" r="10832" b="13746"/>
            <a:stretch/>
          </p:blipFill>
          <p:spPr>
            <a:xfrm rot="3101987" flipV="1">
              <a:off x="6215869" y="2807732"/>
              <a:ext cx="1982254" cy="487860"/>
            </a:xfrm>
            <a:prstGeom prst="rect">
              <a:avLst/>
            </a:prstGeom>
          </p:spPr>
        </p:pic>
        <p:pic>
          <p:nvPicPr>
            <p:cNvPr id="149" name="Picture 2" descr="https://static0.fitbit.com/simple.b-cssdisabled-png.h7f00310d787c49e7cce9ed4a3651c911.pack?items=%2Fcontent%2Fassets%2Fstore2%2Fimages%2Fproducts-retina%2Fcharge%2Fcharge_black_side.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78150" y="5957291"/>
              <a:ext cx="1114855" cy="949784"/>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http://www.iclarified.com/images/news/32473/133165/133165.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76376" y="3713526"/>
              <a:ext cx="1620146" cy="1620146"/>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4" descr="http://ca.dlink.com/wp-content/uploads/2014/06/DSP-W215-Side-New-800x450.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3202" t="17062" r="36147" b="17441"/>
            <a:stretch/>
          </p:blipFill>
          <p:spPr bwMode="auto">
            <a:xfrm>
              <a:off x="852650" y="3831209"/>
              <a:ext cx="653176" cy="78513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6" descr="http://gadgets4guys.com/wp-content/uploads/2014/04/ilumi-smart-bulbs-600x400.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24707" r="26227" b="7657"/>
            <a:stretch/>
          </p:blipFill>
          <p:spPr bwMode="auto">
            <a:xfrm>
              <a:off x="3206588" y="5936179"/>
              <a:ext cx="597219" cy="749305"/>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2" descr="https://www.digicape.co.za/image/data/1.Temp/gluocose_meter.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711978">
              <a:off x="9877166" y="4566271"/>
              <a:ext cx="807159" cy="72132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4" descr="http://media3.popsugar-assets.com/files/thumbor/BxKr3NsMGasUL0_xwJOR_nhNvtI=/fit-in/2048xorig/2012/11/47/3/192/1922507/5c0acf8affd33e1c_lg/i/Google-TV-LG-Smart-TV-G2-Series.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27912" y="1782452"/>
              <a:ext cx="2840541" cy="191348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p:cNvPicPr>
              <a:picLocks noChangeAspect="1"/>
            </p:cNvPicPr>
            <p:nvPr/>
          </p:nvPicPr>
          <p:blipFill rotWithShape="1">
            <a:blip r:embed="rId9"/>
            <a:srcRect l="32878" r="33538"/>
            <a:stretch/>
          </p:blipFill>
          <p:spPr>
            <a:xfrm>
              <a:off x="3321752" y="3251573"/>
              <a:ext cx="934115" cy="1953031"/>
            </a:xfrm>
            <a:prstGeom prst="rect">
              <a:avLst/>
            </a:prstGeom>
          </p:spPr>
        </p:pic>
        <p:pic>
          <p:nvPicPr>
            <p:cNvPr id="156" name="Picture 155"/>
            <p:cNvPicPr>
              <a:picLocks noChangeAspect="1"/>
            </p:cNvPicPr>
            <p:nvPr/>
          </p:nvPicPr>
          <p:blipFill rotWithShape="1">
            <a:blip r:embed="rId10" cstate="hqprint">
              <a:extLst>
                <a:ext uri="{28A0092B-C50C-407E-A947-70E740481C1C}">
                  <a14:useLocalDpi xmlns:a14="http://schemas.microsoft.com/office/drawing/2010/main"/>
                </a:ext>
              </a:extLst>
            </a:blip>
            <a:srcRect l="25428" r="17709"/>
            <a:stretch/>
          </p:blipFill>
          <p:spPr>
            <a:xfrm>
              <a:off x="1319236" y="2135342"/>
              <a:ext cx="828145" cy="970918"/>
            </a:xfrm>
            <a:prstGeom prst="rect">
              <a:avLst/>
            </a:prstGeom>
          </p:spPr>
        </p:pic>
        <p:pic>
          <p:nvPicPr>
            <p:cNvPr id="157" name="Picture 156"/>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47149" y="4945734"/>
              <a:ext cx="1200708" cy="1370545"/>
            </a:xfrm>
            <a:prstGeom prst="rect">
              <a:avLst/>
            </a:prstGeom>
          </p:spPr>
        </p:pic>
        <p:pic>
          <p:nvPicPr>
            <p:cNvPr id="158" name="Picture 157"/>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5791762">
              <a:off x="10089053" y="5710841"/>
              <a:ext cx="514370" cy="1143045"/>
            </a:xfrm>
            <a:prstGeom prst="rect">
              <a:avLst/>
            </a:prstGeom>
          </p:spPr>
        </p:pic>
        <p:pic>
          <p:nvPicPr>
            <p:cNvPr id="159" name="Picture 158"/>
            <p:cNvPicPr>
              <a:picLocks noChangeAspect="1"/>
            </p:cNvPicPr>
            <p:nvPr/>
          </p:nvPicPr>
          <p:blipFill rotWithShape="1">
            <a:blip r:embed="rId2">
              <a:alphaModFix amt="20000"/>
            </a:blip>
            <a:srcRect l="56800" t="29259" r="10832" b="13746"/>
            <a:stretch/>
          </p:blipFill>
          <p:spPr>
            <a:xfrm rot="998726" flipV="1">
              <a:off x="6550249" y="2171994"/>
              <a:ext cx="2394709" cy="487860"/>
            </a:xfrm>
            <a:prstGeom prst="rect">
              <a:avLst/>
            </a:prstGeom>
          </p:spPr>
        </p:pic>
        <p:pic>
          <p:nvPicPr>
            <p:cNvPr id="160" name="Picture 159"/>
            <p:cNvPicPr>
              <a:picLocks noChangeAspect="1"/>
            </p:cNvPicPr>
            <p:nvPr/>
          </p:nvPicPr>
          <p:blipFill>
            <a:blip r:embed="rId13"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4216065">
              <a:off x="9027611" y="3468127"/>
              <a:ext cx="446429" cy="1177606"/>
            </a:xfrm>
            <a:prstGeom prst="rect">
              <a:avLst/>
            </a:prstGeom>
            <a:ln>
              <a:noFill/>
            </a:ln>
          </p:spPr>
        </p:pic>
        <p:pic>
          <p:nvPicPr>
            <p:cNvPr id="161" name="Picture 160"/>
            <p:cNvPicPr>
              <a:picLocks noChangeAspect="1"/>
            </p:cNvPicPr>
            <p:nvPr/>
          </p:nvPicPr>
          <p:blipFill>
            <a:blip r:embed="rId13"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7001476">
              <a:off x="9198644" y="4282711"/>
              <a:ext cx="446429" cy="1177606"/>
            </a:xfrm>
            <a:prstGeom prst="rect">
              <a:avLst/>
            </a:prstGeom>
            <a:ln>
              <a:noFill/>
            </a:ln>
          </p:spPr>
        </p:pic>
        <p:pic>
          <p:nvPicPr>
            <p:cNvPr id="162" name="Picture 161"/>
            <p:cNvPicPr>
              <a:picLocks noChangeAspect="1"/>
            </p:cNvPicPr>
            <p:nvPr/>
          </p:nvPicPr>
          <p:blipFill>
            <a:blip r:embed="rId15"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8832126">
              <a:off x="9066978" y="5042204"/>
              <a:ext cx="446429" cy="1177606"/>
            </a:xfrm>
            <a:prstGeom prst="rect">
              <a:avLst/>
            </a:prstGeom>
            <a:ln>
              <a:noFill/>
            </a:ln>
          </p:spPr>
        </p:pic>
        <p:pic>
          <p:nvPicPr>
            <p:cNvPr id="163" name="Picture 162"/>
            <p:cNvPicPr>
              <a:picLocks noChangeAspect="1"/>
            </p:cNvPicPr>
            <p:nvPr/>
          </p:nvPicPr>
          <p:blipFill>
            <a:blip r:embed="rId16"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3520996">
              <a:off x="7837371" y="5339483"/>
              <a:ext cx="446429" cy="873947"/>
            </a:xfrm>
            <a:prstGeom prst="rect">
              <a:avLst/>
            </a:prstGeom>
            <a:ln>
              <a:noFill/>
            </a:ln>
          </p:spPr>
        </p:pic>
        <p:pic>
          <p:nvPicPr>
            <p:cNvPr id="164" name="Picture 163"/>
            <p:cNvPicPr>
              <a:picLocks noChangeAspect="1"/>
            </p:cNvPicPr>
            <p:nvPr/>
          </p:nvPicPr>
          <p:blipFill>
            <a:blip r:embed="rId17"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8685567">
              <a:off x="2484696" y="2769293"/>
              <a:ext cx="450332" cy="1602609"/>
            </a:xfrm>
            <a:prstGeom prst="rect">
              <a:avLst/>
            </a:prstGeom>
            <a:ln>
              <a:noFill/>
            </a:ln>
          </p:spPr>
        </p:pic>
        <p:pic>
          <p:nvPicPr>
            <p:cNvPr id="165" name="Picture 164"/>
            <p:cNvPicPr>
              <a:picLocks noChangeAspect="1"/>
            </p:cNvPicPr>
            <p:nvPr/>
          </p:nvPicPr>
          <p:blipFill>
            <a:blip r:embed="rId18"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6946124">
              <a:off x="2228669" y="3399740"/>
              <a:ext cx="446429" cy="1729581"/>
            </a:xfrm>
            <a:prstGeom prst="rect">
              <a:avLst/>
            </a:prstGeom>
            <a:ln>
              <a:noFill/>
            </a:ln>
          </p:spPr>
        </p:pic>
        <p:pic>
          <p:nvPicPr>
            <p:cNvPr id="166" name="Picture 165"/>
            <p:cNvPicPr>
              <a:picLocks noChangeAspect="1"/>
            </p:cNvPicPr>
            <p:nvPr/>
          </p:nvPicPr>
          <p:blipFill>
            <a:blip r:embed="rId19"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4585869">
              <a:off x="2481335" y="4508966"/>
              <a:ext cx="446429" cy="1466135"/>
            </a:xfrm>
            <a:prstGeom prst="rect">
              <a:avLst/>
            </a:prstGeom>
            <a:ln>
              <a:noFill/>
            </a:ln>
          </p:spPr>
        </p:pic>
        <p:pic>
          <p:nvPicPr>
            <p:cNvPr id="167" name="Picture 166"/>
            <p:cNvPicPr>
              <a:picLocks noChangeAspect="1"/>
            </p:cNvPicPr>
            <p:nvPr/>
          </p:nvPicPr>
          <p:blipFill>
            <a:blip r:embed="rId20" cstate="hqprint">
              <a:biLevel thresh="75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3520996">
              <a:off x="3452390" y="5249110"/>
              <a:ext cx="446429" cy="569768"/>
            </a:xfrm>
            <a:prstGeom prst="rect">
              <a:avLst/>
            </a:prstGeom>
            <a:ln>
              <a:noFill/>
            </a:ln>
          </p:spPr>
        </p:pic>
        <p:pic>
          <p:nvPicPr>
            <p:cNvPr id="168"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21" cstate="print">
              <a:alphaModFix amt="20000"/>
              <a:extLst>
                <a:ext uri="{28A0092B-C50C-407E-A947-70E740481C1C}">
                  <a14:useLocalDpi xmlns:a14="http://schemas.microsoft.com/office/drawing/2010/main"/>
                </a:ext>
              </a:extLst>
            </a:blip>
            <a:srcRect/>
            <a:stretch>
              <a:fillRect/>
            </a:stretch>
          </p:blipFill>
          <p:spPr bwMode="auto">
            <a:xfrm>
              <a:off x="5123800" y="1374382"/>
              <a:ext cx="1885166" cy="56112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4853842" y="2218352"/>
            <a:ext cx="7251192" cy="3877056"/>
            <a:chOff x="852650" y="1374382"/>
            <a:chExt cx="10615803" cy="5611201"/>
          </a:xfrm>
        </p:grpSpPr>
        <p:pic>
          <p:nvPicPr>
            <p:cNvPr id="101" name="Picture 100"/>
            <p:cNvPicPr>
              <a:picLocks noChangeAspect="1"/>
            </p:cNvPicPr>
            <p:nvPr/>
          </p:nvPicPr>
          <p:blipFill rotWithShape="1">
            <a:blip r:embed="rId2">
              <a:alphaModFix/>
            </a:blip>
            <a:srcRect l="56800" t="29259" r="10832" b="13746"/>
            <a:stretch/>
          </p:blipFill>
          <p:spPr>
            <a:xfrm rot="8261853" flipV="1">
              <a:off x="3963921" y="2498732"/>
              <a:ext cx="1982254" cy="487860"/>
            </a:xfrm>
            <a:prstGeom prst="rect">
              <a:avLst/>
            </a:prstGeom>
          </p:spPr>
        </p:pic>
        <p:pic>
          <p:nvPicPr>
            <p:cNvPr id="102" name="Picture 101"/>
            <p:cNvPicPr>
              <a:picLocks noChangeAspect="1"/>
            </p:cNvPicPr>
            <p:nvPr/>
          </p:nvPicPr>
          <p:blipFill rotWithShape="1">
            <a:blip r:embed="rId2">
              <a:alphaModFix/>
            </a:blip>
            <a:srcRect l="56800" t="29259" r="10832" b="13746"/>
            <a:stretch/>
          </p:blipFill>
          <p:spPr>
            <a:xfrm rot="3101987" flipV="1">
              <a:off x="6215869" y="2807732"/>
              <a:ext cx="1982254" cy="487860"/>
            </a:xfrm>
            <a:prstGeom prst="rect">
              <a:avLst/>
            </a:prstGeom>
          </p:spPr>
        </p:pic>
        <p:pic>
          <p:nvPicPr>
            <p:cNvPr id="103" name="Picture 2" descr="https://static0.fitbit.com/simple.b-cssdisabled-png.h7f00310d787c49e7cce9ed4a3651c911.pack?items=%2Fcontent%2Fassets%2Fstore2%2Fimages%2Fproducts-retina%2Fcharge%2Fcharge_black_side.png"/>
            <p:cNvPicPr>
              <a:picLocks noChangeAspect="1" noChangeArrowheads="1"/>
            </p:cNvPicPr>
            <p:nvPr/>
          </p:nvPicPr>
          <p:blipFill>
            <a:blip r:embed="rId3" cstate="print">
              <a:alphaModFix amt="20000"/>
              <a:extLst>
                <a:ext uri="{28A0092B-C50C-407E-A947-70E740481C1C}">
                  <a14:useLocalDpi xmlns:a14="http://schemas.microsoft.com/office/drawing/2010/main"/>
                </a:ext>
              </a:extLst>
            </a:blip>
            <a:srcRect/>
            <a:stretch>
              <a:fillRect/>
            </a:stretch>
          </p:blipFill>
          <p:spPr bwMode="auto">
            <a:xfrm>
              <a:off x="6978150" y="5957291"/>
              <a:ext cx="1114855" cy="94978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ttp://www.iclarified.com/images/news/32473/133165/133165.png"/>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7476376" y="3713526"/>
              <a:ext cx="1620146" cy="162014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4" descr="http://ca.dlink.com/wp-content/uploads/2014/06/DSP-W215-Side-New-800x450.png"/>
            <p:cNvPicPr>
              <a:picLocks noChangeAspect="1" noChangeArrowheads="1"/>
            </p:cNvPicPr>
            <p:nvPr/>
          </p:nvPicPr>
          <p:blipFill rotWithShape="1">
            <a:blip r:embed="rId23" cstate="print">
              <a:alphaModFix amt="20000"/>
              <a:extLst>
                <a:ext uri="{28A0092B-C50C-407E-A947-70E740481C1C}">
                  <a14:useLocalDpi xmlns:a14="http://schemas.microsoft.com/office/drawing/2010/main"/>
                </a:ext>
              </a:extLst>
            </a:blip>
            <a:srcRect l="33202" t="17062" r="36147" b="17441"/>
            <a:stretch/>
          </p:blipFill>
          <p:spPr bwMode="auto">
            <a:xfrm>
              <a:off x="852650" y="3831209"/>
              <a:ext cx="653176" cy="78513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6" descr="http://gadgets4guys.com/wp-content/uploads/2014/04/ilumi-smart-bulbs-600x400.png"/>
            <p:cNvPicPr>
              <a:picLocks noChangeAspect="1" noChangeArrowheads="1"/>
            </p:cNvPicPr>
            <p:nvPr/>
          </p:nvPicPr>
          <p:blipFill rotWithShape="1">
            <a:blip r:embed="rId24" cstate="print">
              <a:alphaModFix amt="20000"/>
              <a:extLst>
                <a:ext uri="{28A0092B-C50C-407E-A947-70E740481C1C}">
                  <a14:useLocalDpi xmlns:a14="http://schemas.microsoft.com/office/drawing/2010/main"/>
                </a:ext>
              </a:extLst>
            </a:blip>
            <a:srcRect l="24707" r="26227" b="7657"/>
            <a:stretch/>
          </p:blipFill>
          <p:spPr bwMode="auto">
            <a:xfrm>
              <a:off x="3206588" y="5936179"/>
              <a:ext cx="597219" cy="74930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2" descr="https://www.digicape.co.za/image/data/1.Temp/gluocose_meter.png"/>
            <p:cNvPicPr>
              <a:picLocks noChangeAspect="1" noChangeArrowheads="1"/>
            </p:cNvPicPr>
            <p:nvPr/>
          </p:nvPicPr>
          <p:blipFill>
            <a:blip r:embed="rId25" cstate="print">
              <a:alphaModFix amt="20000"/>
              <a:extLst>
                <a:ext uri="{28A0092B-C50C-407E-A947-70E740481C1C}">
                  <a14:useLocalDpi xmlns:a14="http://schemas.microsoft.com/office/drawing/2010/main"/>
                </a:ext>
              </a:extLst>
            </a:blip>
            <a:srcRect/>
            <a:stretch>
              <a:fillRect/>
            </a:stretch>
          </p:blipFill>
          <p:spPr bwMode="auto">
            <a:xfrm rot="711978">
              <a:off x="9877166" y="4566271"/>
              <a:ext cx="807159" cy="72132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4" descr="http://media3.popsugar-assets.com/files/thumbor/BxKr3NsMGasUL0_xwJOR_nhNvtI=/fit-in/2048xorig/2012/11/47/3/192/1922507/5c0acf8affd33e1c_lg/i/Google-TV-LG-Smart-TV-G2-Series.png"/>
            <p:cNvPicPr>
              <a:picLocks noChangeAspect="1" noChangeArrowheads="1"/>
            </p:cNvPicPr>
            <p:nvPr/>
          </p:nvPicPr>
          <p:blipFill>
            <a:blip r:embed="rId26" cstate="print">
              <a:alphaModFix amt="20000"/>
              <a:extLst>
                <a:ext uri="{28A0092B-C50C-407E-A947-70E740481C1C}">
                  <a14:useLocalDpi xmlns:a14="http://schemas.microsoft.com/office/drawing/2010/main"/>
                </a:ext>
              </a:extLst>
            </a:blip>
            <a:srcRect/>
            <a:stretch>
              <a:fillRect/>
            </a:stretch>
          </p:blipFill>
          <p:spPr bwMode="auto">
            <a:xfrm>
              <a:off x="8627912" y="1782452"/>
              <a:ext cx="2840541" cy="191348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rotWithShape="1">
            <a:blip r:embed="rId9"/>
            <a:srcRect l="32878" r="33538"/>
            <a:stretch/>
          </p:blipFill>
          <p:spPr>
            <a:xfrm>
              <a:off x="3321752" y="3251573"/>
              <a:ext cx="934115" cy="1953031"/>
            </a:xfrm>
            <a:prstGeom prst="rect">
              <a:avLst/>
            </a:prstGeom>
          </p:spPr>
        </p:pic>
        <p:pic>
          <p:nvPicPr>
            <p:cNvPr id="110" name="Picture 109"/>
            <p:cNvPicPr>
              <a:picLocks noChangeAspect="1"/>
            </p:cNvPicPr>
            <p:nvPr/>
          </p:nvPicPr>
          <p:blipFill rotWithShape="1">
            <a:blip r:embed="rId10" cstate="hqprint">
              <a:alphaModFix amt="20000"/>
              <a:extLst>
                <a:ext uri="{28A0092B-C50C-407E-A947-70E740481C1C}">
                  <a14:useLocalDpi xmlns:a14="http://schemas.microsoft.com/office/drawing/2010/main"/>
                </a:ext>
              </a:extLst>
            </a:blip>
            <a:srcRect l="25428" r="17709"/>
            <a:stretch/>
          </p:blipFill>
          <p:spPr>
            <a:xfrm>
              <a:off x="1319236" y="2135342"/>
              <a:ext cx="828145" cy="970918"/>
            </a:xfrm>
            <a:prstGeom prst="rect">
              <a:avLst/>
            </a:prstGeom>
          </p:spPr>
        </p:pic>
        <p:pic>
          <p:nvPicPr>
            <p:cNvPr id="111" name="Picture 110"/>
            <p:cNvPicPr>
              <a:picLocks noChangeAspect="1"/>
            </p:cNvPicPr>
            <p:nvPr/>
          </p:nvPicPr>
          <p:blipFill>
            <a:blip r:embed="rId27" cstate="hqprint">
              <a:alphaModFix amt="20000"/>
              <a:extLst>
                <a:ext uri="{28A0092B-C50C-407E-A947-70E740481C1C}">
                  <a14:useLocalDpi xmlns:a14="http://schemas.microsoft.com/office/drawing/2010/main"/>
                </a:ext>
              </a:extLst>
            </a:blip>
            <a:stretch>
              <a:fillRect/>
            </a:stretch>
          </p:blipFill>
          <p:spPr>
            <a:xfrm>
              <a:off x="1147149" y="4945734"/>
              <a:ext cx="1200708" cy="1370545"/>
            </a:xfrm>
            <a:prstGeom prst="rect">
              <a:avLst/>
            </a:prstGeom>
          </p:spPr>
        </p:pic>
        <p:pic>
          <p:nvPicPr>
            <p:cNvPr id="112" name="Picture 111"/>
            <p:cNvPicPr>
              <a:picLocks noChangeAspect="1"/>
            </p:cNvPicPr>
            <p:nvPr/>
          </p:nvPicPr>
          <p:blipFill>
            <a:blip r:embed="rId12" cstate="hqprint">
              <a:alphaModFix amt="20000"/>
              <a:extLst>
                <a:ext uri="{28A0092B-C50C-407E-A947-70E740481C1C}">
                  <a14:useLocalDpi xmlns:a14="http://schemas.microsoft.com/office/drawing/2010/main"/>
                </a:ext>
              </a:extLst>
            </a:blip>
            <a:stretch>
              <a:fillRect/>
            </a:stretch>
          </p:blipFill>
          <p:spPr>
            <a:xfrm rot="15791762">
              <a:off x="10089053" y="5710841"/>
              <a:ext cx="514370" cy="1143045"/>
            </a:xfrm>
            <a:prstGeom prst="rect">
              <a:avLst/>
            </a:prstGeom>
          </p:spPr>
        </p:pic>
        <p:pic>
          <p:nvPicPr>
            <p:cNvPr id="113" name="Picture 112"/>
            <p:cNvPicPr>
              <a:picLocks noChangeAspect="1"/>
            </p:cNvPicPr>
            <p:nvPr/>
          </p:nvPicPr>
          <p:blipFill rotWithShape="1">
            <a:blip r:embed="rId2">
              <a:alphaModFix/>
            </a:blip>
            <a:srcRect l="56800" t="29259" r="10832" b="13746"/>
            <a:stretch/>
          </p:blipFill>
          <p:spPr>
            <a:xfrm rot="998726" flipV="1">
              <a:off x="6550249" y="2171994"/>
              <a:ext cx="2394709" cy="487860"/>
            </a:xfrm>
            <a:prstGeom prst="rect">
              <a:avLst/>
            </a:prstGeom>
          </p:spPr>
        </p:pic>
        <p:pic>
          <p:nvPicPr>
            <p:cNvPr id="114" name="Picture 113"/>
            <p:cNvPicPr>
              <a:picLocks noChangeAspect="1"/>
            </p:cNvPicPr>
            <p:nvPr/>
          </p:nvPicPr>
          <p:blipFill>
            <a:blip r:embed="rId13"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4216065">
              <a:off x="9027611" y="3468127"/>
              <a:ext cx="446429" cy="1177606"/>
            </a:xfrm>
            <a:prstGeom prst="rect">
              <a:avLst/>
            </a:prstGeom>
            <a:ln>
              <a:noFill/>
            </a:ln>
          </p:spPr>
        </p:pic>
        <p:pic>
          <p:nvPicPr>
            <p:cNvPr id="115" name="Picture 114"/>
            <p:cNvPicPr>
              <a:picLocks noChangeAspect="1"/>
            </p:cNvPicPr>
            <p:nvPr/>
          </p:nvPicPr>
          <p:blipFill>
            <a:blip r:embed="rId13"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7001476">
              <a:off x="9198644" y="4282711"/>
              <a:ext cx="446429" cy="1177606"/>
            </a:xfrm>
            <a:prstGeom prst="rect">
              <a:avLst/>
            </a:prstGeom>
            <a:ln>
              <a:noFill/>
            </a:ln>
          </p:spPr>
        </p:pic>
        <p:pic>
          <p:nvPicPr>
            <p:cNvPr id="116" name="Picture 115"/>
            <p:cNvPicPr>
              <a:picLocks noChangeAspect="1"/>
            </p:cNvPicPr>
            <p:nvPr/>
          </p:nvPicPr>
          <p:blipFill>
            <a:blip r:embed="rId15"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8832126">
              <a:off x="9066978" y="5042204"/>
              <a:ext cx="446429" cy="1177606"/>
            </a:xfrm>
            <a:prstGeom prst="rect">
              <a:avLst/>
            </a:prstGeom>
            <a:ln>
              <a:noFill/>
            </a:ln>
          </p:spPr>
        </p:pic>
        <p:pic>
          <p:nvPicPr>
            <p:cNvPr id="117" name="Picture 116"/>
            <p:cNvPicPr>
              <a:picLocks noChangeAspect="1"/>
            </p:cNvPicPr>
            <p:nvPr/>
          </p:nvPicPr>
          <p:blipFill>
            <a:blip r:embed="rId16"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3520996">
              <a:off x="7837371" y="5339483"/>
              <a:ext cx="446429" cy="873947"/>
            </a:xfrm>
            <a:prstGeom prst="rect">
              <a:avLst/>
            </a:prstGeom>
            <a:ln>
              <a:noFill/>
            </a:ln>
          </p:spPr>
        </p:pic>
        <p:pic>
          <p:nvPicPr>
            <p:cNvPr id="118" name="Picture 117"/>
            <p:cNvPicPr>
              <a:picLocks noChangeAspect="1"/>
            </p:cNvPicPr>
            <p:nvPr/>
          </p:nvPicPr>
          <p:blipFill>
            <a:blip r:embed="rId28"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8685567">
              <a:off x="2484696" y="2769293"/>
              <a:ext cx="450332" cy="1602609"/>
            </a:xfrm>
            <a:prstGeom prst="rect">
              <a:avLst/>
            </a:prstGeom>
            <a:ln>
              <a:noFill/>
            </a:ln>
          </p:spPr>
        </p:pic>
        <p:pic>
          <p:nvPicPr>
            <p:cNvPr id="119" name="Picture 118"/>
            <p:cNvPicPr>
              <a:picLocks noChangeAspect="1"/>
            </p:cNvPicPr>
            <p:nvPr/>
          </p:nvPicPr>
          <p:blipFill>
            <a:blip r:embed="rId18"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6946124">
              <a:off x="2228669" y="3399740"/>
              <a:ext cx="446429" cy="1729581"/>
            </a:xfrm>
            <a:prstGeom prst="rect">
              <a:avLst/>
            </a:prstGeom>
            <a:ln>
              <a:noFill/>
            </a:ln>
          </p:spPr>
        </p:pic>
        <p:pic>
          <p:nvPicPr>
            <p:cNvPr id="120" name="Picture 119"/>
            <p:cNvPicPr>
              <a:picLocks noChangeAspect="1"/>
            </p:cNvPicPr>
            <p:nvPr/>
          </p:nvPicPr>
          <p:blipFill>
            <a:blip r:embed="rId19"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4585869">
              <a:off x="2481335" y="4508966"/>
              <a:ext cx="446429" cy="1466135"/>
            </a:xfrm>
            <a:prstGeom prst="rect">
              <a:avLst/>
            </a:prstGeom>
            <a:ln>
              <a:noFill/>
            </a:ln>
          </p:spPr>
        </p:pic>
        <p:pic>
          <p:nvPicPr>
            <p:cNvPr id="121" name="Picture 120"/>
            <p:cNvPicPr>
              <a:picLocks noChangeAspect="1"/>
            </p:cNvPicPr>
            <p:nvPr/>
          </p:nvPicPr>
          <p:blipFill>
            <a:blip r:embed="rId20" cstate="hqprint">
              <a:biLevel thresh="75000"/>
              <a:alphaModFix amt="2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rot="3520996">
              <a:off x="3452390" y="5249110"/>
              <a:ext cx="446429" cy="569768"/>
            </a:xfrm>
            <a:prstGeom prst="rect">
              <a:avLst/>
            </a:prstGeom>
            <a:ln>
              <a:noFill/>
            </a:ln>
          </p:spPr>
        </p:pic>
        <p:pic>
          <p:nvPicPr>
            <p:cNvPr id="122"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21" cstate="print">
              <a:alphaModFix/>
              <a:extLst>
                <a:ext uri="{28A0092B-C50C-407E-A947-70E740481C1C}">
                  <a14:useLocalDpi xmlns:a14="http://schemas.microsoft.com/office/drawing/2010/main"/>
                </a:ext>
              </a:extLst>
            </a:blip>
            <a:srcRect/>
            <a:stretch>
              <a:fillRect/>
            </a:stretch>
          </p:blipFill>
          <p:spPr bwMode="auto">
            <a:xfrm>
              <a:off x="5123800" y="1374382"/>
              <a:ext cx="1885166" cy="5611201"/>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Rounded Rectangular Callout 168"/>
          <p:cNvSpPr/>
          <p:nvPr/>
        </p:nvSpPr>
        <p:spPr>
          <a:xfrm>
            <a:off x="8737698" y="1417360"/>
            <a:ext cx="2116610" cy="885466"/>
          </a:xfrm>
          <a:prstGeom prst="wedgeRoundRectCallout">
            <a:avLst>
              <a:gd name="adj1" fmla="val -54803"/>
              <a:gd name="adj2" fmla="val 9128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Do you share my info with third parties?</a:t>
            </a:r>
            <a:endParaRPr lang="en-US" dirty="0"/>
          </a:p>
        </p:txBody>
      </p:sp>
    </p:spTree>
    <p:extLst>
      <p:ext uri="{BB962C8B-B14F-4D97-AF65-F5344CB8AC3E}">
        <p14:creationId xmlns:p14="http://schemas.microsoft.com/office/powerpoint/2010/main" val="92206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latin typeface="+mj-lt"/>
              </a:rPr>
              <a:t>Black Hat 2016  and DEF CON 2016</a:t>
            </a:r>
          </a:p>
          <a:p>
            <a:pPr lvl="1"/>
            <a:r>
              <a:rPr lang="en-US" sz="2800" dirty="0" smtClean="0">
                <a:latin typeface="+mj-lt"/>
              </a:rPr>
              <a:t>“80 % of </a:t>
            </a:r>
            <a:r>
              <a:rPr lang="en-US" sz="2800" dirty="0">
                <a:latin typeface="+mj-lt"/>
              </a:rPr>
              <a:t>those BLE smart devices are vulnerable to </a:t>
            </a:r>
            <a:r>
              <a:rPr lang="en-US" sz="2800" dirty="0" err="1">
                <a:latin typeface="+mj-lt"/>
              </a:rPr>
              <a:t>MitM</a:t>
            </a:r>
            <a:r>
              <a:rPr lang="en-US" sz="2800" dirty="0">
                <a:latin typeface="+mj-lt"/>
              </a:rPr>
              <a:t> attacks</a:t>
            </a:r>
            <a:r>
              <a:rPr lang="en-US" sz="2800" dirty="0" smtClean="0"/>
              <a:t>.</a:t>
            </a:r>
            <a:r>
              <a:rPr lang="en-US" sz="2800" dirty="0" smtClean="0">
                <a:latin typeface="+mj-lt"/>
              </a:rPr>
              <a:t>”</a:t>
            </a:r>
            <a:endParaRPr lang="en-US" sz="2800" dirty="0">
              <a:latin typeface="+mj-lt"/>
            </a:endParaRPr>
          </a:p>
          <a:p>
            <a:endParaRPr lang="en-US" sz="3200" dirty="0" smtClean="0">
              <a:latin typeface="+mj-lt"/>
            </a:endParaRPr>
          </a:p>
          <a:p>
            <a:endParaRPr lang="en-US" sz="3200" dirty="0" smtClean="0">
              <a:latin typeface="+mj-lt"/>
            </a:endParaRPr>
          </a:p>
          <a:p>
            <a:endParaRPr lang="en-US" sz="2400" dirty="0">
              <a:latin typeface="+mj-lt"/>
            </a:endParaRPr>
          </a:p>
          <a:p>
            <a:endParaRPr lang="en-US" sz="1050" dirty="0" smtClean="0">
              <a:latin typeface="+mj-lt"/>
            </a:endParaRPr>
          </a:p>
          <a:p>
            <a:r>
              <a:rPr lang="en-US" sz="3200" dirty="0" smtClean="0">
                <a:latin typeface="+mj-lt"/>
              </a:rPr>
              <a:t>Reverse Engineering of BLE communications</a:t>
            </a:r>
            <a:endParaRPr lang="en-US" sz="3200" dirty="0">
              <a:latin typeface="+mj-lt"/>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t="8509"/>
          <a:stretch/>
        </p:blipFill>
        <p:spPr>
          <a:xfrm>
            <a:off x="4034342" y="2780589"/>
            <a:ext cx="2132145" cy="1828800"/>
          </a:xfrm>
          <a:prstGeom prst="rect">
            <a:avLst/>
          </a:prstGeom>
        </p:spPr>
      </p:pic>
      <p:sp>
        <p:nvSpPr>
          <p:cNvPr id="2" name="Title 1"/>
          <p:cNvSpPr>
            <a:spLocks noGrp="1"/>
          </p:cNvSpPr>
          <p:nvPr>
            <p:ph type="title"/>
          </p:nvPr>
        </p:nvSpPr>
        <p:spPr/>
        <p:txBody>
          <a:bodyPr/>
          <a:lstStyle/>
          <a:p>
            <a:r>
              <a:rPr lang="en-US" dirty="0" smtClean="0"/>
              <a:t>BLE Security</a:t>
            </a:r>
            <a:endParaRPr lang="en-US" dirty="0"/>
          </a:p>
        </p:txBody>
      </p:sp>
      <p:pic>
        <p:nvPicPr>
          <p:cNvPr id="4" name="Picture 3"/>
          <p:cNvPicPr>
            <a:picLocks noChangeAspect="1"/>
          </p:cNvPicPr>
          <p:nvPr/>
        </p:nvPicPr>
        <p:blipFill>
          <a:blip r:embed="rId4"/>
          <a:stretch>
            <a:fillRect/>
          </a:stretch>
        </p:blipFill>
        <p:spPr>
          <a:xfrm>
            <a:off x="1852827" y="5255929"/>
            <a:ext cx="1829085" cy="1055967"/>
          </a:xfrm>
          <a:prstGeom prst="rect">
            <a:avLst/>
          </a:prstGeom>
        </p:spPr>
      </p:pic>
      <p:pic>
        <p:nvPicPr>
          <p:cNvPr id="5" name="Picture 4"/>
          <p:cNvPicPr>
            <a:picLocks noChangeAspect="1"/>
          </p:cNvPicPr>
          <p:nvPr/>
        </p:nvPicPr>
        <p:blipFill rotWithShape="1">
          <a:blip r:embed="rId5"/>
          <a:srcRect b="10757"/>
          <a:stretch/>
        </p:blipFill>
        <p:spPr>
          <a:xfrm>
            <a:off x="9277085" y="2780589"/>
            <a:ext cx="1905529" cy="1828800"/>
          </a:xfrm>
          <a:prstGeom prst="rect">
            <a:avLst/>
          </a:prstGeom>
        </p:spPr>
      </p:pic>
      <p:pic>
        <p:nvPicPr>
          <p:cNvPr id="9" name="Picture 8"/>
          <p:cNvPicPr>
            <a:picLocks noChangeAspect="1"/>
          </p:cNvPicPr>
          <p:nvPr/>
        </p:nvPicPr>
        <p:blipFill>
          <a:blip r:embed="rId6"/>
          <a:stretch>
            <a:fillRect/>
          </a:stretch>
        </p:blipFill>
        <p:spPr>
          <a:xfrm>
            <a:off x="1374698" y="2817978"/>
            <a:ext cx="1706880" cy="1828800"/>
          </a:xfrm>
          <a:prstGeom prst="rect">
            <a:avLst/>
          </a:prstGeom>
        </p:spPr>
      </p:pic>
      <p:pic>
        <p:nvPicPr>
          <p:cNvPr id="10" name="Picture 9"/>
          <p:cNvPicPr>
            <a:picLocks noChangeAspect="1"/>
          </p:cNvPicPr>
          <p:nvPr/>
        </p:nvPicPr>
        <p:blipFill>
          <a:blip r:embed="rId7"/>
          <a:stretch>
            <a:fillRect/>
          </a:stretch>
        </p:blipFill>
        <p:spPr>
          <a:xfrm>
            <a:off x="7119251" y="2780589"/>
            <a:ext cx="1205070" cy="1828800"/>
          </a:xfrm>
          <a:prstGeom prst="rect">
            <a:avLst/>
          </a:prstGeom>
        </p:spPr>
      </p:pic>
      <p:pic>
        <p:nvPicPr>
          <p:cNvPr id="11" name="Picture 10"/>
          <p:cNvPicPr>
            <a:picLocks noChangeAspect="1"/>
          </p:cNvPicPr>
          <p:nvPr/>
        </p:nvPicPr>
        <p:blipFill>
          <a:blip r:embed="rId8"/>
          <a:stretch>
            <a:fillRect/>
          </a:stretch>
        </p:blipFill>
        <p:spPr>
          <a:xfrm>
            <a:off x="4343689" y="5255929"/>
            <a:ext cx="1019702" cy="1185700"/>
          </a:xfrm>
          <a:prstGeom prst="rect">
            <a:avLst/>
          </a:prstGeom>
        </p:spPr>
      </p:pic>
      <p:pic>
        <p:nvPicPr>
          <p:cNvPr id="12" name="Picture 1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25168" y="5069537"/>
            <a:ext cx="1428750" cy="1428750"/>
          </a:xfrm>
          <a:prstGeom prst="rect">
            <a:avLst/>
          </a:prstGeom>
        </p:spPr>
      </p:pic>
      <p:sp>
        <p:nvSpPr>
          <p:cNvPr id="13" name="TextBox 12"/>
          <p:cNvSpPr txBox="1"/>
          <p:nvPr/>
        </p:nvSpPr>
        <p:spPr>
          <a:xfrm>
            <a:off x="8076936" y="5276080"/>
            <a:ext cx="3276864" cy="1015663"/>
          </a:xfrm>
          <a:prstGeom prst="rect">
            <a:avLst/>
          </a:prstGeom>
          <a:noFill/>
        </p:spPr>
        <p:txBody>
          <a:bodyPr wrap="square" rtlCol="0">
            <a:spAutoFit/>
          </a:bodyPr>
          <a:lstStyle/>
          <a:p>
            <a:r>
              <a:rPr lang="mr-IN" sz="6000" dirty="0" smtClean="0"/>
              <a:t>…</a:t>
            </a:r>
            <a:endParaRPr lang="en-US" sz="6000" dirty="0"/>
          </a:p>
        </p:txBody>
      </p:sp>
      <p:sp>
        <p:nvSpPr>
          <p:cNvPr id="14" name="Slide Number Placeholder 13"/>
          <p:cNvSpPr>
            <a:spLocks noGrp="1"/>
          </p:cNvSpPr>
          <p:nvPr>
            <p:ph type="sldNum" sz="quarter" idx="12"/>
          </p:nvPr>
        </p:nvSpPr>
        <p:spPr/>
        <p:txBody>
          <a:bodyPr/>
          <a:lstStyle/>
          <a:p>
            <a:fld id="{088FEC65-D79E-4DCE-A549-ACBEE94ABE9E}" type="slidenum">
              <a:rPr lang="en-US" smtClean="0"/>
              <a:t>7</a:t>
            </a:fld>
            <a:endParaRPr lang="en-US"/>
          </a:p>
        </p:txBody>
      </p:sp>
    </p:spTree>
    <p:extLst>
      <p:ext uri="{BB962C8B-B14F-4D97-AF65-F5344CB8AC3E}">
        <p14:creationId xmlns:p14="http://schemas.microsoft.com/office/powerpoint/2010/main" val="1916318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Voice-enabled Devices Listen </a:t>
            </a:r>
            <a:r>
              <a:rPr lang="en-US" dirty="0"/>
              <a:t>to </a:t>
            </a:r>
            <a:r>
              <a:rPr lang="en-US" dirty="0" smtClean="0"/>
              <a:t>Everything</a:t>
            </a:r>
            <a:endParaRPr lang="en-US" dirty="0"/>
          </a:p>
        </p:txBody>
      </p:sp>
      <p:sp>
        <p:nvSpPr>
          <p:cNvPr id="4" name="Slide Number Placeholder 3"/>
          <p:cNvSpPr>
            <a:spLocks noGrp="1"/>
          </p:cNvSpPr>
          <p:nvPr>
            <p:ph type="sldNum" sz="quarter" idx="12"/>
          </p:nvPr>
        </p:nvSpPr>
        <p:spPr/>
        <p:txBody>
          <a:bodyPr/>
          <a:lstStyle/>
          <a:p>
            <a:fld id="{6E06BAB6-B2D6-4F67-93FE-C0826FF65A29}" type="slidenum">
              <a:rPr lang="en-US" smtClean="0"/>
              <a:t>8</a:t>
            </a:fld>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t="8649"/>
          <a:stretch/>
        </p:blipFill>
        <p:spPr>
          <a:xfrm rot="-300000">
            <a:off x="4240983" y="1769621"/>
            <a:ext cx="7961302" cy="57729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l="8938" t="8309" b="44593"/>
          <a:stretch/>
        </p:blipFill>
        <p:spPr>
          <a:xfrm rot="420000">
            <a:off x="-17740" y="2273403"/>
            <a:ext cx="7742633" cy="322997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a:ext>
            </a:extLst>
          </a:blip>
          <a:srcRect t="8819"/>
          <a:stretch/>
        </p:blipFill>
        <p:spPr>
          <a:xfrm rot="-420000">
            <a:off x="3833783" y="2709234"/>
            <a:ext cx="8775700" cy="567415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a:ext>
            </a:extLst>
          </a:blip>
          <a:srcRect l="4725" t="17706"/>
          <a:stretch/>
        </p:blipFill>
        <p:spPr>
          <a:xfrm rot="600000">
            <a:off x="-367808" y="3646227"/>
            <a:ext cx="7403057" cy="5643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7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p:cNvPicPr>
          <p:nvPr/>
        </p:nvPicPr>
        <p:blipFill>
          <a:blip r:embed="rId3">
            <a:extLst>
              <a:ext uri="{28A0092B-C50C-407E-A947-70E740481C1C}">
                <a14:useLocalDpi xmlns:a14="http://schemas.microsoft.com/office/drawing/2010/main"/>
              </a:ext>
            </a:extLst>
          </a:blip>
          <a:stretch>
            <a:fillRect/>
          </a:stretch>
        </p:blipFill>
        <p:spPr>
          <a:xfrm>
            <a:off x="4468526" y="1606442"/>
            <a:ext cx="2723951" cy="5115037"/>
          </a:xfrm>
          <a:prstGeom prst="rect">
            <a:avLst/>
          </a:prstGeom>
        </p:spPr>
      </p:pic>
      <p:sp>
        <p:nvSpPr>
          <p:cNvPr id="5" name="Title 4"/>
          <p:cNvSpPr>
            <a:spLocks noGrp="1"/>
          </p:cNvSpPr>
          <p:nvPr>
            <p:ph type="title"/>
          </p:nvPr>
        </p:nvSpPr>
        <p:spPr/>
        <p:txBody>
          <a:bodyPr/>
          <a:lstStyle/>
          <a:p>
            <a:r>
              <a:rPr lang="en-US" dirty="0"/>
              <a:t>How Can We Deliver Privacy Notices?</a:t>
            </a:r>
          </a:p>
        </p:txBody>
      </p:sp>
      <p:sp>
        <p:nvSpPr>
          <p:cNvPr id="4" name="Slide Number Placeholder 3"/>
          <p:cNvSpPr>
            <a:spLocks noGrp="1"/>
          </p:cNvSpPr>
          <p:nvPr>
            <p:ph type="sldNum" sz="quarter" idx="12"/>
          </p:nvPr>
        </p:nvSpPr>
        <p:spPr/>
        <p:txBody>
          <a:bodyPr/>
          <a:lstStyle/>
          <a:p>
            <a:fld id="{088FEC65-D79E-4DCE-A549-ACBEE94ABE9E}" type="slidenum">
              <a:rPr lang="en-US" smtClean="0"/>
              <a:t>9</a:t>
            </a:fld>
            <a:endParaRPr lang="en-US"/>
          </a:p>
        </p:txBody>
      </p:sp>
      <p:pic>
        <p:nvPicPr>
          <p:cNvPr id="6" name="Picture 10" descr="https://upload.wikimedia.org/wikipedia/commons/thumb/6/62/Silhouette_of_man_standing_and_facing_forward.svg/2000px-Silhouette_of_man_standing_and_facing_forward.svg.png"/>
          <p:cNvPicPr>
            <a:picLocks noChangeAspect="1" noChangeArrowheads="1"/>
          </p:cNvPicPr>
          <p:nvPr/>
        </p:nvPicPr>
        <p:blipFill>
          <a:blip r:embed="rId4" cstate="print">
            <a:alphaModFix/>
            <a:extLst>
              <a:ext uri="{28A0092B-C50C-407E-A947-70E740481C1C}">
                <a14:useLocalDpi xmlns:a14="http://schemas.microsoft.com/office/drawing/2010/main"/>
              </a:ext>
            </a:extLst>
          </a:blip>
          <a:srcRect/>
          <a:stretch>
            <a:fillRect/>
          </a:stretch>
        </p:blipFill>
        <p:spPr bwMode="auto">
          <a:xfrm>
            <a:off x="195963" y="2421260"/>
            <a:ext cx="1531202" cy="4607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srcRect l="32878" r="33538"/>
          <a:stretch/>
        </p:blipFill>
        <p:spPr>
          <a:xfrm>
            <a:off x="9115425" y="4511814"/>
            <a:ext cx="1110123" cy="2346186"/>
          </a:xfrm>
          <a:prstGeom prst="rect">
            <a:avLst/>
          </a:prstGeom>
        </p:spPr>
      </p:pic>
      <p:sp>
        <p:nvSpPr>
          <p:cNvPr id="10" name="Rounded Rectangular Callout 9"/>
          <p:cNvSpPr/>
          <p:nvPr/>
        </p:nvSpPr>
        <p:spPr>
          <a:xfrm>
            <a:off x="1352182" y="1726280"/>
            <a:ext cx="2116610" cy="885466"/>
          </a:xfrm>
          <a:prstGeom prst="wedgeRoundRectCallout">
            <a:avLst>
              <a:gd name="adj1" fmla="val -54803"/>
              <a:gd name="adj2" fmla="val 9128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Do you share my info with third parties?</a:t>
            </a:r>
            <a:endParaRPr lang="en-US" dirty="0"/>
          </a:p>
        </p:txBody>
      </p:sp>
      <p:pic>
        <p:nvPicPr>
          <p:cNvPr id="8" name="Picture 7"/>
          <p:cNvPicPr>
            <a:picLocks noChangeAspect="1"/>
          </p:cNvPicPr>
          <p:nvPr/>
        </p:nvPicPr>
        <p:blipFill>
          <a:blip r:embed="rId6">
            <a:alphaModFix amt="59000"/>
          </a:blip>
          <a:stretch>
            <a:fillRect/>
          </a:stretch>
        </p:blipFill>
        <p:spPr>
          <a:xfrm>
            <a:off x="3443790" y="1881630"/>
            <a:ext cx="2652210" cy="2652210"/>
          </a:xfrm>
          <a:prstGeom prst="rect">
            <a:avLst/>
          </a:prstGeom>
        </p:spPr>
      </p:pic>
      <p:pic>
        <p:nvPicPr>
          <p:cNvPr id="20" name="Picture 19"/>
          <p:cNvPicPr>
            <a:picLocks noChangeAspect="1"/>
          </p:cNvPicPr>
          <p:nvPr/>
        </p:nvPicPr>
        <p:blipFill>
          <a:blip r:embed="rId7"/>
          <a:stretch>
            <a:fillRect/>
          </a:stretch>
        </p:blipFill>
        <p:spPr>
          <a:xfrm>
            <a:off x="9015438" y="2254559"/>
            <a:ext cx="1421776" cy="1552214"/>
          </a:xfrm>
          <a:prstGeom prst="rect">
            <a:avLst/>
          </a:prstGeom>
        </p:spPr>
      </p:pic>
    </p:spTree>
    <p:extLst>
      <p:ext uri="{BB962C8B-B14F-4D97-AF65-F5344CB8AC3E}">
        <p14:creationId xmlns:p14="http://schemas.microsoft.com/office/powerpoint/2010/main" val="721302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8.4|7.8|17.3|7.8|21.6"/>
</p:tagLst>
</file>

<file path=ppt/tags/tag2.xml><?xml version="1.0" encoding="utf-8"?>
<p:tagLst xmlns:a="http://schemas.openxmlformats.org/drawingml/2006/main" xmlns:r="http://schemas.openxmlformats.org/officeDocument/2006/relationships" xmlns:p="http://schemas.openxmlformats.org/presentationml/2006/main">
  <p:tag name="TIMING" val="|12.6|2.6|0.8|2.9"/>
</p:tagLst>
</file>

<file path=ppt/tags/tag3.xml><?xml version="1.0" encoding="utf-8"?>
<p:tagLst xmlns:a="http://schemas.openxmlformats.org/drawingml/2006/main" xmlns:r="http://schemas.openxmlformats.org/officeDocument/2006/relationships" xmlns:p="http://schemas.openxmlformats.org/presentationml/2006/main">
  <p:tag name="TIMING" val="|3.4|7.5|13.9|16.5"/>
</p:tagLst>
</file>

<file path=ppt/tags/tag4.xml><?xml version="1.0" encoding="utf-8"?>
<p:tagLst xmlns:a="http://schemas.openxmlformats.org/drawingml/2006/main" xmlns:r="http://schemas.openxmlformats.org/officeDocument/2006/relationships" xmlns:p="http://schemas.openxmlformats.org/presentationml/2006/main">
  <p:tag name="TIMING" val="|4.6|52|5.3"/>
</p:tagLst>
</file>

<file path=ppt/tags/tag5.xml><?xml version="1.0" encoding="utf-8"?>
<p:tagLst xmlns:a="http://schemas.openxmlformats.org/drawingml/2006/main" xmlns:r="http://schemas.openxmlformats.org/officeDocument/2006/relationships" xmlns:p="http://schemas.openxmlformats.org/presentationml/2006/main">
  <p:tag name="TIMING" val="|14.4|13.9|1.3|27.2|2.7"/>
</p:tagLst>
</file>

<file path=ppt/tags/tag6.xml><?xml version="1.0" encoding="utf-8"?>
<p:tagLst xmlns:a="http://schemas.openxmlformats.org/drawingml/2006/main" xmlns:r="http://schemas.openxmlformats.org/officeDocument/2006/relationships" xmlns:p="http://schemas.openxmlformats.org/presentationml/2006/main">
  <p:tag name="TIMING" val="|14.4|13.9|1.3|27.2|2.7"/>
</p:tagLst>
</file>

<file path=ppt/tags/tag7.xml><?xml version="1.0" encoding="utf-8"?>
<p:tagLst xmlns:a="http://schemas.openxmlformats.org/drawingml/2006/main" xmlns:r="http://schemas.openxmlformats.org/officeDocument/2006/relationships" xmlns:p="http://schemas.openxmlformats.org/presentationml/2006/main">
  <p:tag name="TIMING" val="|48.7|49.7|26.6|2.3|1.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24284</TotalTime>
  <Words>1815</Words>
  <Application>Microsoft Office PowerPoint</Application>
  <PresentationFormat>Widescreen</PresentationFormat>
  <Paragraphs>613</Paragraphs>
  <Slides>52</Slides>
  <Notes>50</Notes>
  <HiddenSlides>1</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4" baseType="lpstr">
      <vt:lpstr>.AppleSystemUIFont</vt:lpstr>
      <vt:lpstr>Arial</vt:lpstr>
      <vt:lpstr>Calibri</vt:lpstr>
      <vt:lpstr>Calibri Light</vt:lpstr>
      <vt:lpstr>Cambria Math</vt:lpstr>
      <vt:lpstr>cmbx12</vt:lpstr>
      <vt:lpstr>cmr10</vt:lpstr>
      <vt:lpstr>HP Simplified</vt:lpstr>
      <vt:lpstr>Mangal</vt:lpstr>
      <vt:lpstr>Wingdings</vt:lpstr>
      <vt:lpstr>Office Theme</vt:lpstr>
      <vt:lpstr>Visio</vt:lpstr>
      <vt:lpstr>Addressing Security and Privacy Challenges in User-Device Interactions</vt:lpstr>
      <vt:lpstr>LOTS of Connected Devices by 2020</vt:lpstr>
      <vt:lpstr>User-Device Interactions</vt:lpstr>
      <vt:lpstr>Hands-Free User-Device Interactions</vt:lpstr>
      <vt:lpstr>With great power comes great responsibility</vt:lpstr>
      <vt:lpstr>Security and Privacy of User-Device Interactions</vt:lpstr>
      <vt:lpstr>BLE Security</vt:lpstr>
      <vt:lpstr>Voice-enabled Devices Listen to Everything</vt:lpstr>
      <vt:lpstr>How Can We Deliver Privacy Notices?</vt:lpstr>
      <vt:lpstr>PowerPoint Presentation</vt:lpstr>
      <vt:lpstr>Research Contributions in Security &amp; Privacy</vt:lpstr>
      <vt:lpstr>Security and Privacy of User-Device Interactions</vt:lpstr>
      <vt:lpstr>BLE-Guardian</vt:lpstr>
      <vt:lpstr>BLE Primer</vt:lpstr>
      <vt:lpstr>BLE Privacy &amp; Security Effectiveness</vt:lpstr>
      <vt:lpstr>BLE Privacy &amp; Security Effectiveness</vt:lpstr>
      <vt:lpstr>It All Starts with the Advertisements… </vt:lpstr>
      <vt:lpstr>PowerPoint Presentation</vt:lpstr>
      <vt:lpstr>BLE-Guardian</vt:lpstr>
      <vt:lpstr>Device Hiding</vt:lpstr>
      <vt:lpstr>Device Hiding</vt:lpstr>
      <vt:lpstr>Device Hiding</vt:lpstr>
      <vt:lpstr>Device Hiding</vt:lpstr>
      <vt:lpstr>PowerPoint Presentation</vt:lpstr>
      <vt:lpstr>Access Control</vt:lpstr>
      <vt:lpstr>BLE-Guardian Prototype</vt:lpstr>
      <vt:lpstr>Evaluation</vt:lpstr>
      <vt:lpstr>Summary</vt:lpstr>
      <vt:lpstr>VAuth</vt:lpstr>
      <vt:lpstr>Voice – An Emerging Interaction</vt:lpstr>
      <vt:lpstr>Voice Is an Open Channel</vt:lpstr>
      <vt:lpstr>Why Not Voice Biometrics?</vt:lpstr>
      <vt:lpstr>VAuth – Continuous Voice Authentication</vt:lpstr>
      <vt:lpstr>VAuth Prototype</vt:lpstr>
      <vt:lpstr>Evaluation Results</vt:lpstr>
      <vt:lpstr>Summary</vt:lpstr>
      <vt:lpstr>PriBot</vt:lpstr>
      <vt:lpstr>Pribot: Privacy QA System</vt:lpstr>
      <vt:lpstr>Challenges</vt:lpstr>
      <vt:lpstr>QA Approaches</vt:lpstr>
      <vt:lpstr>Online Privacy Policies Dataset</vt:lpstr>
      <vt:lpstr>Semantic Vector Approach</vt:lpstr>
      <vt:lpstr>Need Privacy Taxonomy</vt:lpstr>
      <vt:lpstr>Hierarchical Classifier</vt:lpstr>
      <vt:lpstr>PowerPoint Presentation</vt:lpstr>
      <vt:lpstr>Twitter Dataset</vt:lpstr>
      <vt:lpstr>Relevance Evaluation</vt:lpstr>
      <vt:lpstr>Accuracy Evaluation</vt:lpstr>
      <vt:lpstr>Summary</vt:lpstr>
      <vt:lpstr>Conclusion</vt:lpstr>
      <vt:lpstr>Future Work</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Kassem Fawaz</dc:creator>
  <cp:lastModifiedBy>Kassem Fawaz</cp:lastModifiedBy>
  <cp:revision>386</cp:revision>
  <dcterms:created xsi:type="dcterms:W3CDTF">2017-01-26T22:42:49Z</dcterms:created>
  <dcterms:modified xsi:type="dcterms:W3CDTF">2017-03-31T15:44:54Z</dcterms:modified>
</cp:coreProperties>
</file>